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4.xml" ContentType="application/vnd.openxmlformats-officedocument.drawingml.chart+xml"/>
  <Override PartName="/ppt/notesSlides/notesSlide25.xml" ContentType="application/vnd.openxmlformats-officedocument.presentationml.notesSlide+xml"/>
  <Override PartName="/ppt/charts/chart5.xml" ContentType="application/vnd.openxmlformats-officedocument.drawingml.chart+xml"/>
  <Override PartName="/ppt/notesSlides/notesSlide26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1pPr>
    <a:lvl2pPr marL="0" marR="0" indent="457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2pPr>
    <a:lvl3pPr marL="0" marR="0" indent="914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3pPr>
    <a:lvl4pPr marL="0" marR="0" indent="13716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4pPr>
    <a:lvl5pPr marL="0" marR="0" indent="18288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5pPr>
    <a:lvl6pPr marL="0" marR="0" indent="22860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6pPr>
    <a:lvl7pPr marL="0" marR="0" indent="2743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7pPr>
    <a:lvl8pPr marL="0" marR="0" indent="3200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8pPr>
    <a:lvl9pPr marL="0" marR="0" indent="36576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016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1016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/Relationships>

</file>

<file path=ppt/charts/_rels/chart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_rels/chart2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2.xlsx"/></Relationships>

</file>

<file path=ppt/charts/_rels/chart3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3.xlsx"/></Relationships>

</file>

<file path=ppt/charts/_rels/chart4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4.xlsx"/></Relationships>

</file>

<file path=ppt/charts/_rels/chart5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5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3484C9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3484C9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3197E0"/>
              </a:solidFill>
              <a:ln w="12700" cap="flat">
                <a:noFill/>
                <a:miter lim="400000"/>
              </a:ln>
              <a:effectLst/>
            </c:spPr>
          </c:dPt>
          <c:dPt>
            <c:idx val="2"/>
            <c:explosion val="0"/>
            <c:spPr>
              <a:solidFill>
                <a:srgbClr val="72B1D7"/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FFFFFF"/>
                      </a:solidFill>
                      <a:latin typeface="Helvetica Neue Light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FFFFFF"/>
                      </a:solidFill>
                      <a:latin typeface="Helvetica Neue Light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2"/>
              <c:numFmt formatCode="#,##0%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FFFFFF"/>
                      </a:solidFill>
                      <a:latin typeface="Helvetica Neue Light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</c:dLbl>
            <c:numFmt formatCode="#,##0%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FFFFFF"/>
                    </a:solidFill>
                    <a:latin typeface="Helvetica Neue Light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leaderLines>
              <c:spPr>
                <a:noFill/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</c:dLbls>
          <c:cat>
            <c:strRef>
              <c:f>Sheet1!$B$1:$D$1</c:f>
              <c:strCache>
                <c:ptCount val="3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</c:strCache>
            </c:strRef>
          </c:cat>
          <c:val>
            <c:numRef>
              <c:f>Sheet1!$B$2:$D$2</c:f>
              <c:numCache>
                <c:ptCount val="3"/>
                <c:pt idx="0">
                  <c:v>40.000000</c:v>
                </c:pt>
                <c:pt idx="1">
                  <c:v>30.000000</c:v>
                </c:pt>
                <c:pt idx="2">
                  <c:v>28.000000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3484C9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3484C9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3197E0"/>
              </a:solidFill>
              <a:ln w="12700" cap="flat">
                <a:noFill/>
                <a:miter lim="400000"/>
              </a:ln>
              <a:effectLst/>
            </c:spPr>
          </c:dPt>
          <c:dPt>
            <c:idx val="2"/>
            <c:explosion val="0"/>
            <c:spPr>
              <a:solidFill>
                <a:srgbClr val="72B1D7"/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FFFFFF"/>
                      </a:solidFill>
                      <a:latin typeface="Helvetica Neue Light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FFFFFF"/>
                      </a:solidFill>
                      <a:latin typeface="Helvetica Neue Light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2"/>
              <c:numFmt formatCode="#,##0%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FFFFFF"/>
                      </a:solidFill>
                      <a:latin typeface="Helvetica Neue Light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</c:dLbl>
            <c:numFmt formatCode="#,##0%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FFFFFF"/>
                    </a:solidFill>
                    <a:latin typeface="Helvetica Neue Light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leaderLines>
              <c:spPr>
                <a:noFill/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</c:dLbls>
          <c:cat>
            <c:strRef>
              <c:f>Sheet1!$B$1:$D$1</c:f>
              <c:strCache>
                <c:ptCount val="3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</c:strCache>
            </c:strRef>
          </c:cat>
          <c:val>
            <c:numRef>
              <c:f>Sheet1!$B$2:$D$2</c:f>
              <c:numCache>
                <c:ptCount val="3"/>
                <c:pt idx="0">
                  <c:v>40.000000</c:v>
                </c:pt>
                <c:pt idx="1">
                  <c:v>30.000000</c:v>
                </c:pt>
                <c:pt idx="2">
                  <c:v>28.000000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3484C9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3484C9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3197E0"/>
              </a:solidFill>
              <a:ln w="12700" cap="flat">
                <a:noFill/>
                <a:miter lim="400000"/>
              </a:ln>
              <a:effectLst/>
            </c:spPr>
          </c:dPt>
          <c:dPt>
            <c:idx val="2"/>
            <c:explosion val="0"/>
            <c:spPr>
              <a:solidFill>
                <a:srgbClr val="72B1D7"/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FFFFFF"/>
                      </a:solidFill>
                      <a:latin typeface="Helvetica Neue Light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FFFFFF"/>
                      </a:solidFill>
                      <a:latin typeface="Helvetica Neue Light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2"/>
              <c:numFmt formatCode="#,##0%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FFFFFF"/>
                      </a:solidFill>
                      <a:latin typeface="Helvetica Neue Light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</c:dLbl>
            <c:numFmt formatCode="#,##0%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FFFFFF"/>
                    </a:solidFill>
                    <a:latin typeface="Helvetica Neue Light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leaderLines>
              <c:spPr>
                <a:noFill/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</c:dLbls>
          <c:cat>
            <c:strRef>
              <c:f>Sheet1!$B$1:$D$1</c:f>
              <c:strCache>
                <c:ptCount val="3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</c:strCache>
            </c:strRef>
          </c:cat>
          <c:val>
            <c:numRef>
              <c:f>Sheet1!$B$2:$D$2</c:f>
              <c:numCache>
                <c:ptCount val="3"/>
                <c:pt idx="0">
                  <c:v>40.000000</c:v>
                </c:pt>
                <c:pt idx="1">
                  <c:v>30.000000</c:v>
                </c:pt>
                <c:pt idx="2">
                  <c:v>28.000000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view3D>
      <c:rotX val="71"/>
      <c:hPercent val="39"/>
      <c:rotY val="0"/>
      <c:depthPercent val="100"/>
      <c:rAngAx val="0"/>
      <c:perspective val="30"/>
    </c:view3D>
    <c:floor>
      <c:spPr>
        <a:noFill/>
        <a:ln>
          <a:noFill/>
        </a:ln>
        <a:effectLst/>
        <a:sp3d/>
      </c:spPr>
    </c:floor>
    <c:sideWall>
      <c:spPr>
        <a:noFill/>
        <a:ln>
          <a:noFill/>
        </a:ln>
        <a:effectLst/>
        <a:sp3d/>
      </c:spPr>
    </c:sideWall>
    <c:backWall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3D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区域 1</c:v>
                </c:pt>
              </c:strCache>
            </c:strRef>
          </c:tx>
          <c:spPr>
            <a:solidFill>
              <a:schemeClr val="accent1"/>
            </a:solidFill>
            <a:ln w="6350" cap="flat">
              <a:noFill/>
              <a:prstDash val="solid"/>
              <a:miter lim="800000"/>
            </a:ln>
            <a:effectLst/>
            <a:sp3d prstMaterial="matte"/>
          </c:spPr>
          <c:explosion val="0"/>
          <c:dPt>
            <c:idx val="0"/>
            <c:explosion val="0"/>
            <c:spPr>
              <a:solidFill>
                <a:schemeClr val="accent1"/>
              </a:solidFill>
              <a:ln w="6350" cap="flat">
                <a:noFill/>
                <a:prstDash val="solid"/>
                <a:miter lim="800000"/>
              </a:ln>
              <a:effectLst/>
              <a:sp3d prstMaterial="matte"/>
            </c:spPr>
          </c:dPt>
          <c:dPt>
            <c:idx val="1"/>
            <c:explosion val="0"/>
            <c:spPr>
              <a:solidFill>
                <a:schemeClr val="accent2"/>
              </a:solidFill>
              <a:ln w="6350" cap="flat">
                <a:noFill/>
                <a:prstDash val="solid"/>
                <a:miter lim="800000"/>
              </a:ln>
              <a:effectLst/>
              <a:sp3d prstMaterial="matte"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>
                    <a:defRPr b="0" i="0" strike="noStrike" sz="3600" u="none">
                      <a:solidFill>
                        <a:srgbClr val="000000"/>
                      </a:solidFill>
                      <a:latin typeface="等线"/>
                    </a:defRPr>
                  </a:pPr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>
                    <a:defRPr b="0" i="0" strike="noStrike" sz="3600" u="none">
                      <a:solidFill>
                        <a:srgbClr val="000000"/>
                      </a:solidFill>
                      <a:latin typeface="等线"/>
                    </a:defRPr>
                  </a:pPr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</c:dLbl>
            <c:numFmt formatCode="#,##0%" sourceLinked="0"/>
            <c:txPr>
              <a:bodyPr/>
              <a:lstStyle/>
              <a:p>
                <a:pPr>
                  <a:defRPr b="0" i="0" strike="noStrike" sz="3600" u="none">
                    <a:solidFill>
                      <a:srgbClr val="000000"/>
                    </a:solidFill>
                    <a:latin typeface="等线"/>
                  </a:defRPr>
                </a:pPr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0"/>
          </c:dLbls>
          <c:cat>
            <c:strRef>
              <c:f>Sheet1!$B$1:$C$1</c:f>
              <c:strCache>
                <c:ptCount val="2"/>
                <c:pt idx="0">
                  <c:v>随机抽取</c:v>
                </c:pt>
                <c:pt idx="1">
                  <c:v>--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30.000000</c:v>
                </c:pt>
                <c:pt idx="1">
                  <c:v>70.000000</c:v>
                </c:pt>
              </c:numCache>
            </c:numRef>
          </c:val>
        </c:ser>
      </c:pie3D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view3D>
      <c:rotX val="70"/>
      <c:hPercent val="55"/>
      <c:rotY val="346"/>
      <c:depthPercent val="100"/>
      <c:rAngAx val="0"/>
      <c:perspective val="30"/>
    </c:view3D>
    <c:floor>
      <c:spPr>
        <a:noFill/>
        <a:ln>
          <a:noFill/>
        </a:ln>
        <a:effectLst/>
        <a:sp3d/>
      </c:spPr>
    </c:floor>
    <c:sideWall>
      <c:spPr>
        <a:noFill/>
        <a:ln>
          <a:noFill/>
        </a:ln>
        <a:effectLst/>
        <a:sp3d/>
      </c:spPr>
    </c:sideWall>
    <c:backWall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3D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区域 1</c:v>
                </c:pt>
              </c:strCache>
            </c:strRef>
          </c:tx>
          <c:spPr>
            <a:solidFill>
              <a:schemeClr val="accent1"/>
            </a:solidFill>
            <a:ln w="6350" cap="flat">
              <a:noFill/>
              <a:prstDash val="solid"/>
              <a:miter lim="800000"/>
            </a:ln>
            <a:effectLst/>
            <a:sp3d prstMaterial="matte"/>
          </c:spPr>
          <c:explosion val="8"/>
          <c:dPt>
            <c:idx val="0"/>
            <c:explosion val="8"/>
            <c:spPr>
              <a:solidFill>
                <a:schemeClr val="accent1"/>
              </a:solidFill>
              <a:ln w="6350" cap="flat">
                <a:noFill/>
                <a:prstDash val="solid"/>
                <a:miter lim="800000"/>
              </a:ln>
              <a:effectLst/>
              <a:sp3d prstMaterial="matte"/>
            </c:spPr>
          </c:dPt>
          <c:dPt>
            <c:idx val="1"/>
            <c:explosion val="8"/>
            <c:spPr>
              <a:solidFill>
                <a:schemeClr val="accent2"/>
              </a:solidFill>
              <a:ln w="6350" cap="flat">
                <a:noFill/>
                <a:prstDash val="solid"/>
                <a:miter lim="800000"/>
              </a:ln>
              <a:effectLst/>
              <a:sp3d prstMaterial="matte"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>
                    <a:defRPr b="0" i="0" strike="noStrike" sz="3600" u="none">
                      <a:solidFill>
                        <a:srgbClr val="000000"/>
                      </a:solidFill>
                      <a:latin typeface="等线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>
                    <a:defRPr b="0" i="0" strike="noStrike" sz="3600" u="none">
                      <a:solidFill>
                        <a:srgbClr val="000000"/>
                      </a:solidFill>
                      <a:latin typeface="等线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numFmt formatCode="#,##0%" sourceLinked="0"/>
            <c:txPr>
              <a:bodyPr/>
              <a:lstStyle/>
              <a:p>
                <a:pPr>
                  <a:defRPr b="0" i="0" strike="noStrike" sz="3600" u="none">
                    <a:solidFill>
                      <a:srgbClr val="000000"/>
                    </a:solidFill>
                    <a:latin typeface="等线"/>
                  </a:defRPr>
                </a:pPr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</c:dLbls>
          <c:cat>
            <c:strRef>
              <c:f>Sheet1!$B$1:$C$1</c:f>
              <c:strCache>
                <c:ptCount val="2"/>
                <c:pt idx="0">
                  <c:v>供应商1</c:v>
                </c:pt>
                <c:pt idx="1">
                  <c:v>供应商2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80.000000</c:v>
                </c:pt>
                <c:pt idx="1">
                  <c:v>20.000000</c:v>
                </c:pt>
              </c:numCache>
            </c:numRef>
          </c:val>
        </c:ser>
      </c:pie3D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" name="Shape 5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828800" latinLnBrk="0">
      <a:defRPr sz="3000">
        <a:latin typeface="+mn-lt"/>
        <a:ea typeface="+mn-ea"/>
        <a:cs typeface="+mn-cs"/>
        <a:sym typeface="等线"/>
      </a:defRPr>
    </a:lvl1pPr>
    <a:lvl2pPr indent="228600" defTabSz="1828800" latinLnBrk="0">
      <a:defRPr sz="3000">
        <a:latin typeface="+mn-lt"/>
        <a:ea typeface="+mn-ea"/>
        <a:cs typeface="+mn-cs"/>
        <a:sym typeface="等线"/>
      </a:defRPr>
    </a:lvl2pPr>
    <a:lvl3pPr indent="457200" defTabSz="1828800" latinLnBrk="0">
      <a:defRPr sz="3000">
        <a:latin typeface="+mn-lt"/>
        <a:ea typeface="+mn-ea"/>
        <a:cs typeface="+mn-cs"/>
        <a:sym typeface="等线"/>
      </a:defRPr>
    </a:lvl3pPr>
    <a:lvl4pPr indent="685800" defTabSz="1828800" latinLnBrk="0">
      <a:defRPr sz="3000">
        <a:latin typeface="+mn-lt"/>
        <a:ea typeface="+mn-ea"/>
        <a:cs typeface="+mn-cs"/>
        <a:sym typeface="等线"/>
      </a:defRPr>
    </a:lvl4pPr>
    <a:lvl5pPr indent="914400" defTabSz="1828800" latinLnBrk="0">
      <a:defRPr sz="3000">
        <a:latin typeface="+mn-lt"/>
        <a:ea typeface="+mn-ea"/>
        <a:cs typeface="+mn-cs"/>
        <a:sym typeface="等线"/>
      </a:defRPr>
    </a:lvl5pPr>
    <a:lvl6pPr indent="1143000" defTabSz="1828800" latinLnBrk="0">
      <a:defRPr sz="3000">
        <a:latin typeface="+mn-lt"/>
        <a:ea typeface="+mn-ea"/>
        <a:cs typeface="+mn-cs"/>
        <a:sym typeface="等线"/>
      </a:defRPr>
    </a:lvl6pPr>
    <a:lvl7pPr indent="1371600" defTabSz="1828800" latinLnBrk="0">
      <a:defRPr sz="3000">
        <a:latin typeface="+mn-lt"/>
        <a:ea typeface="+mn-ea"/>
        <a:cs typeface="+mn-cs"/>
        <a:sym typeface="等线"/>
      </a:defRPr>
    </a:lvl7pPr>
    <a:lvl8pPr indent="1600200" defTabSz="1828800" latinLnBrk="0">
      <a:defRPr sz="3000">
        <a:latin typeface="+mn-lt"/>
        <a:ea typeface="+mn-ea"/>
        <a:cs typeface="+mn-cs"/>
        <a:sym typeface="等线"/>
      </a:defRPr>
    </a:lvl8pPr>
    <a:lvl9pPr indent="1828800" defTabSz="1828800" latinLnBrk="0">
      <a:defRPr sz="3000">
        <a:latin typeface="+mn-lt"/>
        <a:ea typeface="+mn-ea"/>
        <a:cs typeface="+mn-cs"/>
        <a:sym typeface="等线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81.xml"/><Relationship Id="rId2" Type="http://schemas.openxmlformats.org/officeDocument/2006/relationships/notesMaster" Target="../notesMasters/notesMaster1.xml"/></Relationships>
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84.xml"/><Relationship Id="rId2" Type="http://schemas.openxmlformats.org/officeDocument/2006/relationships/notesMaster" Target="../notesMasters/notesMaster1.xml"/></Relationships>
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92.xml"/><Relationship Id="rId2" Type="http://schemas.openxmlformats.org/officeDocument/2006/relationships/notesMaster" Target="../notesMasters/notesMaster1.xml"/></Relationships>
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118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9" name="Shape 33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500"/>
            </a:pPr>
            <a:r>
              <a:t>1.工程建设监察主线包括从招标管理到结算审计的所有内容；</a:t>
            </a:r>
          </a:p>
          <a:p>
            <a:pPr defTabSz="914400">
              <a:defRPr sz="1500"/>
            </a:pPr>
            <a:r>
              <a:t>2.每一块内容都经过充分的调研；</a:t>
            </a:r>
          </a:p>
          <a:p>
            <a:pPr defTabSz="914400">
              <a:defRPr sz="1500"/>
            </a:pPr>
            <a:r>
              <a:t>3.从监察的角度，充分考虑青岛地铁的实际，同时借鉴行业经验提出所有的监察需求；</a:t>
            </a:r>
          </a:p>
          <a:p>
            <a:pPr defTabSz="914400">
              <a:defRPr sz="1500"/>
            </a:pPr>
            <a:r>
              <a:t>4.具备信息化基础的，采用数据对接进行实时监察。暂时不具备信息化基础的，设置数据上传入口，同时预留数据接口。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Shape 113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37" name="Shape 11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500">
                <a:latin typeface="DengXian"/>
                <a:ea typeface="DengXian"/>
                <a:cs typeface="DengXian"/>
                <a:sym typeface="DengXian"/>
              </a:defRPr>
            </a:pPr>
            <a:r>
              <a:t>1.在计划完成时间内，各项流程的要件、图件都必须具备相应的结果；</a:t>
            </a:r>
          </a:p>
          <a:p>
            <a:pPr defTabSz="914400">
              <a:defRPr sz="1500">
                <a:latin typeface="DengXian"/>
                <a:ea typeface="DengXian"/>
                <a:cs typeface="DengXian"/>
                <a:sym typeface="DengXian"/>
              </a:defRPr>
            </a:pPr>
            <a:r>
              <a:t>2.工程管理系统中，如果工程状态处于开工状态，而要件不齐备，红灯预警，被监察系统视为有法律风险。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Shape 115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54" name="Shape 115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500">
                <a:latin typeface="DengXian"/>
                <a:ea typeface="DengXian"/>
                <a:cs typeface="DengXian"/>
                <a:sym typeface="DengXian"/>
              </a:defRPr>
            </a:pPr>
            <a:r>
              <a:t>作为投标报价、工程结算、工程施工计划、物资采购计划、资金分配计划、劳动力组织计划的基础和依据。</a:t>
            </a:r>
          </a:p>
          <a:p>
            <a:pPr defTabSz="914400">
              <a:defRPr sz="1500">
                <a:latin typeface="DengXian"/>
                <a:ea typeface="DengXian"/>
                <a:cs typeface="DengXian"/>
                <a:sym typeface="DengXian"/>
              </a:defRPr>
            </a:pPr>
            <a:r>
              <a:t>施工图必须按计划完成，系统对计划出图时间和实际出图时间进行比对，发现异常，红黄灯警示。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Shape 11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9" name="Shape 11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500">
                <a:latin typeface="DengXian"/>
                <a:ea typeface="DengXian"/>
                <a:cs typeface="DengXian"/>
                <a:sym typeface="DengXian"/>
              </a:defRPr>
            </a:lvl1pPr>
          </a:lstStyle>
          <a:p>
            <a:pPr/>
            <a:r>
              <a:t>同时。对设计单位的履约情况进行监控，实时关注设计单位岗位配置、人员资质、到岗情况。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Shape 119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97" name="Shape 11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500">
                <a:latin typeface="DengXian"/>
                <a:ea typeface="DengXian"/>
                <a:cs typeface="DengXian"/>
                <a:sym typeface="DengXian"/>
              </a:defRPr>
            </a:pPr>
            <a:r>
              <a:t>设计变更的事前监察。</a:t>
            </a:r>
          </a:p>
          <a:p>
            <a:pPr defTabSz="914400">
              <a:defRPr sz="1500">
                <a:latin typeface="DengXian"/>
                <a:ea typeface="DengXian"/>
                <a:cs typeface="DengXian"/>
                <a:sym typeface="DengXian"/>
              </a:defRPr>
            </a:pPr>
            <a:r>
              <a:t>基于《设计变更管理办法》，主要从两个方面开展。。。。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Shape 121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13" name="Shape 12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500">
                <a:latin typeface="DengXian"/>
                <a:ea typeface="DengXian"/>
                <a:cs typeface="DengXian"/>
                <a:sym typeface="DengXian"/>
              </a:defRPr>
            </a:pPr>
            <a:r>
              <a:t>帮助线路公司，加强对施工单位的管理。</a:t>
            </a:r>
          </a:p>
          <a:p>
            <a:pPr defTabSz="914400">
              <a:defRPr sz="1500">
                <a:latin typeface="DengXian"/>
                <a:ea typeface="DengXian"/>
                <a:cs typeface="DengXian"/>
                <a:sym typeface="DengXian"/>
              </a:defRPr>
            </a:pPr>
            <a:r>
              <a:t>两个方面，</a:t>
            </a:r>
          </a:p>
          <a:p>
            <a:pPr defTabSz="914400">
              <a:defRPr sz="1500">
                <a:latin typeface="DengXian"/>
                <a:ea typeface="DengXian"/>
                <a:cs typeface="DengXian"/>
                <a:sym typeface="DengXian"/>
              </a:defRPr>
            </a:pPr>
            <a:r>
              <a:t>第一对施工单位没有如期反馈变更情况的红黄灯警示；</a:t>
            </a:r>
          </a:p>
          <a:p>
            <a:pPr defTabSz="914400">
              <a:defRPr sz="1500">
                <a:latin typeface="DengXian"/>
                <a:ea typeface="DengXian"/>
                <a:cs typeface="DengXian"/>
                <a:sym typeface="DengXian"/>
              </a:defRPr>
            </a:pPr>
            <a:r>
              <a:t>第二，对于结算金额超过变更概算的红灯预警。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Shape 132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27" name="Shape 13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500">
                <a:latin typeface="DengXian"/>
                <a:ea typeface="DengXian"/>
                <a:cs typeface="DengXian"/>
                <a:sym typeface="DengXian"/>
              </a:defRPr>
            </a:pPr>
            <a:r>
              <a:t>从监察业务的角度讲，国有资产管理监察的核心主要体现在4个方面。</a:t>
            </a:r>
          </a:p>
          <a:p>
            <a:pPr defTabSz="914400">
              <a:defRPr sz="1500">
                <a:latin typeface="DengXian"/>
                <a:ea typeface="DengXian"/>
                <a:cs typeface="DengXian"/>
                <a:sym typeface="DengXian"/>
              </a:defRPr>
            </a:pPr>
            <a:r>
              <a:t>1.是资产价值的保护，特别是生产性固定资产，是否具备科学的养护计划，是保障资产使用寿命的基础</a:t>
            </a:r>
          </a:p>
          <a:p>
            <a:pPr defTabSz="914400">
              <a:defRPr sz="1500">
                <a:latin typeface="DengXian"/>
                <a:ea typeface="DengXian"/>
                <a:cs typeface="DengXian"/>
                <a:sym typeface="DengXian"/>
              </a:defRPr>
            </a:pPr>
            <a:r>
              <a:t>2.是防范国有资产的流失，通过对实物资产信息和账面信息的比对确保账实相符；</a:t>
            </a:r>
          </a:p>
          <a:p>
            <a:pPr defTabSz="914400">
              <a:defRPr sz="1500">
                <a:latin typeface="DengXian"/>
                <a:ea typeface="DengXian"/>
                <a:cs typeface="DengXian"/>
                <a:sym typeface="DengXian"/>
              </a:defRPr>
            </a:pPr>
            <a:r>
              <a:t>3.是避免使用的浪费，特别是采购计划和仓储，避免过度采购导致的呆滞物资的产生，同时避免资金被占用，合理投资；</a:t>
            </a:r>
          </a:p>
          <a:p>
            <a:pPr defTabSz="914400">
              <a:defRPr sz="1500">
                <a:latin typeface="DengXian"/>
                <a:ea typeface="DengXian"/>
                <a:cs typeface="DengXian"/>
                <a:sym typeface="DengXian"/>
              </a:defRPr>
            </a:pPr>
            <a:r>
              <a:t>4.是提升运行安全，特别是针对于乘客直接接触的设施设备，合理的维修响应和养护是安全运行的重要保障之一。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Shape 13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47" name="Shape 13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500">
                <a:latin typeface="DengXian"/>
                <a:ea typeface="DengXian"/>
                <a:cs typeface="DengXian"/>
                <a:sym typeface="DengXian"/>
              </a:defRPr>
            </a:lvl1pPr>
          </a:lstStyle>
          <a:p>
            <a:pPr/>
            <a:r>
              <a:t>基于此。我们从三个方面，提出7个监察点。分别是：。。。。。。。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Shape 139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97" name="Shape 13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500">
                <a:latin typeface="DengXian"/>
                <a:ea typeface="DengXian"/>
                <a:cs typeface="DengXian"/>
                <a:sym typeface="DengXian"/>
              </a:defRPr>
            </a:pPr>
            <a:r>
              <a:t>资产维修的触发，源自于工单的合理派发。</a:t>
            </a:r>
          </a:p>
          <a:p>
            <a:pPr defTabSz="914400">
              <a:defRPr sz="1500">
                <a:latin typeface="DengXian"/>
                <a:ea typeface="DengXian"/>
                <a:cs typeface="DengXian"/>
                <a:sym typeface="DengXian"/>
              </a:defRPr>
            </a:pPr>
            <a:r>
              <a:t>工单派发主要有三种方式：</a:t>
            </a:r>
          </a:p>
          <a:p>
            <a:pPr defTabSz="914400">
              <a:defRPr sz="1500">
                <a:latin typeface="DengXian"/>
                <a:ea typeface="DengXian"/>
                <a:cs typeface="DengXian"/>
                <a:sym typeface="DengXian"/>
              </a:defRPr>
            </a:pPr>
            <a:r>
              <a:t>1.由维护计划自动产生的预防性维护；</a:t>
            </a:r>
          </a:p>
          <a:p>
            <a:pPr defTabSz="914400">
              <a:defRPr sz="1500">
                <a:latin typeface="DengXian"/>
                <a:ea typeface="DengXian"/>
                <a:cs typeface="DengXian"/>
                <a:sym typeface="DengXian"/>
              </a:defRPr>
            </a:pPr>
            <a:r>
              <a:t>2.由报修人派发的故障维修；</a:t>
            </a:r>
          </a:p>
          <a:p>
            <a:pPr defTabSz="914400">
              <a:defRPr sz="1500">
                <a:latin typeface="DengXian"/>
                <a:ea typeface="DengXian"/>
                <a:cs typeface="DengXian"/>
                <a:sym typeface="DengXian"/>
              </a:defRPr>
            </a:pPr>
            <a:r>
              <a:t>3.时候补录的抢修（暂不考虑无时效的数据）</a:t>
            </a:r>
          </a:p>
          <a:p>
            <a:pPr defTabSz="914400">
              <a:defRPr sz="1500">
                <a:latin typeface="DengXian"/>
                <a:ea typeface="DengXian"/>
                <a:cs typeface="DengXian"/>
                <a:sym typeface="DengXian"/>
              </a:defRPr>
            </a:pPr>
          </a:p>
          <a:p>
            <a:pPr defTabSz="914400">
              <a:defRPr sz="1500">
                <a:latin typeface="DengXian"/>
                <a:ea typeface="DengXian"/>
                <a:cs typeface="DengXian"/>
                <a:sym typeface="DengXian"/>
              </a:defRPr>
            </a:pPr>
            <a:r>
              <a:t>三种工单，紧急程度逐渐递进。</a:t>
            </a:r>
          </a:p>
          <a:p>
            <a:pPr defTabSz="914400">
              <a:defRPr sz="1500">
                <a:latin typeface="DengXian"/>
                <a:ea typeface="DengXian"/>
                <a:cs typeface="DengXian"/>
                <a:sym typeface="DengXian"/>
              </a:defRPr>
            </a:pPr>
            <a:r>
              <a:t>通过计划开始和计划结束时间数据，进行监察。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Shape 141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13" name="Shape 14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500">
                <a:latin typeface="DengXian"/>
                <a:ea typeface="DengXian"/>
                <a:cs typeface="DengXian"/>
                <a:sym typeface="DengXian"/>
              </a:defRPr>
            </a:lvl1pPr>
          </a:lstStyle>
          <a:p>
            <a:pPr/>
            <a:r>
              <a:t>有重点的监察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Shape 143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33" name="Shape 14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500">
                <a:latin typeface="DengXian"/>
                <a:ea typeface="DengXian"/>
                <a:cs typeface="DengXian"/>
                <a:sym typeface="DengXian"/>
              </a:defRPr>
            </a:lvl1pPr>
          </a:lstStyle>
          <a:p>
            <a:pPr/>
            <a:r>
              <a:t>资产代码，账实相符。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hape 7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82" name="Shape 7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500"/>
            </a:lvl1pPr>
          </a:lstStyle>
          <a:p>
            <a:pPr/>
            <a:r>
              <a:t>资金是企业生存与发展的基础,是企业进行经营活动的血脉,其高流动性使之能任意转换为其他任何类型的资产,极易引发贪污、诈骗、挪用等违法乱纪的 行为。因此,必须建立健全资金的内部控制制度,加强企业资金的管理,确保企业资金安全完整、正常周转和合理使用,减少和避免损失浪费。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Shape 14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68" name="Shape 14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500">
                <a:latin typeface="DengXian"/>
                <a:ea typeface="DengXian"/>
                <a:cs typeface="DengXian"/>
                <a:sym typeface="DengXian"/>
              </a:defRPr>
            </a:lvl1pPr>
          </a:lstStyle>
          <a:p>
            <a:pPr/>
            <a:r>
              <a:t>定期没有【出入库交易信息】的，视为呆滞物资。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Shape 14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4" name="Shape 14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500">
                <a:latin typeface="DengXian"/>
                <a:ea typeface="DengXian"/>
                <a:cs typeface="DengXian"/>
                <a:sym typeface="DengXian"/>
              </a:defRPr>
            </a:pPr>
            <a:r>
              <a:t>线下物资盘点分为</a:t>
            </a:r>
            <a:r>
              <a:rPr b="1">
                <a:solidFill>
                  <a:srgbClr val="FF2600"/>
                </a:solidFill>
              </a:rPr>
              <a:t>定期盘点、动碰盘核、临时抽盘</a:t>
            </a:r>
            <a:r>
              <a:t>三种方式。缺点是定时，或非全覆盖。</a:t>
            </a:r>
          </a:p>
          <a:p>
            <a:pPr defTabSz="914400">
              <a:defRPr sz="1500">
                <a:latin typeface="DengXian"/>
                <a:ea typeface="DengXian"/>
                <a:cs typeface="DengXian"/>
                <a:sym typeface="DengXian"/>
              </a:defRPr>
            </a:pPr>
          </a:p>
          <a:p>
            <a:pPr defTabSz="914400">
              <a:defRPr sz="1500">
                <a:latin typeface="DengXian"/>
                <a:ea typeface="DengXian"/>
                <a:cs typeface="DengXian"/>
                <a:sym typeface="DengXian"/>
              </a:defRPr>
            </a:pPr>
            <a:r>
              <a:t>通过计算机程序，可以实时对账实情况进行比对。 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Shape 158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84" name="Shape 158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500"/>
            </a:pPr>
            <a:r>
              <a:t>直观的表示，类似于三重一大，资金使用部门都从统一的项目库中对资金使用情况进行反馈。</a:t>
            </a:r>
          </a:p>
          <a:p>
            <a:pPr defTabSz="914400">
              <a:defRPr sz="1500"/>
            </a:pPr>
          </a:p>
          <a:p>
            <a:pPr defTabSz="914400">
              <a:defRPr sz="1500"/>
            </a:pPr>
            <a:r>
              <a:t>主要包括两种手段，一是财务数据，通过数据抓取，二是非财务数据，使用部门以实际发生为准定期反馈；</a:t>
            </a:r>
          </a:p>
          <a:p>
            <a:pPr defTabSz="914400">
              <a:defRPr sz="1500"/>
            </a:pPr>
            <a:r>
              <a:t>系统根据预先设置的监察标准，进行异常预警。后期，监察部门结合现场后评估机制，对存在问题的或上报不实的发起责任追究。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Shape 20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85" name="Shape 20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500">
                <a:latin typeface="DengXian"/>
                <a:ea typeface="DengXian"/>
                <a:cs typeface="DengXian"/>
                <a:sym typeface="DengXian"/>
              </a:defRPr>
            </a:lvl1pPr>
          </a:lstStyle>
          <a:p>
            <a:pPr/>
            <a:r>
              <a:t>基于此。我们从三个方面，提出7个监察点。分别是：。。。。。。。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Shape 21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59" name="Shape 21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500">
                <a:latin typeface="DengXian"/>
                <a:ea typeface="DengXian"/>
                <a:cs typeface="DengXian"/>
                <a:sym typeface="DengXian"/>
              </a:defRPr>
            </a:lvl1pPr>
          </a:lstStyle>
          <a:p>
            <a:pPr/>
            <a:r>
              <a:t>在工程开工前，所有报规报建手续必须合法合规，避免法律风险。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Shape 23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48" name="Shape 23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500">
                <a:latin typeface="DengXian"/>
                <a:ea typeface="DengXian"/>
                <a:cs typeface="DengXian"/>
                <a:sym typeface="DengXian"/>
              </a:defRPr>
            </a:lvl1pPr>
          </a:lstStyle>
          <a:p>
            <a:pPr/>
            <a:r>
              <a:t>根据地铁这些年的摸索，可以对招标项目分部分项的各项目单价设立限价，根据我们以往的经验，对投标单位会报高价的项目设立限价，并在招标文件中规定此限价为各项目报价的最高价格，超过限价即为废标；同时对投标单位容易报低价的项目，如：土石方外运单价，设立限价，规定此限价为投标单位报价的最低价格，低于此限价也为废标；除此之外，我们还设立了业主控制报价，如：灌填水泥浆、搅拌桩、旋喷桩，我们给定一个报价区间并规定投标单位必须在此区间内报价，超出此区间的都为废标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Shape 28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23" name="Shape 28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500"/>
            </a:lvl1pPr>
          </a:lstStyle>
          <a:p>
            <a:pPr/>
            <a:r>
              <a:t>最终，形成以业务监察系统为核心的监察平台。统一规划，同时跟进业务系统建设情况，逐步完善。其中，招标管理、供应商管理、经济签证的业务系统尚未建立或处于完善期，设置对应监察条件先行建设；人力资源管理、资金管理（资金运作、资金存放）先提出监察需求，根据业务系统建设情况逐步跟进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Shape 8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38" name="Shape 8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500"/>
            </a:lvl1pPr>
          </a:lstStyle>
          <a:p>
            <a:pPr/>
            <a:r>
              <a:t>财政部：加强预算单位资金存放管理，规范存放行选择方式。《关于进一步加强财政部门和预算单位资金存放管理的指导意见》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Shape 91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11" name="Shape 9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500"/>
            </a:pPr>
            <a:r>
              <a:t>按照统一规划·分步实施的原则，平台通过一期建设搭建了主体框架。</a:t>
            </a:r>
          </a:p>
          <a:p>
            <a:pPr defTabSz="914400">
              <a:defRPr sz="1500"/>
            </a:pPr>
            <a:r>
              <a:t>二期，在充分调研的基础上，对原计划进行了扩充，使之更加科学化，可落地。</a:t>
            </a:r>
          </a:p>
          <a:p>
            <a:pPr defTabSz="914400">
              <a:defRPr sz="1500"/>
            </a:pPr>
            <a:r>
              <a:t>后续，对暂不具备电子监察条件的核心业务，纳入平台统一规划，根据业务系统建设情况逐步跟进，避免技术风险。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Shape 9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73" name="Shape 9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500"/>
            </a:lvl1pPr>
          </a:lstStyle>
          <a:p>
            <a:pPr/>
            <a:r>
              <a:t>最终，形成以业务监察系统为核心的监察平台。统一规划，同时跟进业务系统建设情况，逐步完善。其中，招标管理、供应商管理、经济签证的业务系统尚未建立或处于完善期，设置对应监察条件先行建设；人力资源管理、资金管理（资金运作、资金存放）先提出监察需求，根据业务系统建设情况逐步跟进。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Shape 10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50" name="Shape 10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500">
                <a:latin typeface="DengXian"/>
                <a:ea typeface="DengXian"/>
                <a:cs typeface="DengXian"/>
                <a:sym typeface="DengXian"/>
              </a:defRPr>
            </a:pPr>
            <a:r>
              <a:t>从监察业务的角度讲，工程设计监察的核心主要包含三个方面：</a:t>
            </a:r>
          </a:p>
          <a:p>
            <a:pPr defTabSz="914400">
              <a:defRPr sz="1500">
                <a:latin typeface="DengXian"/>
                <a:ea typeface="DengXian"/>
                <a:cs typeface="DengXian"/>
                <a:sym typeface="DengXian"/>
              </a:defRPr>
            </a:pPr>
            <a:r>
              <a:t>1.一是流程的监察，避免法律风险；</a:t>
            </a:r>
          </a:p>
          <a:p>
            <a:pPr defTabSz="914400">
              <a:defRPr sz="1500">
                <a:latin typeface="DengXian"/>
                <a:ea typeface="DengXian"/>
                <a:cs typeface="DengXian"/>
                <a:sym typeface="DengXian"/>
              </a:defRPr>
            </a:pPr>
            <a:r>
              <a:t>2.二是设计进度的监察，从监察的角度对设计单位的工作结果进行跟踪；</a:t>
            </a:r>
          </a:p>
          <a:p>
            <a:pPr defTabSz="914400">
              <a:defRPr sz="1500">
                <a:latin typeface="DengXian"/>
                <a:ea typeface="DengXian"/>
                <a:cs typeface="DengXian"/>
                <a:sym typeface="DengXian"/>
              </a:defRPr>
            </a:pPr>
          </a:p>
          <a:p>
            <a:pPr defTabSz="914400">
              <a:defRPr sz="1500">
                <a:latin typeface="DengXian"/>
                <a:ea typeface="DengXian"/>
                <a:cs typeface="DengXian"/>
                <a:sym typeface="DengXian"/>
              </a:defRPr>
            </a:pPr>
            <a:r>
              <a:t>3.三是设计变更监察，对设计变更全过程的合规性进行监察，对历史数据进行分析；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Shape 10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81" name="Shape 10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500">
                <a:latin typeface="DengXian"/>
                <a:ea typeface="DengXian"/>
                <a:cs typeface="DengXian"/>
                <a:sym typeface="DengXian"/>
              </a:defRPr>
            </a:pPr>
            <a:r>
              <a:t>对于工程设计管理中的风险，我们通过分析得出结论：从策划决策阶段、勘察设计阶段到建设施工阶段，呈逐步递增的趋势。</a:t>
            </a:r>
          </a:p>
          <a:p>
            <a:pPr defTabSz="914400">
              <a:defRPr sz="1500">
                <a:latin typeface="DengXian"/>
                <a:ea typeface="DengXian"/>
                <a:cs typeface="DengXian"/>
                <a:sym typeface="DengXian"/>
              </a:defRPr>
            </a:pPr>
            <a:r>
              <a:t>特别在建设阶段，若频繁发生设计变更将对工程的工期、投资甚至是性能产生深刻的影响。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Shape 11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4" name="Shape 11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500">
                <a:latin typeface="DengXian"/>
                <a:ea typeface="DengXian"/>
                <a:cs typeface="DengXian"/>
                <a:sym typeface="DengXian"/>
              </a:defRPr>
            </a:lvl1pPr>
          </a:lstStyle>
          <a:p>
            <a:pPr/>
            <a:r>
              <a:t>基于核心目标和风险分析。我们从三个方面，提出9个监察点。分别是：。。。。。。。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Shape 111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19" name="Shape 111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500">
                <a:latin typeface="DengXian"/>
                <a:ea typeface="DengXian"/>
                <a:cs typeface="DengXian"/>
                <a:sym typeface="DengXian"/>
              </a:defRPr>
            </a:lvl1pPr>
          </a:lstStyle>
          <a:p>
            <a:pPr/>
            <a:r>
              <a:t>在工程开工前，所有报规报建手续必须合法合规，避免法律风险。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结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成组"/>
          <p:cNvGrpSpPr/>
          <p:nvPr/>
        </p:nvGrpSpPr>
        <p:grpSpPr>
          <a:xfrm>
            <a:off x="-1083734" y="-995466"/>
            <a:ext cx="25732053" cy="18288000"/>
            <a:chOff x="0" y="0"/>
            <a:chExt cx="25732052" cy="18287998"/>
          </a:xfrm>
        </p:grpSpPr>
        <p:sp>
          <p:nvSpPr>
            <p:cNvPr id="19" name="矩形"/>
            <p:cNvSpPr/>
            <p:nvPr/>
          </p:nvSpPr>
          <p:spPr>
            <a:xfrm>
              <a:off x="0" y="0"/>
              <a:ext cx="24384000" cy="18287999"/>
            </a:xfrm>
            <a:prstGeom prst="rect">
              <a:avLst/>
            </a:prstGeom>
            <a:solidFill>
              <a:srgbClr val="3197E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20" name="形状"/>
            <p:cNvSpPr/>
            <p:nvPr/>
          </p:nvSpPr>
          <p:spPr>
            <a:xfrm>
              <a:off x="10452385" y="0"/>
              <a:ext cx="13931616" cy="1828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677" y="0"/>
                  </a:moveTo>
                  <a:lnTo>
                    <a:pt x="0" y="9269"/>
                  </a:lnTo>
                  <a:lnTo>
                    <a:pt x="8882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6677" y="0"/>
                  </a:lnTo>
                  <a:close/>
                </a:path>
              </a:pathLst>
            </a:custGeom>
            <a:solidFill>
              <a:srgbClr val="FFFFFF">
                <a:alpha val="7999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21" name="形状"/>
            <p:cNvSpPr/>
            <p:nvPr/>
          </p:nvSpPr>
          <p:spPr>
            <a:xfrm>
              <a:off x="9692431" y="0"/>
              <a:ext cx="16039622" cy="18287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331" y="0"/>
                  </a:moveTo>
                  <a:lnTo>
                    <a:pt x="0" y="9269"/>
                  </a:lnTo>
                  <a:lnTo>
                    <a:pt x="14524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FFFFFF">
                <a:alpha val="8999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grpSp>
          <p:nvGrpSpPr>
            <p:cNvPr id="29" name="成组"/>
            <p:cNvGrpSpPr/>
            <p:nvPr/>
          </p:nvGrpSpPr>
          <p:grpSpPr>
            <a:xfrm>
              <a:off x="1466843" y="5649586"/>
              <a:ext cx="9928829" cy="12638413"/>
              <a:chOff x="0" y="0"/>
              <a:chExt cx="9928827" cy="12638411"/>
            </a:xfrm>
          </p:grpSpPr>
          <p:sp>
            <p:nvSpPr>
              <p:cNvPr id="22" name="矩形"/>
              <p:cNvSpPr/>
              <p:nvPr/>
            </p:nvSpPr>
            <p:spPr>
              <a:xfrm>
                <a:off x="2071543" y="5776752"/>
                <a:ext cx="3705995" cy="686166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23" name="形状"/>
              <p:cNvSpPr/>
              <p:nvPr/>
            </p:nvSpPr>
            <p:spPr>
              <a:xfrm>
                <a:off x="1074396" y="1262334"/>
                <a:ext cx="4886041" cy="42655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52" h="21501" fill="norm" stroke="1" extrusionOk="0">
                    <a:moveTo>
                      <a:pt x="14767" y="19"/>
                    </a:moveTo>
                    <a:cubicBezTo>
                      <a:pt x="12440" y="-99"/>
                      <a:pt x="10092" y="317"/>
                      <a:pt x="7868" y="1276"/>
                    </a:cubicBezTo>
                    <a:cubicBezTo>
                      <a:pt x="4707" y="2638"/>
                      <a:pt x="1971" y="5039"/>
                      <a:pt x="0" y="8174"/>
                    </a:cubicBezTo>
                    <a:cubicBezTo>
                      <a:pt x="7" y="9004"/>
                      <a:pt x="10" y="9830"/>
                      <a:pt x="13" y="10653"/>
                    </a:cubicBezTo>
                    <a:cubicBezTo>
                      <a:pt x="17" y="11636"/>
                      <a:pt x="20" y="12642"/>
                      <a:pt x="325" y="13572"/>
                    </a:cubicBezTo>
                    <a:cubicBezTo>
                      <a:pt x="627" y="14494"/>
                      <a:pt x="1196" y="15248"/>
                      <a:pt x="1786" y="15965"/>
                    </a:cubicBezTo>
                    <a:cubicBezTo>
                      <a:pt x="2223" y="16496"/>
                      <a:pt x="2673" y="17014"/>
                      <a:pt x="3112" y="17544"/>
                    </a:cubicBezTo>
                    <a:cubicBezTo>
                      <a:pt x="4140" y="18788"/>
                      <a:pt x="5087" y="20113"/>
                      <a:pt x="5964" y="21501"/>
                    </a:cubicBezTo>
                    <a:lnTo>
                      <a:pt x="18630" y="21501"/>
                    </a:lnTo>
                    <a:cubicBezTo>
                      <a:pt x="19680" y="18292"/>
                      <a:pt x="20459" y="14976"/>
                      <a:pt x="20944" y="11595"/>
                    </a:cubicBezTo>
                    <a:cubicBezTo>
                      <a:pt x="21401" y="8416"/>
                      <a:pt x="21600" y="5195"/>
                      <a:pt x="21542" y="1974"/>
                    </a:cubicBezTo>
                    <a:cubicBezTo>
                      <a:pt x="19401" y="793"/>
                      <a:pt x="17094" y="138"/>
                      <a:pt x="14767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24" name="形状"/>
              <p:cNvSpPr/>
              <p:nvPr/>
            </p:nvSpPr>
            <p:spPr>
              <a:xfrm>
                <a:off x="0" y="1247980"/>
                <a:ext cx="7609809" cy="18997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730" y="0"/>
                    </a:moveTo>
                    <a:lnTo>
                      <a:pt x="19870" y="0"/>
                    </a:lnTo>
                    <a:cubicBezTo>
                      <a:pt x="20366" y="0"/>
                      <a:pt x="20618" y="0"/>
                      <a:pt x="20885" y="326"/>
                    </a:cubicBezTo>
                    <a:cubicBezTo>
                      <a:pt x="21178" y="735"/>
                      <a:pt x="21409" y="1622"/>
                      <a:pt x="21515" y="2747"/>
                    </a:cubicBezTo>
                    <a:cubicBezTo>
                      <a:pt x="21600" y="3775"/>
                      <a:pt x="21600" y="4743"/>
                      <a:pt x="21600" y="6680"/>
                    </a:cubicBezTo>
                    <a:lnTo>
                      <a:pt x="21600" y="14950"/>
                    </a:lnTo>
                    <a:cubicBezTo>
                      <a:pt x="21600" y="16857"/>
                      <a:pt x="21600" y="17825"/>
                      <a:pt x="21515" y="18853"/>
                    </a:cubicBezTo>
                    <a:cubicBezTo>
                      <a:pt x="21409" y="19978"/>
                      <a:pt x="21178" y="20865"/>
                      <a:pt x="20885" y="21274"/>
                    </a:cubicBezTo>
                    <a:cubicBezTo>
                      <a:pt x="20618" y="21600"/>
                      <a:pt x="20366" y="21600"/>
                      <a:pt x="19862" y="21600"/>
                    </a:cubicBezTo>
                    <a:lnTo>
                      <a:pt x="1730" y="21600"/>
                    </a:lnTo>
                    <a:cubicBezTo>
                      <a:pt x="1234" y="21600"/>
                      <a:pt x="982" y="21600"/>
                      <a:pt x="715" y="21274"/>
                    </a:cubicBezTo>
                    <a:cubicBezTo>
                      <a:pt x="422" y="20865"/>
                      <a:pt x="191" y="19978"/>
                      <a:pt x="85" y="18853"/>
                    </a:cubicBezTo>
                    <a:cubicBezTo>
                      <a:pt x="0" y="17825"/>
                      <a:pt x="0" y="16857"/>
                      <a:pt x="0" y="14920"/>
                    </a:cubicBezTo>
                    <a:lnTo>
                      <a:pt x="0" y="6650"/>
                    </a:lnTo>
                    <a:cubicBezTo>
                      <a:pt x="0" y="4743"/>
                      <a:pt x="0" y="3775"/>
                      <a:pt x="85" y="2747"/>
                    </a:cubicBezTo>
                    <a:cubicBezTo>
                      <a:pt x="191" y="1622"/>
                      <a:pt x="422" y="735"/>
                      <a:pt x="715" y="326"/>
                    </a:cubicBezTo>
                    <a:cubicBezTo>
                      <a:pt x="982" y="0"/>
                      <a:pt x="1234" y="0"/>
                      <a:pt x="1738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25" name="形状"/>
              <p:cNvSpPr/>
              <p:nvPr/>
            </p:nvSpPr>
            <p:spPr>
              <a:xfrm>
                <a:off x="915858" y="0"/>
                <a:ext cx="5272714" cy="41213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2" h="21421" fill="norm" stroke="1" extrusionOk="0">
                    <a:moveTo>
                      <a:pt x="7" y="9141"/>
                    </a:moveTo>
                    <a:lnTo>
                      <a:pt x="736" y="19354"/>
                    </a:lnTo>
                    <a:cubicBezTo>
                      <a:pt x="825" y="20604"/>
                      <a:pt x="1693" y="21525"/>
                      <a:pt x="2672" y="21411"/>
                    </a:cubicBezTo>
                    <a:cubicBezTo>
                      <a:pt x="3652" y="21297"/>
                      <a:pt x="4373" y="20190"/>
                      <a:pt x="4284" y="18940"/>
                    </a:cubicBezTo>
                    <a:lnTo>
                      <a:pt x="3555" y="8727"/>
                    </a:lnTo>
                    <a:cubicBezTo>
                      <a:pt x="3466" y="7477"/>
                      <a:pt x="2598" y="6556"/>
                      <a:pt x="1619" y="6670"/>
                    </a:cubicBezTo>
                    <a:cubicBezTo>
                      <a:pt x="640" y="6783"/>
                      <a:pt x="-82" y="7891"/>
                      <a:pt x="7" y="9141"/>
                    </a:cubicBezTo>
                    <a:close/>
                    <a:moveTo>
                      <a:pt x="3804" y="9745"/>
                    </a:moveTo>
                    <a:cubicBezTo>
                      <a:pt x="3742" y="11349"/>
                      <a:pt x="4710" y="12711"/>
                      <a:pt x="5967" y="12790"/>
                    </a:cubicBezTo>
                    <a:cubicBezTo>
                      <a:pt x="7223" y="12868"/>
                      <a:pt x="8291" y="11633"/>
                      <a:pt x="8352" y="10029"/>
                    </a:cubicBezTo>
                    <a:lnTo>
                      <a:pt x="8578" y="4125"/>
                    </a:lnTo>
                    <a:cubicBezTo>
                      <a:pt x="8640" y="2522"/>
                      <a:pt x="7672" y="1159"/>
                      <a:pt x="6415" y="1081"/>
                    </a:cubicBezTo>
                    <a:cubicBezTo>
                      <a:pt x="5159" y="1002"/>
                      <a:pt x="4092" y="2238"/>
                      <a:pt x="4030" y="3841"/>
                    </a:cubicBezTo>
                    <a:lnTo>
                      <a:pt x="3804" y="9745"/>
                    </a:lnTo>
                    <a:close/>
                    <a:moveTo>
                      <a:pt x="8654" y="8658"/>
                    </a:moveTo>
                    <a:cubicBezTo>
                      <a:pt x="8592" y="10262"/>
                      <a:pt x="9560" y="11624"/>
                      <a:pt x="10816" y="11702"/>
                    </a:cubicBezTo>
                    <a:cubicBezTo>
                      <a:pt x="12073" y="11781"/>
                      <a:pt x="13140" y="10545"/>
                      <a:pt x="13202" y="8942"/>
                    </a:cubicBezTo>
                    <a:lnTo>
                      <a:pt x="13428" y="3048"/>
                    </a:lnTo>
                    <a:cubicBezTo>
                      <a:pt x="13489" y="1444"/>
                      <a:pt x="12521" y="82"/>
                      <a:pt x="11265" y="3"/>
                    </a:cubicBezTo>
                    <a:cubicBezTo>
                      <a:pt x="10008" y="-75"/>
                      <a:pt x="8941" y="1160"/>
                      <a:pt x="8879" y="2764"/>
                    </a:cubicBezTo>
                    <a:lnTo>
                      <a:pt x="8654" y="8658"/>
                    </a:lnTo>
                    <a:close/>
                    <a:moveTo>
                      <a:pt x="13438" y="9274"/>
                    </a:moveTo>
                    <a:cubicBezTo>
                      <a:pt x="13383" y="10703"/>
                      <a:pt x="14253" y="11917"/>
                      <a:pt x="15372" y="11987"/>
                    </a:cubicBezTo>
                    <a:cubicBezTo>
                      <a:pt x="16492" y="12056"/>
                      <a:pt x="17442" y="10956"/>
                      <a:pt x="17497" y="9528"/>
                    </a:cubicBezTo>
                    <a:lnTo>
                      <a:pt x="17719" y="3743"/>
                    </a:lnTo>
                    <a:cubicBezTo>
                      <a:pt x="17774" y="2314"/>
                      <a:pt x="16912" y="1101"/>
                      <a:pt x="15792" y="1031"/>
                    </a:cubicBezTo>
                    <a:cubicBezTo>
                      <a:pt x="14673" y="961"/>
                      <a:pt x="13714" y="2061"/>
                      <a:pt x="13660" y="3489"/>
                    </a:cubicBezTo>
                    <a:lnTo>
                      <a:pt x="13438" y="9274"/>
                    </a:lnTo>
                    <a:close/>
                    <a:moveTo>
                      <a:pt x="17733" y="9860"/>
                    </a:moveTo>
                    <a:cubicBezTo>
                      <a:pt x="17685" y="11114"/>
                      <a:pt x="18442" y="12178"/>
                      <a:pt x="19424" y="12239"/>
                    </a:cubicBezTo>
                    <a:cubicBezTo>
                      <a:pt x="20406" y="12301"/>
                      <a:pt x="21240" y="11336"/>
                      <a:pt x="21288" y="10082"/>
                    </a:cubicBezTo>
                    <a:lnTo>
                      <a:pt x="21470" y="5337"/>
                    </a:lnTo>
                    <a:cubicBezTo>
                      <a:pt x="21518" y="4084"/>
                      <a:pt x="20762" y="3019"/>
                      <a:pt x="19780" y="2958"/>
                    </a:cubicBezTo>
                    <a:cubicBezTo>
                      <a:pt x="18797" y="2896"/>
                      <a:pt x="17963" y="3862"/>
                      <a:pt x="17915" y="5115"/>
                    </a:cubicBezTo>
                    <a:lnTo>
                      <a:pt x="17733" y="9860"/>
                    </a:ln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grpSp>
            <p:nvGrpSpPr>
              <p:cNvPr id="28" name="成组"/>
              <p:cNvGrpSpPr/>
              <p:nvPr/>
            </p:nvGrpSpPr>
            <p:grpSpPr>
              <a:xfrm>
                <a:off x="7178345" y="648573"/>
                <a:ext cx="2750483" cy="3098602"/>
                <a:chOff x="0" y="0"/>
                <a:chExt cx="2750481" cy="3098601"/>
              </a:xfrm>
            </p:grpSpPr>
            <p:sp>
              <p:nvSpPr>
                <p:cNvPr id="26" name="形状"/>
                <p:cNvSpPr/>
                <p:nvPr/>
              </p:nvSpPr>
              <p:spPr>
                <a:xfrm>
                  <a:off x="0" y="0"/>
                  <a:ext cx="2382876" cy="309860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9618" y="0"/>
                      </a:moveTo>
                      <a:cubicBezTo>
                        <a:pt x="8235" y="0"/>
                        <a:pt x="7194" y="1"/>
                        <a:pt x="6313" y="47"/>
                      </a:cubicBezTo>
                      <a:cubicBezTo>
                        <a:pt x="5432" y="93"/>
                        <a:pt x="4713" y="183"/>
                        <a:pt x="3973" y="364"/>
                      </a:cubicBezTo>
                      <a:cubicBezTo>
                        <a:pt x="3160" y="591"/>
                        <a:pt x="2433" y="951"/>
                        <a:pt x="1835" y="1411"/>
                      </a:cubicBezTo>
                      <a:cubicBezTo>
                        <a:pt x="1237" y="1871"/>
                        <a:pt x="769" y="2430"/>
                        <a:pt x="473" y="3056"/>
                      </a:cubicBezTo>
                      <a:cubicBezTo>
                        <a:pt x="237" y="3628"/>
                        <a:pt x="119" y="4183"/>
                        <a:pt x="60" y="4860"/>
                      </a:cubicBezTo>
                      <a:cubicBezTo>
                        <a:pt x="0" y="5537"/>
                        <a:pt x="0" y="6336"/>
                        <a:pt x="0" y="7397"/>
                      </a:cubicBezTo>
                      <a:lnTo>
                        <a:pt x="0" y="14166"/>
                      </a:lnTo>
                      <a:cubicBezTo>
                        <a:pt x="0" y="15243"/>
                        <a:pt x="0" y="16052"/>
                        <a:pt x="60" y="16734"/>
                      </a:cubicBezTo>
                      <a:cubicBezTo>
                        <a:pt x="119" y="17416"/>
                        <a:pt x="237" y="17972"/>
                        <a:pt x="473" y="18544"/>
                      </a:cubicBezTo>
                      <a:cubicBezTo>
                        <a:pt x="769" y="19170"/>
                        <a:pt x="1237" y="19729"/>
                        <a:pt x="1835" y="20189"/>
                      </a:cubicBezTo>
                      <a:cubicBezTo>
                        <a:pt x="2433" y="20649"/>
                        <a:pt x="3160" y="21009"/>
                        <a:pt x="3973" y="21236"/>
                      </a:cubicBezTo>
                      <a:cubicBezTo>
                        <a:pt x="4717" y="21418"/>
                        <a:pt x="5439" y="21509"/>
                        <a:pt x="6319" y="21554"/>
                      </a:cubicBezTo>
                      <a:cubicBezTo>
                        <a:pt x="7200" y="21600"/>
                        <a:pt x="8240" y="21600"/>
                        <a:pt x="9618" y="21600"/>
                      </a:cubicBezTo>
                      <a:lnTo>
                        <a:pt x="21600" y="21600"/>
                      </a:lnTo>
                      <a:lnTo>
                        <a:pt x="21600" y="0"/>
                      </a:lnTo>
                      <a:lnTo>
                        <a:pt x="9659" y="0"/>
                      </a:lnTo>
                      <a:lnTo>
                        <a:pt x="9618" y="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ctr" defTabSz="914400">
                    <a:lnSpc>
                      <a:spcPct val="80000"/>
                    </a:lnSpc>
                    <a:spcBef>
                      <a:spcPts val="11000"/>
                    </a:spcBef>
                    <a:defRPr sz="10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sp>
              <p:nvSpPr>
                <p:cNvPr id="27" name="形状"/>
                <p:cNvSpPr/>
                <p:nvPr/>
              </p:nvSpPr>
              <p:spPr>
                <a:xfrm>
                  <a:off x="2382875" y="0"/>
                  <a:ext cx="367607" cy="30986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96" h="21599" fill="norm" stroke="1" extrusionOk="0">
                      <a:moveTo>
                        <a:pt x="0" y="0"/>
                      </a:moveTo>
                      <a:lnTo>
                        <a:pt x="0" y="21598"/>
                      </a:lnTo>
                      <a:lnTo>
                        <a:pt x="6907" y="21598"/>
                      </a:lnTo>
                      <a:cubicBezTo>
                        <a:pt x="9039" y="21598"/>
                        <a:pt x="10637" y="21599"/>
                        <a:pt x="11985" y="21589"/>
                      </a:cubicBezTo>
                      <a:cubicBezTo>
                        <a:pt x="13332" y="21579"/>
                        <a:pt x="14431" y="21558"/>
                        <a:pt x="15563" y="21515"/>
                      </a:cubicBezTo>
                      <a:cubicBezTo>
                        <a:pt x="16802" y="21462"/>
                        <a:pt x="17899" y="21378"/>
                        <a:pt x="18820" y="21269"/>
                      </a:cubicBezTo>
                      <a:cubicBezTo>
                        <a:pt x="19742" y="21159"/>
                        <a:pt x="20445" y="21029"/>
                        <a:pt x="20896" y="20882"/>
                      </a:cubicBezTo>
                      <a:cubicBezTo>
                        <a:pt x="21255" y="20747"/>
                        <a:pt x="21430" y="20616"/>
                        <a:pt x="21515" y="20457"/>
                      </a:cubicBezTo>
                      <a:cubicBezTo>
                        <a:pt x="21600" y="20297"/>
                        <a:pt x="21595" y="20108"/>
                        <a:pt x="21595" y="19859"/>
                      </a:cubicBezTo>
                      <a:lnTo>
                        <a:pt x="21595" y="1744"/>
                      </a:lnTo>
                      <a:cubicBezTo>
                        <a:pt x="21595" y="1491"/>
                        <a:pt x="21600" y="1301"/>
                        <a:pt x="21515" y="1141"/>
                      </a:cubicBezTo>
                      <a:cubicBezTo>
                        <a:pt x="21430" y="981"/>
                        <a:pt x="21255" y="851"/>
                        <a:pt x="20896" y="716"/>
                      </a:cubicBezTo>
                      <a:cubicBezTo>
                        <a:pt x="20445" y="569"/>
                        <a:pt x="19742" y="439"/>
                        <a:pt x="18820" y="329"/>
                      </a:cubicBezTo>
                      <a:cubicBezTo>
                        <a:pt x="17899" y="220"/>
                        <a:pt x="16802" y="136"/>
                        <a:pt x="15563" y="83"/>
                      </a:cubicBezTo>
                      <a:cubicBezTo>
                        <a:pt x="14431" y="40"/>
                        <a:pt x="13327" y="19"/>
                        <a:pt x="11982" y="9"/>
                      </a:cubicBezTo>
                      <a:cubicBezTo>
                        <a:pt x="10637" y="-1"/>
                        <a:pt x="9050" y="0"/>
                        <a:pt x="695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ctr" defTabSz="914400">
                    <a:lnSpc>
                      <a:spcPct val="80000"/>
                    </a:lnSpc>
                    <a:spcBef>
                      <a:spcPts val="11000"/>
                    </a:spcBef>
                    <a:defRPr sz="10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</p:grpSp>
        </p:grpSp>
      </p:grpSp>
      <p:sp>
        <p:nvSpPr>
          <p:cNvPr id="31" name="幻灯片编号"/>
          <p:cNvSpPr txBox="1"/>
          <p:nvPr>
            <p:ph type="sldNum" sz="quarter" idx="2"/>
          </p:nvPr>
        </p:nvSpPr>
        <p:spPr>
          <a:xfrm>
            <a:off x="11770048" y="12683083"/>
            <a:ext cx="843905" cy="665445"/>
          </a:xfrm>
          <a:prstGeom prst="rect">
            <a:avLst/>
          </a:prstGeom>
        </p:spPr>
        <p:txBody>
          <a:bodyPr wrap="square" lIns="91421" tIns="91421" rIns="91421" bIns="91421"/>
          <a:lstStyle>
            <a:lvl1pPr algn="ctr">
              <a:defRPr b="1" sz="32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幻灯片编号"/>
          <p:cNvSpPr txBox="1"/>
          <p:nvPr>
            <p:ph type="sldNum" sz="quarter" idx="2"/>
          </p:nvPr>
        </p:nvSpPr>
        <p:spPr>
          <a:xfrm>
            <a:off x="11761613" y="12791213"/>
            <a:ext cx="860774" cy="665445"/>
          </a:xfrm>
          <a:prstGeom prst="rect">
            <a:avLst/>
          </a:prstGeom>
        </p:spPr>
        <p:txBody>
          <a:bodyPr wrap="square" lIns="91421" tIns="91421" rIns="91421" bIns="91421"/>
          <a:lstStyle>
            <a:lvl1pPr algn="ctr">
              <a:defRPr b="1" sz="3200">
                <a:solidFill>
                  <a:srgbClr val="0065FA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tandard">
    <p:bg>
      <p:bgPr>
        <a:gradFill flip="none" rotWithShape="1">
          <a:gsLst>
            <a:gs pos="0">
              <a:srgbClr val="FCFCFC"/>
            </a:gs>
            <a:gs pos="50000">
              <a:srgbClr val="F5F5F5"/>
            </a:gs>
            <a:gs pos="100000">
              <a:srgbClr val="CACACA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幻灯片编号"/>
          <p:cNvSpPr txBox="1"/>
          <p:nvPr>
            <p:ph type="sldNum" sz="quarter" idx="2"/>
          </p:nvPr>
        </p:nvSpPr>
        <p:spPr>
          <a:xfrm>
            <a:off x="11868207" y="12893710"/>
            <a:ext cx="647586" cy="665445"/>
          </a:xfrm>
          <a:prstGeom prst="rect">
            <a:avLst/>
          </a:prstGeom>
        </p:spPr>
        <p:txBody>
          <a:bodyPr lIns="91421" tIns="91421" rIns="91421" bIns="91421"/>
          <a:lstStyle>
            <a:lvl1pPr algn="ctr">
              <a:defRPr b="1" sz="3200">
                <a:solidFill>
                  <a:srgbClr val="0065FA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c688bd31c19b82efaac18d22750bac5.jpg" descr="5c688bd31c19b82efaac18d22750bac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2806" y="-1145903"/>
            <a:ext cx="24649612" cy="1600780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标题文本"/>
          <p:cNvSpPr txBox="1"/>
          <p:nvPr>
            <p:ph type="title"/>
          </p:nvPr>
        </p:nvSpPr>
        <p:spPr>
          <a:xfrm>
            <a:off x="1219200" y="184149"/>
            <a:ext cx="21945600" cy="301625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/>
          <a:p>
            <a:pPr/>
            <a:r>
              <a:t>标题文本</a:t>
            </a:r>
          </a:p>
        </p:txBody>
      </p:sp>
      <p:sp>
        <p:nvSpPr>
          <p:cNvPr id="4" name="正文级别 1…"/>
          <p:cNvSpPr txBox="1"/>
          <p:nvPr>
            <p:ph type="body" idx="1"/>
          </p:nvPr>
        </p:nvSpPr>
        <p:spPr>
          <a:xfrm>
            <a:off x="1219200" y="3200400"/>
            <a:ext cx="21945600" cy="1051560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幻灯片编号"/>
          <p:cNvSpPr txBox="1"/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  <a:ln w="25400">
            <a:miter lim="400000"/>
          </a:ln>
        </p:spPr>
        <p:txBody>
          <a:bodyPr wrap="none" tIns="91439" bIns="91439" anchor="ctr">
            <a:spAutoFit/>
          </a:bodyPr>
          <a:lstStyle>
            <a:lvl1pPr algn="r"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</p:sldLayoutIdLst>
  <p:transition xmlns:p14="http://schemas.microsoft.com/office/powerpoint/2010/main" spd="med" advClick="1"/>
  <p:txStyles>
    <p:titleStyle>
      <a:lvl1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1pPr>
      <a:lvl2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2pPr>
      <a:lvl3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3pPr>
      <a:lvl4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4pPr>
      <a:lvl5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5pPr>
      <a:lvl6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6pPr>
      <a:lvl7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7pPr>
      <a:lvl8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8pPr>
      <a:lvl9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9pPr>
    </p:titleStyle>
    <p:bodyStyle>
      <a:lvl1pPr marL="457200" marR="0" indent="-457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1pPr>
      <a:lvl2pPr marL="990600" marR="0" indent="-5334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2pPr>
      <a:lvl3pPr marL="1554479" marR="0" indent="-640079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3pPr>
      <a:lvl4pPr marL="20828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4pPr>
      <a:lvl5pPr marL="25400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5pPr>
      <a:lvl6pPr marL="29972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6pPr>
      <a:lvl7pPr marL="34544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7pPr>
      <a:lvl8pPr marL="39116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8pPr>
      <a:lvl9pPr marL="43688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9pPr>
    </p:bodyStyle>
    <p:otherStyle>
      <a:lvl1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1pPr>
      <a:lvl2pPr marL="0" marR="0" indent="4572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2pPr>
      <a:lvl3pPr marL="0" marR="0" indent="914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3pPr>
      <a:lvl4pPr marL="0" marR="0" indent="13716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4pPr>
      <a:lvl5pPr marL="0" marR="0" indent="18288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5pPr>
      <a:lvl6pPr marL="0" marR="0" indent="22860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6pPr>
      <a:lvl7pPr marL="0" marR="0" indent="27432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7pPr>
      <a:lvl8pPr marL="0" marR="0" indent="3200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8pPr>
      <a:lvl9pPr marL="0" marR="0" indent="36576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5.xml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baike.baidu.com/item/%E9%82%AF%E9%92%A2%E7%BB%8F%E9%AA%8C" TargetMode="External"/><Relationship Id="rId3" Type="http://schemas.openxmlformats.org/officeDocument/2006/relationships/image" Target="../media/image2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baike.baidu.com/item/%E5%BB%BA%E8%AE%AE%E4%B9%A6" TargetMode="Externa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Relationship Id="rId3" Type="http://schemas.openxmlformats.org/officeDocument/2006/relationships/image" Target="../media/image38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Relationship Id="rId3" Type="http://schemas.openxmlformats.org/officeDocument/2006/relationships/image" Target="../media/image38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Relationship Id="rId4" Type="http://schemas.openxmlformats.org/officeDocument/2006/relationships/chart" Target="../charts/chart3.xml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4.xml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Relationship Id="rId3" Type="http://schemas.openxmlformats.org/officeDocument/2006/relationships/image" Target="../media/image41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形状"/>
          <p:cNvSpPr/>
          <p:nvPr/>
        </p:nvSpPr>
        <p:spPr>
          <a:xfrm>
            <a:off x="3478153" y="4757"/>
            <a:ext cx="20906854" cy="13706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429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7429" y="0"/>
                </a:lnTo>
                <a:close/>
              </a:path>
            </a:pathLst>
          </a:custGeom>
          <a:solidFill>
            <a:srgbClr val="FFFFFF">
              <a:alpha val="90053"/>
            </a:srgbClr>
          </a:solidFill>
          <a:ln w="25400">
            <a:miter lim="400000"/>
          </a:ln>
          <a:effectLst>
            <a:outerShdw sx="100000" sy="100000" kx="0" ky="0" algn="b" rotWithShape="0" blurRad="254000" dist="0" dir="2700000">
              <a:srgbClr val="535353">
                <a:alpha val="75000"/>
              </a:srgbClr>
            </a:outerShdw>
          </a:effectLst>
        </p:spPr>
        <p:txBody>
          <a:bodyPr tIns="91439" bIns="91439" anchor="ctr"/>
          <a:lstStyle/>
          <a:p>
            <a:pPr/>
          </a:p>
        </p:txBody>
      </p:sp>
      <p:sp>
        <p:nvSpPr>
          <p:cNvPr id="55" name="矩形 259"/>
          <p:cNvSpPr txBox="1"/>
          <p:nvPr/>
        </p:nvSpPr>
        <p:spPr>
          <a:xfrm>
            <a:off x="8435571" y="11622722"/>
            <a:ext cx="7512858" cy="6350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spcBef>
                <a:spcPts val="800"/>
              </a:spcBef>
              <a:defRPr b="1">
                <a:solidFill>
                  <a:srgbClr val="535353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汇报人：监察审计部</a:t>
            </a:r>
          </a:p>
        </p:txBody>
      </p:sp>
      <p:pic>
        <p:nvPicPr>
          <p:cNvPr id="5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05827" y="-1"/>
            <a:ext cx="10802884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矩形 259"/>
          <p:cNvSpPr txBox="1"/>
          <p:nvPr/>
        </p:nvSpPr>
        <p:spPr>
          <a:xfrm>
            <a:off x="6610563" y="7865093"/>
            <a:ext cx="11162874" cy="26289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584200" dist="177800" dir="0">
              <a:srgbClr val="000000">
                <a:alpha val="81691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457200">
              <a:lnSpc>
                <a:spcPct val="80000"/>
              </a:lnSpc>
              <a:defRPr b="1" sz="8200">
                <a:solidFill>
                  <a:srgbClr val="53535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青岛地铁集团电子监察平台二期建设方案汇报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幻灯片编号"/>
          <p:cNvSpPr txBox="1"/>
          <p:nvPr>
            <p:ph type="sldNum" sz="quarter" idx="2"/>
          </p:nvPr>
        </p:nvSpPr>
        <p:spPr>
          <a:xfrm>
            <a:off x="11761613" y="12791195"/>
            <a:ext cx="860774" cy="6654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9" tIns="91439" rIns="91439" bIns="91439"/>
          <a:lstStyle/>
          <a:p>
            <a:pPr/>
            <a:fld id="{86CB4B4D-7CA3-9044-876B-883B54F8677D}" type="slidenum"/>
          </a:p>
        </p:txBody>
      </p:sp>
      <p:grpSp>
        <p:nvGrpSpPr>
          <p:cNvPr id="449" name="成组"/>
          <p:cNvGrpSpPr/>
          <p:nvPr/>
        </p:nvGrpSpPr>
        <p:grpSpPr>
          <a:xfrm>
            <a:off x="1332989" y="2223886"/>
            <a:ext cx="2753785" cy="2198709"/>
            <a:chOff x="0" y="0"/>
            <a:chExt cx="2753784" cy="2198707"/>
          </a:xfrm>
        </p:grpSpPr>
        <p:sp>
          <p:nvSpPr>
            <p:cNvPr id="444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445" name="招标管理"/>
            <p:cNvSpPr txBox="1"/>
            <p:nvPr/>
          </p:nvSpPr>
          <p:spPr>
            <a:xfrm>
              <a:off x="165949" y="1267000"/>
              <a:ext cx="2421886" cy="4572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1168400">
                <a:lnSpc>
                  <a:spcPct val="110000"/>
                </a:lnSpc>
                <a:spcBef>
                  <a:spcPts val="6000"/>
                </a:spcBef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招标管理</a:t>
              </a:r>
            </a:p>
          </p:txBody>
        </p:sp>
        <p:grpSp>
          <p:nvGrpSpPr>
            <p:cNvPr id="448" name="成组"/>
            <p:cNvGrpSpPr/>
            <p:nvPr/>
          </p:nvGrpSpPr>
          <p:grpSpPr>
            <a:xfrm>
              <a:off x="826212" y="0"/>
              <a:ext cx="1101360" cy="1101359"/>
              <a:chOff x="0" y="0"/>
              <a:chExt cx="1101358" cy="1101358"/>
            </a:xfrm>
          </p:grpSpPr>
          <p:sp>
            <p:nvSpPr>
              <p:cNvPr id="446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F8CA63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447" name="形状"/>
              <p:cNvSpPr/>
              <p:nvPr/>
            </p:nvSpPr>
            <p:spPr>
              <a:xfrm>
                <a:off x="358238" y="357758"/>
                <a:ext cx="384883" cy="3858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1730" y="15723"/>
                    </a:lnTo>
                    <a:lnTo>
                      <a:pt x="5834" y="19822"/>
                    </a:lnTo>
                    <a:cubicBezTo>
                      <a:pt x="5834" y="19822"/>
                      <a:pt x="0" y="21600"/>
                      <a:pt x="0" y="21600"/>
                    </a:cubicBezTo>
                    <a:close/>
                    <a:moveTo>
                      <a:pt x="6506" y="19151"/>
                    </a:moveTo>
                    <a:lnTo>
                      <a:pt x="2402" y="15052"/>
                    </a:lnTo>
                    <a:lnTo>
                      <a:pt x="14384" y="3102"/>
                    </a:lnTo>
                    <a:lnTo>
                      <a:pt x="18490" y="7198"/>
                    </a:lnTo>
                    <a:cubicBezTo>
                      <a:pt x="18490" y="7198"/>
                      <a:pt x="6506" y="19151"/>
                      <a:pt x="6506" y="19151"/>
                    </a:cubicBezTo>
                    <a:close/>
                    <a:moveTo>
                      <a:pt x="19175" y="6514"/>
                    </a:moveTo>
                    <a:lnTo>
                      <a:pt x="15069" y="2417"/>
                    </a:lnTo>
                    <a:lnTo>
                      <a:pt x="17493" y="0"/>
                    </a:lnTo>
                    <a:lnTo>
                      <a:pt x="21600" y="4097"/>
                    </a:lnTo>
                    <a:cubicBezTo>
                      <a:pt x="21600" y="4097"/>
                      <a:pt x="19175" y="6514"/>
                      <a:pt x="19175" y="65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6200" tIns="76200" rIns="76200" bIns="76200" numCol="1" anchor="ctr">
                <a:noAutofit/>
              </a:bodyPr>
              <a:lstStyle/>
              <a:p>
                <a:pPr algn="ctr" defTabSz="914400">
                  <a:defRPr sz="6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</p:grpSp>
      <p:grpSp>
        <p:nvGrpSpPr>
          <p:cNvPr id="455" name="成组"/>
          <p:cNvGrpSpPr/>
          <p:nvPr/>
        </p:nvGrpSpPr>
        <p:grpSpPr>
          <a:xfrm>
            <a:off x="7654401" y="2223886"/>
            <a:ext cx="2753785" cy="2198709"/>
            <a:chOff x="0" y="0"/>
            <a:chExt cx="2753784" cy="2198707"/>
          </a:xfrm>
        </p:grpSpPr>
        <p:sp>
          <p:nvSpPr>
            <p:cNvPr id="450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451" name="工程设计"/>
            <p:cNvSpPr txBox="1"/>
            <p:nvPr/>
          </p:nvSpPr>
          <p:spPr>
            <a:xfrm>
              <a:off x="165949" y="1267000"/>
              <a:ext cx="2421887" cy="4572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1168400">
                <a:lnSpc>
                  <a:spcPct val="110000"/>
                </a:lnSpc>
                <a:spcBef>
                  <a:spcPts val="6000"/>
                </a:spcBef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工程设计</a:t>
              </a:r>
            </a:p>
          </p:txBody>
        </p:sp>
        <p:grpSp>
          <p:nvGrpSpPr>
            <p:cNvPr id="454" name="成组"/>
            <p:cNvGrpSpPr/>
            <p:nvPr/>
          </p:nvGrpSpPr>
          <p:grpSpPr>
            <a:xfrm>
              <a:off x="826212" y="0"/>
              <a:ext cx="1101360" cy="1101359"/>
              <a:chOff x="0" y="0"/>
              <a:chExt cx="1101358" cy="1101358"/>
            </a:xfrm>
          </p:grpSpPr>
          <p:sp>
            <p:nvSpPr>
              <p:cNvPr id="452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4CB7F5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453" name="形状"/>
              <p:cNvSpPr/>
              <p:nvPr/>
            </p:nvSpPr>
            <p:spPr>
              <a:xfrm>
                <a:off x="435002" y="328221"/>
                <a:ext cx="231356" cy="4449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8796" y="4104"/>
                    </a:moveTo>
                    <a:lnTo>
                      <a:pt x="2804" y="4104"/>
                    </a:lnTo>
                    <a:lnTo>
                      <a:pt x="2804" y="17604"/>
                    </a:lnTo>
                    <a:lnTo>
                      <a:pt x="18796" y="17604"/>
                    </a:lnTo>
                    <a:cubicBezTo>
                      <a:pt x="18796" y="17604"/>
                      <a:pt x="18796" y="4104"/>
                      <a:pt x="18796" y="4104"/>
                    </a:cubicBezTo>
                    <a:close/>
                    <a:moveTo>
                      <a:pt x="14045" y="2025"/>
                    </a:moveTo>
                    <a:lnTo>
                      <a:pt x="7555" y="2025"/>
                    </a:lnTo>
                    <a:cubicBezTo>
                      <a:pt x="7196" y="2025"/>
                      <a:pt x="6906" y="2176"/>
                      <a:pt x="6906" y="2363"/>
                    </a:cubicBezTo>
                    <a:cubicBezTo>
                      <a:pt x="6906" y="2549"/>
                      <a:pt x="7196" y="2700"/>
                      <a:pt x="7555" y="2700"/>
                    </a:cubicBezTo>
                    <a:lnTo>
                      <a:pt x="14045" y="2700"/>
                    </a:lnTo>
                    <a:cubicBezTo>
                      <a:pt x="14404" y="2700"/>
                      <a:pt x="14694" y="2549"/>
                      <a:pt x="14694" y="2363"/>
                    </a:cubicBezTo>
                    <a:cubicBezTo>
                      <a:pt x="14694" y="2176"/>
                      <a:pt x="14404" y="2025"/>
                      <a:pt x="14045" y="2025"/>
                    </a:cubicBezTo>
                    <a:close/>
                    <a:moveTo>
                      <a:pt x="10800" y="20250"/>
                    </a:moveTo>
                    <a:cubicBezTo>
                      <a:pt x="11875" y="20250"/>
                      <a:pt x="12747" y="19796"/>
                      <a:pt x="12747" y="19237"/>
                    </a:cubicBezTo>
                    <a:cubicBezTo>
                      <a:pt x="12747" y="18678"/>
                      <a:pt x="11875" y="18225"/>
                      <a:pt x="10800" y="18225"/>
                    </a:cubicBezTo>
                    <a:cubicBezTo>
                      <a:pt x="9725" y="18225"/>
                      <a:pt x="8853" y="18678"/>
                      <a:pt x="8853" y="19237"/>
                    </a:cubicBezTo>
                    <a:cubicBezTo>
                      <a:pt x="8853" y="19796"/>
                      <a:pt x="9725" y="20250"/>
                      <a:pt x="10800" y="20250"/>
                    </a:cubicBezTo>
                    <a:close/>
                    <a:moveTo>
                      <a:pt x="19004" y="21600"/>
                    </a:moveTo>
                    <a:lnTo>
                      <a:pt x="2596" y="21600"/>
                    </a:lnTo>
                    <a:cubicBezTo>
                      <a:pt x="1162" y="21600"/>
                      <a:pt x="0" y="20996"/>
                      <a:pt x="0" y="20250"/>
                    </a:cubicBezTo>
                    <a:lnTo>
                      <a:pt x="0" y="1350"/>
                    </a:lnTo>
                    <a:cubicBezTo>
                      <a:pt x="0" y="604"/>
                      <a:pt x="1162" y="0"/>
                      <a:pt x="2596" y="0"/>
                    </a:cubicBezTo>
                    <a:lnTo>
                      <a:pt x="19004" y="0"/>
                    </a:lnTo>
                    <a:cubicBezTo>
                      <a:pt x="20438" y="0"/>
                      <a:pt x="21600" y="604"/>
                      <a:pt x="21600" y="1350"/>
                    </a:cubicBezTo>
                    <a:lnTo>
                      <a:pt x="21600" y="20250"/>
                    </a:lnTo>
                    <a:cubicBezTo>
                      <a:pt x="21600" y="20996"/>
                      <a:pt x="20438" y="21600"/>
                      <a:pt x="19004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6200" tIns="76200" rIns="76200" bIns="76200" numCol="1" anchor="ctr">
                <a:noAutofit/>
              </a:bodyPr>
              <a:lstStyle/>
              <a:p>
                <a:pPr algn="ctr" defTabSz="914400">
                  <a:defRPr sz="6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</p:grpSp>
      <p:grpSp>
        <p:nvGrpSpPr>
          <p:cNvPr id="461" name="成组"/>
          <p:cNvGrpSpPr/>
          <p:nvPr/>
        </p:nvGrpSpPr>
        <p:grpSpPr>
          <a:xfrm>
            <a:off x="17136519" y="2223886"/>
            <a:ext cx="2753786" cy="2198709"/>
            <a:chOff x="0" y="0"/>
            <a:chExt cx="2753784" cy="2198707"/>
          </a:xfrm>
        </p:grpSpPr>
        <p:sp>
          <p:nvSpPr>
            <p:cNvPr id="456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457" name="经济签证"/>
            <p:cNvSpPr txBox="1"/>
            <p:nvPr/>
          </p:nvSpPr>
          <p:spPr>
            <a:xfrm>
              <a:off x="165949" y="1267000"/>
              <a:ext cx="2421887" cy="4572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1168400">
                <a:lnSpc>
                  <a:spcPct val="110000"/>
                </a:lnSpc>
                <a:spcBef>
                  <a:spcPts val="6000"/>
                </a:spcBef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经济签证</a:t>
              </a:r>
            </a:p>
          </p:txBody>
        </p:sp>
        <p:grpSp>
          <p:nvGrpSpPr>
            <p:cNvPr id="460" name="成组"/>
            <p:cNvGrpSpPr/>
            <p:nvPr/>
          </p:nvGrpSpPr>
          <p:grpSpPr>
            <a:xfrm>
              <a:off x="826213" y="0"/>
              <a:ext cx="1101359" cy="1101359"/>
              <a:chOff x="0" y="0"/>
              <a:chExt cx="1101358" cy="1101358"/>
            </a:xfrm>
          </p:grpSpPr>
          <p:sp>
            <p:nvSpPr>
              <p:cNvPr id="458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CD00C0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459" name="钢笔"/>
              <p:cNvSpPr/>
              <p:nvPr/>
            </p:nvSpPr>
            <p:spPr>
              <a:xfrm>
                <a:off x="443154" y="296679"/>
                <a:ext cx="215050" cy="508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935" y="0"/>
                    </a:moveTo>
                    <a:cubicBezTo>
                      <a:pt x="1645" y="0"/>
                      <a:pt x="1407" y="101"/>
                      <a:pt x="1407" y="224"/>
                    </a:cubicBezTo>
                    <a:lnTo>
                      <a:pt x="1407" y="3038"/>
                    </a:lnTo>
                    <a:cubicBezTo>
                      <a:pt x="1407" y="3161"/>
                      <a:pt x="1645" y="3262"/>
                      <a:pt x="1935" y="3262"/>
                    </a:cubicBezTo>
                    <a:lnTo>
                      <a:pt x="19665" y="3262"/>
                    </a:lnTo>
                    <a:cubicBezTo>
                      <a:pt x="19955" y="3262"/>
                      <a:pt x="20193" y="3161"/>
                      <a:pt x="20193" y="3038"/>
                    </a:cubicBezTo>
                    <a:lnTo>
                      <a:pt x="20193" y="224"/>
                    </a:lnTo>
                    <a:cubicBezTo>
                      <a:pt x="20193" y="101"/>
                      <a:pt x="19955" y="0"/>
                      <a:pt x="19665" y="0"/>
                    </a:cubicBezTo>
                    <a:lnTo>
                      <a:pt x="1935" y="0"/>
                    </a:lnTo>
                    <a:close/>
                    <a:moveTo>
                      <a:pt x="1882" y="3889"/>
                    </a:moveTo>
                    <a:cubicBezTo>
                      <a:pt x="1882" y="3889"/>
                      <a:pt x="1613" y="7417"/>
                      <a:pt x="0" y="12311"/>
                    </a:cubicBezTo>
                    <a:lnTo>
                      <a:pt x="10218" y="21600"/>
                    </a:lnTo>
                    <a:lnTo>
                      <a:pt x="10602" y="16527"/>
                    </a:lnTo>
                    <a:lnTo>
                      <a:pt x="10602" y="11088"/>
                    </a:lnTo>
                    <a:cubicBezTo>
                      <a:pt x="9608" y="11046"/>
                      <a:pt x="8831" y="10690"/>
                      <a:pt x="8831" y="10258"/>
                    </a:cubicBezTo>
                    <a:cubicBezTo>
                      <a:pt x="8831" y="9798"/>
                      <a:pt x="9712" y="9425"/>
                      <a:pt x="10800" y="9425"/>
                    </a:cubicBezTo>
                    <a:cubicBezTo>
                      <a:pt x="11888" y="9425"/>
                      <a:pt x="12769" y="9798"/>
                      <a:pt x="12769" y="10258"/>
                    </a:cubicBezTo>
                    <a:cubicBezTo>
                      <a:pt x="12769" y="10691"/>
                      <a:pt x="11993" y="11046"/>
                      <a:pt x="10998" y="11088"/>
                    </a:cubicBezTo>
                    <a:lnTo>
                      <a:pt x="10998" y="16527"/>
                    </a:lnTo>
                    <a:lnTo>
                      <a:pt x="11382" y="21600"/>
                    </a:lnTo>
                    <a:lnTo>
                      <a:pt x="21600" y="12311"/>
                    </a:lnTo>
                    <a:cubicBezTo>
                      <a:pt x="19987" y="7417"/>
                      <a:pt x="19718" y="3889"/>
                      <a:pt x="19718" y="3889"/>
                    </a:cubicBezTo>
                    <a:lnTo>
                      <a:pt x="11559" y="3889"/>
                    </a:lnTo>
                    <a:lnTo>
                      <a:pt x="10041" y="3889"/>
                    </a:lnTo>
                    <a:lnTo>
                      <a:pt x="1882" y="3889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467" name="成组"/>
          <p:cNvGrpSpPr/>
          <p:nvPr/>
        </p:nvGrpSpPr>
        <p:grpSpPr>
          <a:xfrm>
            <a:off x="4493695" y="2223886"/>
            <a:ext cx="2753786" cy="2198709"/>
            <a:chOff x="0" y="0"/>
            <a:chExt cx="2753784" cy="2198707"/>
          </a:xfrm>
        </p:grpSpPr>
        <p:sp>
          <p:nvSpPr>
            <p:cNvPr id="462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463" name="供应商管理"/>
            <p:cNvSpPr txBox="1"/>
            <p:nvPr/>
          </p:nvSpPr>
          <p:spPr>
            <a:xfrm>
              <a:off x="165949" y="1267000"/>
              <a:ext cx="2421886" cy="4572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1168400">
                <a:lnSpc>
                  <a:spcPct val="110000"/>
                </a:lnSpc>
                <a:spcBef>
                  <a:spcPts val="6000"/>
                </a:spcBef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供应商管理</a:t>
              </a:r>
            </a:p>
          </p:txBody>
        </p:sp>
        <p:grpSp>
          <p:nvGrpSpPr>
            <p:cNvPr id="466" name="成组"/>
            <p:cNvGrpSpPr/>
            <p:nvPr/>
          </p:nvGrpSpPr>
          <p:grpSpPr>
            <a:xfrm>
              <a:off x="826212" y="0"/>
              <a:ext cx="1101360" cy="1101359"/>
              <a:chOff x="0" y="0"/>
              <a:chExt cx="1101358" cy="1101358"/>
            </a:xfrm>
          </p:grpSpPr>
          <p:sp>
            <p:nvSpPr>
              <p:cNvPr id="464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F8806A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465" name="椅子"/>
              <p:cNvSpPr/>
              <p:nvPr/>
            </p:nvSpPr>
            <p:spPr>
              <a:xfrm>
                <a:off x="360179" y="316574"/>
                <a:ext cx="381001" cy="4682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5" fill="norm" stroke="1" extrusionOk="0">
                    <a:moveTo>
                      <a:pt x="19748" y="3"/>
                    </a:moveTo>
                    <a:cubicBezTo>
                      <a:pt x="19500" y="-25"/>
                      <a:pt x="19269" y="113"/>
                      <a:pt x="19228" y="313"/>
                    </a:cubicBezTo>
                    <a:lnTo>
                      <a:pt x="17274" y="9415"/>
                    </a:lnTo>
                    <a:cubicBezTo>
                      <a:pt x="17210" y="9715"/>
                      <a:pt x="17210" y="10021"/>
                      <a:pt x="17276" y="10321"/>
                    </a:cubicBezTo>
                    <a:lnTo>
                      <a:pt x="17770" y="12234"/>
                    </a:lnTo>
                    <a:lnTo>
                      <a:pt x="3899" y="11477"/>
                    </a:lnTo>
                    <a:cubicBezTo>
                      <a:pt x="3299" y="11448"/>
                      <a:pt x="2762" y="11777"/>
                      <a:pt x="2634" y="12254"/>
                    </a:cubicBezTo>
                    <a:lnTo>
                      <a:pt x="0" y="21575"/>
                    </a:lnTo>
                    <a:lnTo>
                      <a:pt x="1501" y="21575"/>
                    </a:lnTo>
                    <a:lnTo>
                      <a:pt x="3905" y="14727"/>
                    </a:lnTo>
                    <a:cubicBezTo>
                      <a:pt x="4178" y="14061"/>
                      <a:pt x="4985" y="13637"/>
                      <a:pt x="5896" y="13682"/>
                    </a:cubicBezTo>
                    <a:lnTo>
                      <a:pt x="16629" y="14206"/>
                    </a:lnTo>
                    <a:cubicBezTo>
                      <a:pt x="17536" y="14250"/>
                      <a:pt x="18294" y="14752"/>
                      <a:pt x="18500" y="15443"/>
                    </a:cubicBezTo>
                    <a:lnTo>
                      <a:pt x="20287" y="21575"/>
                    </a:lnTo>
                    <a:lnTo>
                      <a:pt x="21600" y="21575"/>
                    </a:lnTo>
                    <a:lnTo>
                      <a:pt x="21165" y="19444"/>
                    </a:lnTo>
                    <a:lnTo>
                      <a:pt x="19771" y="12633"/>
                    </a:lnTo>
                    <a:lnTo>
                      <a:pt x="19711" y="12340"/>
                    </a:lnTo>
                    <a:lnTo>
                      <a:pt x="19265" y="10167"/>
                    </a:lnTo>
                    <a:cubicBezTo>
                      <a:pt x="19222" y="9957"/>
                      <a:pt x="19223" y="9742"/>
                      <a:pt x="19267" y="9532"/>
                    </a:cubicBezTo>
                    <a:lnTo>
                      <a:pt x="21144" y="521"/>
                    </a:lnTo>
                    <a:cubicBezTo>
                      <a:pt x="21187" y="312"/>
                      <a:pt x="21010" y="115"/>
                      <a:pt x="20752" y="86"/>
                    </a:cubicBezTo>
                    <a:lnTo>
                      <a:pt x="19748" y="3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468" name="文本框 6"/>
          <p:cNvSpPr txBox="1"/>
          <p:nvPr/>
        </p:nvSpPr>
        <p:spPr>
          <a:xfrm>
            <a:off x="2044700" y="539750"/>
            <a:ext cx="6877050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调研结果概览</a:t>
            </a:r>
          </a:p>
        </p:txBody>
      </p:sp>
      <p:sp>
        <p:nvSpPr>
          <p:cNvPr id="469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grpSp>
        <p:nvGrpSpPr>
          <p:cNvPr id="472" name="组合 8"/>
          <p:cNvGrpSpPr/>
          <p:nvPr/>
        </p:nvGrpSpPr>
        <p:grpSpPr>
          <a:xfrm>
            <a:off x="412750" y="631826"/>
            <a:ext cx="1631950" cy="985114"/>
            <a:chOff x="0" y="0"/>
            <a:chExt cx="1631950" cy="985113"/>
          </a:xfrm>
        </p:grpSpPr>
        <p:sp>
          <p:nvSpPr>
            <p:cNvPr id="470" name="KSO_Shape"/>
            <p:cNvSpPr/>
            <p:nvPr/>
          </p:nvSpPr>
          <p:spPr>
            <a:xfrm>
              <a:off x="0" y="3173"/>
              <a:ext cx="1631950" cy="895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111" y="12220"/>
                  </a:moveTo>
                  <a:lnTo>
                    <a:pt x="19086" y="11837"/>
                  </a:lnTo>
                  <a:lnTo>
                    <a:pt x="19058" y="11462"/>
                  </a:lnTo>
                  <a:lnTo>
                    <a:pt x="19018" y="11087"/>
                  </a:lnTo>
                  <a:lnTo>
                    <a:pt x="18965" y="10726"/>
                  </a:lnTo>
                  <a:lnTo>
                    <a:pt x="18909" y="10366"/>
                  </a:lnTo>
                  <a:lnTo>
                    <a:pt x="18844" y="10013"/>
                  </a:lnTo>
                  <a:lnTo>
                    <a:pt x="18767" y="9667"/>
                  </a:lnTo>
                  <a:lnTo>
                    <a:pt x="18678" y="9329"/>
                  </a:lnTo>
                  <a:lnTo>
                    <a:pt x="18589" y="8998"/>
                  </a:lnTo>
                  <a:lnTo>
                    <a:pt x="18488" y="8689"/>
                  </a:lnTo>
                  <a:lnTo>
                    <a:pt x="18379" y="8372"/>
                  </a:lnTo>
                  <a:lnTo>
                    <a:pt x="18262" y="8078"/>
                  </a:lnTo>
                  <a:lnTo>
                    <a:pt x="18141" y="7791"/>
                  </a:lnTo>
                  <a:lnTo>
                    <a:pt x="18011" y="7511"/>
                  </a:lnTo>
                  <a:lnTo>
                    <a:pt x="17870" y="7239"/>
                  </a:lnTo>
                  <a:lnTo>
                    <a:pt x="17729" y="6989"/>
                  </a:lnTo>
                  <a:lnTo>
                    <a:pt x="17579" y="6746"/>
                  </a:lnTo>
                  <a:lnTo>
                    <a:pt x="17425" y="6518"/>
                  </a:lnTo>
                  <a:lnTo>
                    <a:pt x="17264" y="6298"/>
                  </a:lnTo>
                  <a:lnTo>
                    <a:pt x="17094" y="6092"/>
                  </a:lnTo>
                  <a:lnTo>
                    <a:pt x="16924" y="5900"/>
                  </a:lnTo>
                  <a:lnTo>
                    <a:pt x="16747" y="5724"/>
                  </a:lnTo>
                  <a:lnTo>
                    <a:pt x="16565" y="5569"/>
                  </a:lnTo>
                  <a:lnTo>
                    <a:pt x="16379" y="5422"/>
                  </a:lnTo>
                  <a:lnTo>
                    <a:pt x="16185" y="5290"/>
                  </a:lnTo>
                  <a:lnTo>
                    <a:pt x="15991" y="5172"/>
                  </a:lnTo>
                  <a:lnTo>
                    <a:pt x="15789" y="5069"/>
                  </a:lnTo>
                  <a:lnTo>
                    <a:pt x="15587" y="4995"/>
                  </a:lnTo>
                  <a:lnTo>
                    <a:pt x="15381" y="4929"/>
                  </a:lnTo>
                  <a:lnTo>
                    <a:pt x="15171" y="4878"/>
                  </a:lnTo>
                  <a:lnTo>
                    <a:pt x="14956" y="4856"/>
                  </a:lnTo>
                  <a:lnTo>
                    <a:pt x="14742" y="4841"/>
                  </a:lnTo>
                  <a:lnTo>
                    <a:pt x="14581" y="4856"/>
                  </a:lnTo>
                  <a:lnTo>
                    <a:pt x="14411" y="4863"/>
                  </a:lnTo>
                  <a:lnTo>
                    <a:pt x="14249" y="4892"/>
                  </a:lnTo>
                  <a:lnTo>
                    <a:pt x="14087" y="4929"/>
                  </a:lnTo>
                  <a:lnTo>
                    <a:pt x="13926" y="4981"/>
                  </a:lnTo>
                  <a:lnTo>
                    <a:pt x="13611" y="5113"/>
                  </a:lnTo>
                  <a:lnTo>
                    <a:pt x="13457" y="5194"/>
                  </a:lnTo>
                  <a:lnTo>
                    <a:pt x="13312" y="5282"/>
                  </a:lnTo>
                  <a:lnTo>
                    <a:pt x="13013" y="5488"/>
                  </a:lnTo>
                  <a:lnTo>
                    <a:pt x="12871" y="5613"/>
                  </a:lnTo>
                  <a:lnTo>
                    <a:pt x="12730" y="5731"/>
                  </a:lnTo>
                  <a:lnTo>
                    <a:pt x="12592" y="5871"/>
                  </a:lnTo>
                  <a:lnTo>
                    <a:pt x="12459" y="6011"/>
                  </a:lnTo>
                  <a:lnTo>
                    <a:pt x="12326" y="6165"/>
                  </a:lnTo>
                  <a:lnTo>
                    <a:pt x="12277" y="5834"/>
                  </a:lnTo>
                  <a:lnTo>
                    <a:pt x="12220" y="5518"/>
                  </a:lnTo>
                  <a:lnTo>
                    <a:pt x="12152" y="5201"/>
                  </a:lnTo>
                  <a:lnTo>
                    <a:pt x="12079" y="4885"/>
                  </a:lnTo>
                  <a:lnTo>
                    <a:pt x="12002" y="4583"/>
                  </a:lnTo>
                  <a:lnTo>
                    <a:pt x="11917" y="4289"/>
                  </a:lnTo>
                  <a:lnTo>
                    <a:pt x="11828" y="3987"/>
                  </a:lnTo>
                  <a:lnTo>
                    <a:pt x="11731" y="3708"/>
                  </a:lnTo>
                  <a:lnTo>
                    <a:pt x="11626" y="3436"/>
                  </a:lnTo>
                  <a:lnTo>
                    <a:pt x="11517" y="3163"/>
                  </a:lnTo>
                  <a:lnTo>
                    <a:pt x="11400" y="2913"/>
                  </a:lnTo>
                  <a:lnTo>
                    <a:pt x="11283" y="2656"/>
                  </a:lnTo>
                  <a:lnTo>
                    <a:pt x="11158" y="2420"/>
                  </a:lnTo>
                  <a:lnTo>
                    <a:pt x="11024" y="2185"/>
                  </a:lnTo>
                  <a:lnTo>
                    <a:pt x="10887" y="1972"/>
                  </a:lnTo>
                  <a:lnTo>
                    <a:pt x="10745" y="1751"/>
                  </a:lnTo>
                  <a:lnTo>
                    <a:pt x="10600" y="1552"/>
                  </a:lnTo>
                  <a:lnTo>
                    <a:pt x="10450" y="1361"/>
                  </a:lnTo>
                  <a:lnTo>
                    <a:pt x="10297" y="1184"/>
                  </a:lnTo>
                  <a:lnTo>
                    <a:pt x="10139" y="1023"/>
                  </a:lnTo>
                  <a:lnTo>
                    <a:pt x="9974" y="861"/>
                  </a:lnTo>
                  <a:lnTo>
                    <a:pt x="9808" y="714"/>
                  </a:lnTo>
                  <a:lnTo>
                    <a:pt x="9634" y="581"/>
                  </a:lnTo>
                  <a:lnTo>
                    <a:pt x="9464" y="463"/>
                  </a:lnTo>
                  <a:lnTo>
                    <a:pt x="9287" y="360"/>
                  </a:lnTo>
                  <a:lnTo>
                    <a:pt x="9105" y="265"/>
                  </a:lnTo>
                  <a:lnTo>
                    <a:pt x="8923" y="184"/>
                  </a:lnTo>
                  <a:lnTo>
                    <a:pt x="8737" y="125"/>
                  </a:lnTo>
                  <a:lnTo>
                    <a:pt x="8543" y="66"/>
                  </a:lnTo>
                  <a:lnTo>
                    <a:pt x="8353" y="29"/>
                  </a:lnTo>
                  <a:lnTo>
                    <a:pt x="8159" y="7"/>
                  </a:lnTo>
                  <a:lnTo>
                    <a:pt x="7965" y="0"/>
                  </a:lnTo>
                  <a:lnTo>
                    <a:pt x="7844" y="0"/>
                  </a:lnTo>
                  <a:lnTo>
                    <a:pt x="7731" y="7"/>
                  </a:lnTo>
                  <a:lnTo>
                    <a:pt x="7614" y="29"/>
                  </a:lnTo>
                  <a:lnTo>
                    <a:pt x="7500" y="44"/>
                  </a:lnTo>
                  <a:lnTo>
                    <a:pt x="7391" y="59"/>
                  </a:lnTo>
                  <a:lnTo>
                    <a:pt x="7274" y="96"/>
                  </a:lnTo>
                  <a:lnTo>
                    <a:pt x="7056" y="169"/>
                  </a:lnTo>
                  <a:lnTo>
                    <a:pt x="6834" y="250"/>
                  </a:lnTo>
                  <a:lnTo>
                    <a:pt x="6619" y="368"/>
                  </a:lnTo>
                  <a:lnTo>
                    <a:pt x="6413" y="500"/>
                  </a:lnTo>
                  <a:lnTo>
                    <a:pt x="6207" y="647"/>
                  </a:lnTo>
                  <a:lnTo>
                    <a:pt x="6009" y="809"/>
                  </a:lnTo>
                  <a:lnTo>
                    <a:pt x="5811" y="993"/>
                  </a:lnTo>
                  <a:lnTo>
                    <a:pt x="5625" y="1184"/>
                  </a:lnTo>
                  <a:lnTo>
                    <a:pt x="5443" y="1405"/>
                  </a:lnTo>
                  <a:lnTo>
                    <a:pt x="5266" y="1626"/>
                  </a:lnTo>
                  <a:lnTo>
                    <a:pt x="5092" y="1876"/>
                  </a:lnTo>
                  <a:lnTo>
                    <a:pt x="4930" y="2134"/>
                  </a:lnTo>
                  <a:lnTo>
                    <a:pt x="4773" y="2406"/>
                  </a:lnTo>
                  <a:lnTo>
                    <a:pt x="4623" y="2693"/>
                  </a:lnTo>
                  <a:lnTo>
                    <a:pt x="4482" y="2987"/>
                  </a:lnTo>
                  <a:lnTo>
                    <a:pt x="4348" y="3296"/>
                  </a:lnTo>
                  <a:lnTo>
                    <a:pt x="4223" y="3612"/>
                  </a:lnTo>
                  <a:lnTo>
                    <a:pt x="4106" y="3958"/>
                  </a:lnTo>
                  <a:lnTo>
                    <a:pt x="3997" y="4296"/>
                  </a:lnTo>
                  <a:lnTo>
                    <a:pt x="3896" y="4650"/>
                  </a:lnTo>
                  <a:lnTo>
                    <a:pt x="3807" y="5010"/>
                  </a:lnTo>
                  <a:lnTo>
                    <a:pt x="3726" y="5385"/>
                  </a:lnTo>
                  <a:lnTo>
                    <a:pt x="3657" y="5768"/>
                  </a:lnTo>
                  <a:lnTo>
                    <a:pt x="3597" y="6158"/>
                  </a:lnTo>
                  <a:lnTo>
                    <a:pt x="3544" y="6548"/>
                  </a:lnTo>
                  <a:lnTo>
                    <a:pt x="3504" y="6960"/>
                  </a:lnTo>
                  <a:lnTo>
                    <a:pt x="3492" y="7158"/>
                  </a:lnTo>
                  <a:lnTo>
                    <a:pt x="3475" y="7372"/>
                  </a:lnTo>
                  <a:lnTo>
                    <a:pt x="3467" y="7578"/>
                  </a:lnTo>
                  <a:lnTo>
                    <a:pt x="3455" y="7791"/>
                  </a:lnTo>
                  <a:lnTo>
                    <a:pt x="3455" y="7997"/>
                  </a:lnTo>
                  <a:lnTo>
                    <a:pt x="3451" y="8203"/>
                  </a:lnTo>
                  <a:lnTo>
                    <a:pt x="3455" y="8460"/>
                  </a:lnTo>
                  <a:lnTo>
                    <a:pt x="3463" y="8703"/>
                  </a:lnTo>
                  <a:lnTo>
                    <a:pt x="3475" y="8946"/>
                  </a:lnTo>
                  <a:lnTo>
                    <a:pt x="3492" y="9196"/>
                  </a:lnTo>
                  <a:lnTo>
                    <a:pt x="3415" y="9189"/>
                  </a:lnTo>
                  <a:lnTo>
                    <a:pt x="3237" y="9196"/>
                  </a:lnTo>
                  <a:lnTo>
                    <a:pt x="3063" y="9218"/>
                  </a:lnTo>
                  <a:lnTo>
                    <a:pt x="2893" y="9262"/>
                  </a:lnTo>
                  <a:lnTo>
                    <a:pt x="2724" y="9314"/>
                  </a:lnTo>
                  <a:lnTo>
                    <a:pt x="2558" y="9380"/>
                  </a:lnTo>
                  <a:lnTo>
                    <a:pt x="2400" y="9468"/>
                  </a:lnTo>
                  <a:lnTo>
                    <a:pt x="2243" y="9564"/>
                  </a:lnTo>
                  <a:lnTo>
                    <a:pt x="2081" y="9682"/>
                  </a:lnTo>
                  <a:lnTo>
                    <a:pt x="1936" y="9799"/>
                  </a:lnTo>
                  <a:lnTo>
                    <a:pt x="1786" y="9939"/>
                  </a:lnTo>
                  <a:lnTo>
                    <a:pt x="1645" y="10086"/>
                  </a:lnTo>
                  <a:lnTo>
                    <a:pt x="1503" y="10248"/>
                  </a:lnTo>
                  <a:lnTo>
                    <a:pt x="1370" y="10417"/>
                  </a:lnTo>
                  <a:lnTo>
                    <a:pt x="1241" y="10601"/>
                  </a:lnTo>
                  <a:lnTo>
                    <a:pt x="1119" y="10800"/>
                  </a:lnTo>
                  <a:lnTo>
                    <a:pt x="1002" y="11006"/>
                  </a:lnTo>
                  <a:lnTo>
                    <a:pt x="885" y="11219"/>
                  </a:lnTo>
                  <a:lnTo>
                    <a:pt x="780" y="11447"/>
                  </a:lnTo>
                  <a:lnTo>
                    <a:pt x="683" y="11683"/>
                  </a:lnTo>
                  <a:lnTo>
                    <a:pt x="586" y="11926"/>
                  </a:lnTo>
                  <a:lnTo>
                    <a:pt x="493" y="12176"/>
                  </a:lnTo>
                  <a:lnTo>
                    <a:pt x="412" y="12433"/>
                  </a:lnTo>
                  <a:lnTo>
                    <a:pt x="335" y="12698"/>
                  </a:lnTo>
                  <a:lnTo>
                    <a:pt x="206" y="13257"/>
                  </a:lnTo>
                  <a:lnTo>
                    <a:pt x="154" y="13544"/>
                  </a:lnTo>
                  <a:lnTo>
                    <a:pt x="73" y="14147"/>
                  </a:lnTo>
                  <a:lnTo>
                    <a:pt x="40" y="14456"/>
                  </a:lnTo>
                  <a:lnTo>
                    <a:pt x="20" y="14758"/>
                  </a:lnTo>
                  <a:lnTo>
                    <a:pt x="8" y="15074"/>
                  </a:lnTo>
                  <a:lnTo>
                    <a:pt x="0" y="15391"/>
                  </a:lnTo>
                  <a:lnTo>
                    <a:pt x="8" y="15707"/>
                  </a:lnTo>
                  <a:lnTo>
                    <a:pt x="20" y="16009"/>
                  </a:lnTo>
                  <a:lnTo>
                    <a:pt x="40" y="16310"/>
                  </a:lnTo>
                  <a:lnTo>
                    <a:pt x="69" y="16605"/>
                  </a:lnTo>
                  <a:lnTo>
                    <a:pt x="101" y="16899"/>
                  </a:lnTo>
                  <a:lnTo>
                    <a:pt x="145" y="17186"/>
                  </a:lnTo>
                  <a:lnTo>
                    <a:pt x="198" y="17465"/>
                  </a:lnTo>
                  <a:lnTo>
                    <a:pt x="255" y="17738"/>
                  </a:lnTo>
                  <a:lnTo>
                    <a:pt x="319" y="18010"/>
                  </a:lnTo>
                  <a:lnTo>
                    <a:pt x="388" y="18267"/>
                  </a:lnTo>
                  <a:lnTo>
                    <a:pt x="465" y="18517"/>
                  </a:lnTo>
                  <a:lnTo>
                    <a:pt x="554" y="18775"/>
                  </a:lnTo>
                  <a:lnTo>
                    <a:pt x="643" y="19010"/>
                  </a:lnTo>
                  <a:lnTo>
                    <a:pt x="740" y="19238"/>
                  </a:lnTo>
                  <a:lnTo>
                    <a:pt x="841" y="19459"/>
                  </a:lnTo>
                  <a:lnTo>
                    <a:pt x="946" y="19672"/>
                  </a:lnTo>
                  <a:lnTo>
                    <a:pt x="1059" y="19878"/>
                  </a:lnTo>
                  <a:lnTo>
                    <a:pt x="1172" y="20070"/>
                  </a:lnTo>
                  <a:lnTo>
                    <a:pt x="1297" y="20254"/>
                  </a:lnTo>
                  <a:lnTo>
                    <a:pt x="1422" y="20430"/>
                  </a:lnTo>
                  <a:lnTo>
                    <a:pt x="1556" y="20592"/>
                  </a:lnTo>
                  <a:lnTo>
                    <a:pt x="1689" y="20739"/>
                  </a:lnTo>
                  <a:lnTo>
                    <a:pt x="1831" y="20894"/>
                  </a:lnTo>
                  <a:lnTo>
                    <a:pt x="1972" y="21011"/>
                  </a:lnTo>
                  <a:lnTo>
                    <a:pt x="2122" y="21137"/>
                  </a:lnTo>
                  <a:lnTo>
                    <a:pt x="2275" y="21240"/>
                  </a:lnTo>
                  <a:lnTo>
                    <a:pt x="2429" y="21328"/>
                  </a:lnTo>
                  <a:lnTo>
                    <a:pt x="2744" y="21475"/>
                  </a:lnTo>
                  <a:lnTo>
                    <a:pt x="2906" y="21526"/>
                  </a:lnTo>
                  <a:lnTo>
                    <a:pt x="3075" y="21563"/>
                  </a:lnTo>
                  <a:lnTo>
                    <a:pt x="3241" y="21585"/>
                  </a:lnTo>
                  <a:lnTo>
                    <a:pt x="3241" y="21600"/>
                  </a:lnTo>
                  <a:lnTo>
                    <a:pt x="18921" y="21600"/>
                  </a:lnTo>
                  <a:lnTo>
                    <a:pt x="18921" y="21578"/>
                  </a:lnTo>
                  <a:lnTo>
                    <a:pt x="18965" y="21585"/>
                  </a:lnTo>
                  <a:lnTo>
                    <a:pt x="19018" y="21600"/>
                  </a:lnTo>
                  <a:lnTo>
                    <a:pt x="19155" y="21600"/>
                  </a:lnTo>
                  <a:lnTo>
                    <a:pt x="19284" y="21578"/>
                  </a:lnTo>
                  <a:lnTo>
                    <a:pt x="19414" y="21541"/>
                  </a:lnTo>
                  <a:lnTo>
                    <a:pt x="19543" y="21497"/>
                  </a:lnTo>
                  <a:lnTo>
                    <a:pt x="19664" y="21446"/>
                  </a:lnTo>
                  <a:lnTo>
                    <a:pt x="19786" y="21387"/>
                  </a:lnTo>
                  <a:lnTo>
                    <a:pt x="19907" y="21320"/>
                  </a:lnTo>
                  <a:lnTo>
                    <a:pt x="20024" y="21232"/>
                  </a:lnTo>
                  <a:lnTo>
                    <a:pt x="20141" y="21137"/>
                  </a:lnTo>
                  <a:lnTo>
                    <a:pt x="20250" y="21034"/>
                  </a:lnTo>
                  <a:lnTo>
                    <a:pt x="20359" y="20916"/>
                  </a:lnTo>
                  <a:lnTo>
                    <a:pt x="20460" y="20798"/>
                  </a:lnTo>
                  <a:lnTo>
                    <a:pt x="20565" y="20666"/>
                  </a:lnTo>
                  <a:lnTo>
                    <a:pt x="20662" y="20526"/>
                  </a:lnTo>
                  <a:lnTo>
                    <a:pt x="20751" y="20379"/>
                  </a:lnTo>
                  <a:lnTo>
                    <a:pt x="20844" y="20217"/>
                  </a:lnTo>
                  <a:lnTo>
                    <a:pt x="20929" y="20062"/>
                  </a:lnTo>
                  <a:lnTo>
                    <a:pt x="21010" y="19886"/>
                  </a:lnTo>
                  <a:lnTo>
                    <a:pt x="21087" y="19717"/>
                  </a:lnTo>
                  <a:lnTo>
                    <a:pt x="21160" y="19533"/>
                  </a:lnTo>
                  <a:lnTo>
                    <a:pt x="21224" y="19341"/>
                  </a:lnTo>
                  <a:lnTo>
                    <a:pt x="21289" y="19143"/>
                  </a:lnTo>
                  <a:lnTo>
                    <a:pt x="21345" y="18937"/>
                  </a:lnTo>
                  <a:lnTo>
                    <a:pt x="21398" y="18731"/>
                  </a:lnTo>
                  <a:lnTo>
                    <a:pt x="21442" y="18517"/>
                  </a:lnTo>
                  <a:lnTo>
                    <a:pt x="21483" y="18304"/>
                  </a:lnTo>
                  <a:lnTo>
                    <a:pt x="21519" y="18076"/>
                  </a:lnTo>
                  <a:lnTo>
                    <a:pt x="21547" y="17848"/>
                  </a:lnTo>
                  <a:lnTo>
                    <a:pt x="21572" y="17613"/>
                  </a:lnTo>
                  <a:lnTo>
                    <a:pt x="21596" y="17142"/>
                  </a:lnTo>
                  <a:lnTo>
                    <a:pt x="21600" y="16899"/>
                  </a:lnTo>
                  <a:lnTo>
                    <a:pt x="21596" y="16663"/>
                  </a:lnTo>
                  <a:lnTo>
                    <a:pt x="21584" y="16428"/>
                  </a:lnTo>
                  <a:lnTo>
                    <a:pt x="21572" y="16207"/>
                  </a:lnTo>
                  <a:lnTo>
                    <a:pt x="21552" y="15979"/>
                  </a:lnTo>
                  <a:lnTo>
                    <a:pt x="21523" y="15751"/>
                  </a:lnTo>
                  <a:lnTo>
                    <a:pt x="21491" y="15531"/>
                  </a:lnTo>
                  <a:lnTo>
                    <a:pt x="21450" y="15325"/>
                  </a:lnTo>
                  <a:lnTo>
                    <a:pt x="21402" y="15111"/>
                  </a:lnTo>
                  <a:lnTo>
                    <a:pt x="21353" y="14905"/>
                  </a:lnTo>
                  <a:lnTo>
                    <a:pt x="21301" y="14714"/>
                  </a:lnTo>
                  <a:lnTo>
                    <a:pt x="21180" y="14331"/>
                  </a:lnTo>
                  <a:lnTo>
                    <a:pt x="21107" y="14147"/>
                  </a:lnTo>
                  <a:lnTo>
                    <a:pt x="21034" y="13971"/>
                  </a:lnTo>
                  <a:lnTo>
                    <a:pt x="20953" y="13809"/>
                  </a:lnTo>
                  <a:lnTo>
                    <a:pt x="20873" y="13640"/>
                  </a:lnTo>
                  <a:lnTo>
                    <a:pt x="20695" y="13346"/>
                  </a:lnTo>
                  <a:lnTo>
                    <a:pt x="20602" y="13206"/>
                  </a:lnTo>
                  <a:lnTo>
                    <a:pt x="20505" y="13073"/>
                  </a:lnTo>
                  <a:lnTo>
                    <a:pt x="20404" y="12956"/>
                  </a:lnTo>
                  <a:lnTo>
                    <a:pt x="20299" y="12838"/>
                  </a:lnTo>
                  <a:lnTo>
                    <a:pt x="20194" y="12735"/>
                  </a:lnTo>
                  <a:lnTo>
                    <a:pt x="20081" y="12632"/>
                  </a:lnTo>
                  <a:lnTo>
                    <a:pt x="19967" y="12551"/>
                  </a:lnTo>
                  <a:lnTo>
                    <a:pt x="19854" y="12477"/>
                  </a:lnTo>
                  <a:lnTo>
                    <a:pt x="19733" y="12404"/>
                  </a:lnTo>
                  <a:lnTo>
                    <a:pt x="19612" y="12345"/>
                  </a:lnTo>
                  <a:lnTo>
                    <a:pt x="19491" y="12301"/>
                  </a:lnTo>
                  <a:lnTo>
                    <a:pt x="19365" y="12264"/>
                  </a:lnTo>
                  <a:lnTo>
                    <a:pt x="19240" y="12242"/>
                  </a:lnTo>
                  <a:lnTo>
                    <a:pt x="19111" y="12220"/>
                  </a:lnTo>
                  <a:close/>
                </a:path>
              </a:pathLst>
            </a:custGeom>
            <a:solidFill>
              <a:srgbClr val="58A6D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 defTabSz="1371508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1" name="文本框 10"/>
            <p:cNvSpPr txBox="1"/>
            <p:nvPr/>
          </p:nvSpPr>
          <p:spPr>
            <a:xfrm>
              <a:off x="340136" y="0"/>
              <a:ext cx="951675" cy="98511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>
                <a:defRPr sz="5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aphicFrame>
        <p:nvGraphicFramePr>
          <p:cNvPr id="473" name="表格"/>
          <p:cNvGraphicFramePr/>
          <p:nvPr/>
        </p:nvGraphicFramePr>
        <p:xfrm>
          <a:off x="1397000" y="5212650"/>
          <a:ext cx="19642667" cy="1016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1079500"/>
                <a:gridCol w="5873899"/>
                <a:gridCol w="5873899"/>
                <a:gridCol w="5873899"/>
                <a:gridCol w="2888802"/>
              </a:tblGrid>
              <a:tr h="819821">
                <a:tc>
                  <a:txBody>
                    <a:bodyPr/>
                    <a:lstStyle/>
                    <a:p>
                      <a:pPr algn="ctr">
                        <a:defRPr b="1" sz="3600">
                          <a:solidFill>
                            <a:srgbClr val="53535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25400">
                      <a:solidFill>
                        <a:srgbClr val="00000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3600">
                          <a:solidFill>
                            <a:srgbClr val="535353"/>
                          </a:solidFill>
                        </a:rPr>
                        <a:t>监察需求</a:t>
                      </a:r>
                    </a:p>
                  </a:txBody>
                  <a:tcPr marL="0" marR="0" marT="0" marB="0" anchor="t" anchorCtr="0" horzOverflow="overflow">
                    <a:lnT w="25400">
                      <a:solidFill>
                        <a:srgbClr val="00000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3600">
                          <a:solidFill>
                            <a:srgbClr val="535353"/>
                          </a:solidFill>
                        </a:rPr>
                        <a:t>当前业务系统建设情况</a:t>
                      </a:r>
                    </a:p>
                  </a:txBody>
                  <a:tcPr marL="0" marR="0" marT="0" marB="0" anchor="t" anchorCtr="0" horzOverflow="overflow">
                    <a:lnT w="25400">
                      <a:solidFill>
                        <a:srgbClr val="00000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3600">
                          <a:solidFill>
                            <a:srgbClr val="535353"/>
                          </a:solidFill>
                        </a:rPr>
                        <a:t>业务系统改进（建设）建议</a:t>
                      </a:r>
                    </a:p>
                  </a:txBody>
                  <a:tcPr marL="0" marR="0" marT="0" marB="0" anchor="t" anchorCtr="0" horzOverflow="overflow">
                    <a:lnT w="25400">
                      <a:solidFill>
                        <a:srgbClr val="00000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3600">
                          <a:solidFill>
                            <a:srgbClr val="535353"/>
                          </a:solidFill>
                        </a:rPr>
                        <a:t>实施策略</a:t>
                      </a:r>
                    </a:p>
                  </a:txBody>
                  <a:tcPr marL="0" marR="0" marT="0" marB="0" anchor="t" anchorCtr="0" horzOverflow="overflow"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noFill/>
                  </a:tcPr>
                </a:tc>
              </a:tr>
              <a:tr h="2781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600"/>
                        <a:t>1</a:t>
                      </a:r>
                    </a:p>
                  </a:txBody>
                  <a:tcPr marL="0" marR="0" marT="0" marB="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b="1" sz="3200">
                          <a:solidFill>
                            <a:srgbClr val="535353"/>
                          </a:solidFill>
                        </a:defRPr>
                      </a:pPr>
                      <a:r>
                        <a:t>报规报建监察：</a:t>
                      </a:r>
                    </a:p>
                    <a:p>
                      <a:pPr marL="374315" indent="-374315" algn="l">
                        <a:spcBef>
                          <a:spcPts val="800"/>
                        </a:spcBef>
                        <a:buSzPct val="100000"/>
                        <a:buAutoNum type="arabicPeriod" startAt="1"/>
                      </a:pPr>
                      <a:r>
                        <a:rPr b="1"/>
                        <a:t>流程合规。</a:t>
                      </a:r>
                      <a:r>
                        <a:t>按照报规报建的流程及规定，对正线、车辆段、停车场等项目所需手续的完整性进行监督；</a:t>
                      </a:r>
                    </a:p>
                    <a:p>
                      <a:pPr marL="374315" indent="-374315" algn="l">
                        <a:spcBef>
                          <a:spcPts val="800"/>
                        </a:spcBef>
                        <a:buSzPct val="100000"/>
                        <a:buAutoNum type="arabicPeriod" startAt="1"/>
                      </a:pPr>
                      <a:r>
                        <a:rPr b="1"/>
                        <a:t>资料完整。</a:t>
                      </a:r>
                      <a:r>
                        <a:t>在工程开工前，所有报规报建手续必须合法合规，避免法律风险。</a:t>
                      </a:r>
                    </a:p>
                  </a:txBody>
                  <a:tcPr marL="0" marR="0" marT="0" marB="0" anchor="ctr" anchorCtr="0" horzOverflow="overflow">
                    <a:noFill/>
                  </a:tcPr>
                </a:tc>
                <a:tc rowSpan="2">
                  <a:txBody>
                    <a:bodyPr/>
                    <a:lstStyle/>
                    <a:p>
                      <a:pPr algn="l">
                        <a:defRPr sz="3200"/>
                      </a:pPr>
                      <a:r>
                        <a:t>集团</a:t>
                      </a:r>
                      <a:r>
                        <a:rPr b="1"/>
                        <a:t>工程管理系统</a:t>
                      </a:r>
                      <a:r>
                        <a:t>，设计管理模块具备勘察、初设、报规报建、施工图、设计变更等内容，功能流程及关键数据相对完备，具备信息化监察的基础。</a:t>
                      </a:r>
                    </a:p>
                  </a:txBody>
                  <a:tcPr marL="0" marR="0" marT="0" marB="0" anchor="ctr" anchorCtr="0" horzOverflow="overflow"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</a:p>
                  </a:txBody>
                  <a:tcPr marL="0" marR="0" marT="0" marB="0" anchor="ctr" anchorCtr="0" horzOverflow="overflow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600">
                          <a:solidFill>
                            <a:srgbClr val="535353"/>
                          </a:solidFill>
                        </a:rPr>
                        <a:t>采用数据对接进行实时监察</a:t>
                      </a:r>
                    </a:p>
                  </a:txBody>
                  <a:tcPr marL="0" marR="0" marT="0" marB="0" anchor="ctr" anchorCtr="0" horzOverflow="overflow">
                    <a:lnR w="25400">
                      <a:solidFill>
                        <a:srgbClr val="000000"/>
                      </a:solidFill>
                      <a:miter lim="400000"/>
                    </a:lnR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401887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600"/>
                        <a:t>2</a:t>
                      </a:r>
                    </a:p>
                  </a:txBody>
                  <a:tcPr marL="0" marR="0" marT="0" marB="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b="1" sz="3200">
                          <a:solidFill>
                            <a:srgbClr val="535353"/>
                          </a:solidFill>
                        </a:defRPr>
                      </a:pPr>
                      <a:r>
                        <a:t>施工图设计监察：</a:t>
                      </a:r>
                    </a:p>
                    <a:p>
                      <a:pPr marL="374315" indent="-374315" algn="l">
                        <a:spcBef>
                          <a:spcPts val="800"/>
                        </a:spcBef>
                        <a:buSzPct val="100000"/>
                        <a:buAutoNum type="arabicPeriod" startAt="1"/>
                        <a:defRPr b="1"/>
                      </a:pPr>
                      <a:r>
                        <a:t>计划执行效能。</a:t>
                      </a:r>
                      <a:r>
                        <a:rPr b="0"/>
                        <a:t>监控施工图计划完成时限；</a:t>
                      </a:r>
                      <a:endParaRPr b="0"/>
                    </a:p>
                    <a:p>
                      <a:pPr marL="374315" indent="-374315" algn="l">
                        <a:spcBef>
                          <a:spcPts val="800"/>
                        </a:spcBef>
                        <a:buSzPct val="100000"/>
                        <a:buAutoNum type="arabicPeriod" startAt="1"/>
                        <a:defRPr b="1"/>
                      </a:pPr>
                      <a:r>
                        <a:t>设计单位履约。</a:t>
                      </a:r>
                      <a:r>
                        <a:rPr b="0"/>
                        <a:t>设计单位履约情况进行监察。</a:t>
                      </a:r>
                    </a:p>
                  </a:txBody>
                  <a:tcPr marL="0" marR="0" marT="0" marB="0" anchor="ctr" anchorCtr="0" horzOverflow="overflow"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marL="374315" indent="-374315" algn="l">
                        <a:buSzPct val="100000"/>
                        <a:buAutoNum type="arabicPeriod" startAt="1"/>
                        <a:defRPr sz="2800"/>
                      </a:pPr>
                      <a:r>
                        <a:t>设计单位履约情况，业务系统增加合同要求和人员配置情况录入功能，按月汇报；</a:t>
                      </a:r>
                    </a:p>
                  </a:txBody>
                  <a:tcPr marL="0" marR="0" marT="0" marB="0" anchor="ctr" anchorCtr="0" horzOverflow="overflow"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 vMerge="1">
                  <a:tcPr/>
                </a:tc>
              </a:tr>
            </a:tbl>
          </a:graphicData>
        </a:graphic>
      </p:graphicFrame>
      <p:sp>
        <p:nvSpPr>
          <p:cNvPr id="474" name="矩形"/>
          <p:cNvSpPr/>
          <p:nvPr/>
        </p:nvSpPr>
        <p:spPr>
          <a:xfrm>
            <a:off x="7761292" y="4093879"/>
            <a:ext cx="2540001" cy="13376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/>
          </a:p>
        </p:txBody>
      </p:sp>
      <p:grpSp>
        <p:nvGrpSpPr>
          <p:cNvPr id="480" name="成组"/>
          <p:cNvGrpSpPr/>
          <p:nvPr/>
        </p:nvGrpSpPr>
        <p:grpSpPr>
          <a:xfrm>
            <a:off x="10815106" y="2212492"/>
            <a:ext cx="2753785" cy="2198708"/>
            <a:chOff x="0" y="0"/>
            <a:chExt cx="2753784" cy="2198707"/>
          </a:xfrm>
        </p:grpSpPr>
        <p:sp>
          <p:nvSpPr>
            <p:cNvPr id="475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476" name="合同管理…"/>
            <p:cNvSpPr txBox="1"/>
            <p:nvPr/>
          </p:nvSpPr>
          <p:spPr>
            <a:xfrm>
              <a:off x="165949" y="1178100"/>
              <a:ext cx="2421887" cy="10160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ctr" defTabSz="1168400">
                <a:lnSpc>
                  <a:spcPct val="80000"/>
                </a:lnSpc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合同管理</a:t>
              </a:r>
            </a:p>
            <a:p>
              <a:pPr algn="ctr" defTabSz="1168400">
                <a:lnSpc>
                  <a:spcPct val="80000"/>
                </a:lnSpc>
                <a:defRPr sz="23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一期已完成</a:t>
              </a:r>
            </a:p>
          </p:txBody>
        </p:sp>
        <p:grpSp>
          <p:nvGrpSpPr>
            <p:cNvPr id="479" name="成组"/>
            <p:cNvGrpSpPr/>
            <p:nvPr/>
          </p:nvGrpSpPr>
          <p:grpSpPr>
            <a:xfrm>
              <a:off x="826212" y="0"/>
              <a:ext cx="1101360" cy="1101359"/>
              <a:chOff x="0" y="0"/>
              <a:chExt cx="1101358" cy="1101358"/>
            </a:xfrm>
          </p:grpSpPr>
          <p:sp>
            <p:nvSpPr>
              <p:cNvPr id="477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00CBCD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478" name="形状"/>
              <p:cNvSpPr/>
              <p:nvPr/>
            </p:nvSpPr>
            <p:spPr>
              <a:xfrm>
                <a:off x="360083" y="360078"/>
                <a:ext cx="381194" cy="3812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6913"/>
                    </a:moveTo>
                    <a:cubicBezTo>
                      <a:pt x="8653" y="6913"/>
                      <a:pt x="6912" y="8653"/>
                      <a:pt x="6912" y="10800"/>
                    </a:cubicBezTo>
                    <a:cubicBezTo>
                      <a:pt x="6912" y="12947"/>
                      <a:pt x="8653" y="14687"/>
                      <a:pt x="10800" y="14687"/>
                    </a:cubicBezTo>
                    <a:cubicBezTo>
                      <a:pt x="12947" y="14687"/>
                      <a:pt x="14687" y="12947"/>
                      <a:pt x="14687" y="10800"/>
                    </a:cubicBezTo>
                    <a:cubicBezTo>
                      <a:pt x="14687" y="8653"/>
                      <a:pt x="12947" y="6913"/>
                      <a:pt x="10800" y="6913"/>
                    </a:cubicBezTo>
                    <a:close/>
                    <a:moveTo>
                      <a:pt x="21600" y="9257"/>
                    </a:moveTo>
                    <a:lnTo>
                      <a:pt x="21600" y="12343"/>
                    </a:lnTo>
                    <a:cubicBezTo>
                      <a:pt x="21600" y="12343"/>
                      <a:pt x="20184" y="12738"/>
                      <a:pt x="18089" y="13128"/>
                    </a:cubicBezTo>
                    <a:cubicBezTo>
                      <a:pt x="17994" y="13428"/>
                      <a:pt x="17898" y="13723"/>
                      <a:pt x="17766" y="14007"/>
                    </a:cubicBezTo>
                    <a:cubicBezTo>
                      <a:pt x="19158" y="15729"/>
                      <a:pt x="20056" y="16971"/>
                      <a:pt x="20056" y="16971"/>
                    </a:cubicBezTo>
                    <a:lnTo>
                      <a:pt x="16970" y="20057"/>
                    </a:lnTo>
                    <a:cubicBezTo>
                      <a:pt x="16970" y="20057"/>
                      <a:pt x="15727" y="19158"/>
                      <a:pt x="14006" y="17768"/>
                    </a:cubicBezTo>
                    <a:cubicBezTo>
                      <a:pt x="13725" y="17897"/>
                      <a:pt x="13429" y="17994"/>
                      <a:pt x="13131" y="18089"/>
                    </a:cubicBezTo>
                    <a:cubicBezTo>
                      <a:pt x="12740" y="20184"/>
                      <a:pt x="12341" y="21600"/>
                      <a:pt x="12341" y="21600"/>
                    </a:cubicBezTo>
                    <a:lnTo>
                      <a:pt x="9257" y="21600"/>
                    </a:lnTo>
                    <a:cubicBezTo>
                      <a:pt x="9257" y="21600"/>
                      <a:pt x="8859" y="20187"/>
                      <a:pt x="8467" y="18098"/>
                    </a:cubicBezTo>
                    <a:cubicBezTo>
                      <a:pt x="8166" y="18003"/>
                      <a:pt x="7867" y="17907"/>
                      <a:pt x="7583" y="17777"/>
                    </a:cubicBezTo>
                    <a:cubicBezTo>
                      <a:pt x="5866" y="19163"/>
                      <a:pt x="4628" y="20057"/>
                      <a:pt x="4628" y="20057"/>
                    </a:cubicBezTo>
                    <a:lnTo>
                      <a:pt x="1543" y="16972"/>
                    </a:lnTo>
                    <a:cubicBezTo>
                      <a:pt x="1543" y="16972"/>
                      <a:pt x="2434" y="15738"/>
                      <a:pt x="3816" y="14027"/>
                    </a:cubicBezTo>
                    <a:cubicBezTo>
                      <a:pt x="3682" y="13741"/>
                      <a:pt x="3581" y="13440"/>
                      <a:pt x="3483" y="13136"/>
                    </a:cubicBezTo>
                    <a:cubicBezTo>
                      <a:pt x="1403" y="12743"/>
                      <a:pt x="0" y="12343"/>
                      <a:pt x="0" y="12343"/>
                    </a:cubicBezTo>
                    <a:lnTo>
                      <a:pt x="0" y="9257"/>
                    </a:lnTo>
                    <a:cubicBezTo>
                      <a:pt x="0" y="9257"/>
                      <a:pt x="1398" y="8860"/>
                      <a:pt x="3473" y="8469"/>
                    </a:cubicBezTo>
                    <a:cubicBezTo>
                      <a:pt x="3570" y="8160"/>
                      <a:pt x="3671" y="7856"/>
                      <a:pt x="3805" y="7565"/>
                    </a:cubicBezTo>
                    <a:cubicBezTo>
                      <a:pt x="2429" y="5858"/>
                      <a:pt x="1543" y="4629"/>
                      <a:pt x="1543" y="4629"/>
                    </a:cubicBezTo>
                    <a:lnTo>
                      <a:pt x="4628" y="1543"/>
                    </a:lnTo>
                    <a:cubicBezTo>
                      <a:pt x="4628" y="1543"/>
                      <a:pt x="5858" y="2430"/>
                      <a:pt x="7565" y="3805"/>
                    </a:cubicBezTo>
                    <a:cubicBezTo>
                      <a:pt x="7856" y="3671"/>
                      <a:pt x="8162" y="3570"/>
                      <a:pt x="8472" y="3472"/>
                    </a:cubicBezTo>
                    <a:cubicBezTo>
                      <a:pt x="8863" y="1399"/>
                      <a:pt x="9257" y="0"/>
                      <a:pt x="9257" y="0"/>
                    </a:cubicBezTo>
                    <a:lnTo>
                      <a:pt x="12341" y="0"/>
                    </a:lnTo>
                    <a:cubicBezTo>
                      <a:pt x="12341" y="0"/>
                      <a:pt x="12741" y="1404"/>
                      <a:pt x="13132" y="3482"/>
                    </a:cubicBezTo>
                    <a:cubicBezTo>
                      <a:pt x="13437" y="3581"/>
                      <a:pt x="13738" y="3681"/>
                      <a:pt x="14025" y="3814"/>
                    </a:cubicBezTo>
                    <a:cubicBezTo>
                      <a:pt x="15736" y="2434"/>
                      <a:pt x="16970" y="1543"/>
                      <a:pt x="16970" y="1543"/>
                    </a:cubicBezTo>
                    <a:lnTo>
                      <a:pt x="20056" y="4629"/>
                    </a:lnTo>
                    <a:cubicBezTo>
                      <a:pt x="20056" y="4629"/>
                      <a:pt x="19164" y="5869"/>
                      <a:pt x="17778" y="7587"/>
                    </a:cubicBezTo>
                    <a:cubicBezTo>
                      <a:pt x="17909" y="7870"/>
                      <a:pt x="18002" y="8169"/>
                      <a:pt x="18099" y="8469"/>
                    </a:cubicBezTo>
                    <a:cubicBezTo>
                      <a:pt x="20187" y="8861"/>
                      <a:pt x="21600" y="9257"/>
                      <a:pt x="21600" y="92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6200" tIns="76200" rIns="76200" bIns="76200" numCol="1" anchor="ctr">
                <a:noAutofit/>
              </a:bodyPr>
              <a:lstStyle/>
              <a:p>
                <a:pPr algn="ctr" defTabSz="914400">
                  <a:defRPr sz="6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</p:grpSp>
      <p:grpSp>
        <p:nvGrpSpPr>
          <p:cNvPr id="486" name="成组"/>
          <p:cNvGrpSpPr/>
          <p:nvPr/>
        </p:nvGrpSpPr>
        <p:grpSpPr>
          <a:xfrm>
            <a:off x="13975812" y="2212492"/>
            <a:ext cx="2753785" cy="2210102"/>
            <a:chOff x="0" y="0"/>
            <a:chExt cx="2753784" cy="2210101"/>
          </a:xfrm>
        </p:grpSpPr>
        <p:sp>
          <p:nvSpPr>
            <p:cNvPr id="481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grpSp>
          <p:nvGrpSpPr>
            <p:cNvPr id="484" name="成组"/>
            <p:cNvGrpSpPr/>
            <p:nvPr/>
          </p:nvGrpSpPr>
          <p:grpSpPr>
            <a:xfrm>
              <a:off x="826212" y="0"/>
              <a:ext cx="1101360" cy="1101359"/>
              <a:chOff x="0" y="0"/>
              <a:chExt cx="1101358" cy="1101358"/>
            </a:xfrm>
          </p:grpSpPr>
          <p:sp>
            <p:nvSpPr>
              <p:cNvPr id="482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60CD75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483" name="书"/>
              <p:cNvSpPr/>
              <p:nvPr/>
            </p:nvSpPr>
            <p:spPr>
              <a:xfrm>
                <a:off x="313245" y="357932"/>
                <a:ext cx="474867" cy="3854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8703"/>
                    </a:lnTo>
                    <a:lnTo>
                      <a:pt x="0" y="17407"/>
                    </a:lnTo>
                    <a:cubicBezTo>
                      <a:pt x="7892" y="17407"/>
                      <a:pt x="10521" y="21600"/>
                      <a:pt x="10521" y="21600"/>
                    </a:cubicBezTo>
                    <a:lnTo>
                      <a:pt x="10521" y="13417"/>
                    </a:lnTo>
                    <a:lnTo>
                      <a:pt x="10521" y="5233"/>
                    </a:lnTo>
                    <a:cubicBezTo>
                      <a:pt x="10521" y="5233"/>
                      <a:pt x="7892" y="0"/>
                      <a:pt x="0" y="0"/>
                    </a:cubicBezTo>
                    <a:close/>
                    <a:moveTo>
                      <a:pt x="21600" y="0"/>
                    </a:moveTo>
                    <a:cubicBezTo>
                      <a:pt x="13708" y="0"/>
                      <a:pt x="11079" y="5233"/>
                      <a:pt x="11079" y="5233"/>
                    </a:cubicBezTo>
                    <a:lnTo>
                      <a:pt x="11079" y="13417"/>
                    </a:lnTo>
                    <a:lnTo>
                      <a:pt x="11079" y="21600"/>
                    </a:lnTo>
                    <a:cubicBezTo>
                      <a:pt x="11079" y="21600"/>
                      <a:pt x="13708" y="17407"/>
                      <a:pt x="21600" y="17407"/>
                    </a:cubicBezTo>
                    <a:lnTo>
                      <a:pt x="21600" y="8703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485" name="计量支付…"/>
            <p:cNvSpPr txBox="1"/>
            <p:nvPr/>
          </p:nvSpPr>
          <p:spPr>
            <a:xfrm>
              <a:off x="165949" y="1194101"/>
              <a:ext cx="2421886" cy="10160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ctr" defTabSz="1168400">
                <a:lnSpc>
                  <a:spcPct val="80000"/>
                </a:lnSpc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计量支付</a:t>
              </a:r>
            </a:p>
            <a:p>
              <a:pPr algn="ctr" defTabSz="1168400">
                <a:lnSpc>
                  <a:spcPct val="80000"/>
                </a:lnSpc>
                <a:defRPr sz="23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一期已完成</a:t>
              </a:r>
            </a:p>
          </p:txBody>
        </p:sp>
      </p:grpSp>
      <p:grpSp>
        <p:nvGrpSpPr>
          <p:cNvPr id="492" name="成组"/>
          <p:cNvGrpSpPr/>
          <p:nvPr/>
        </p:nvGrpSpPr>
        <p:grpSpPr>
          <a:xfrm>
            <a:off x="20297224" y="2223886"/>
            <a:ext cx="2753785" cy="2198709"/>
            <a:chOff x="0" y="0"/>
            <a:chExt cx="2753784" cy="2198707"/>
          </a:xfrm>
        </p:grpSpPr>
        <p:sp>
          <p:nvSpPr>
            <p:cNvPr id="487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488" name="结算审计…"/>
            <p:cNvSpPr txBox="1"/>
            <p:nvPr/>
          </p:nvSpPr>
          <p:spPr>
            <a:xfrm>
              <a:off x="165949" y="1267000"/>
              <a:ext cx="2421887" cy="852139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ctr" defTabSz="1168400">
                <a:lnSpc>
                  <a:spcPct val="80000"/>
                </a:lnSpc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结算审计</a:t>
              </a:r>
            </a:p>
            <a:p>
              <a:pPr algn="ctr" defTabSz="1168400">
                <a:lnSpc>
                  <a:spcPct val="80000"/>
                </a:lnSpc>
                <a:defRPr sz="23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审计系统</a:t>
              </a:r>
            </a:p>
          </p:txBody>
        </p:sp>
        <p:grpSp>
          <p:nvGrpSpPr>
            <p:cNvPr id="491" name="成组"/>
            <p:cNvGrpSpPr/>
            <p:nvPr/>
          </p:nvGrpSpPr>
          <p:grpSpPr>
            <a:xfrm>
              <a:off x="826213" y="0"/>
              <a:ext cx="1101359" cy="1101359"/>
              <a:chOff x="0" y="0"/>
              <a:chExt cx="1101358" cy="1101358"/>
            </a:xfrm>
          </p:grpSpPr>
          <p:sp>
            <p:nvSpPr>
              <p:cNvPr id="489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CD6200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490" name="计算器"/>
              <p:cNvSpPr/>
              <p:nvPr/>
            </p:nvSpPr>
            <p:spPr>
              <a:xfrm>
                <a:off x="390317" y="323694"/>
                <a:ext cx="320724" cy="4539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522" y="0"/>
                    </a:moveTo>
                    <a:cubicBezTo>
                      <a:pt x="681" y="0"/>
                      <a:pt x="0" y="481"/>
                      <a:pt x="0" y="1075"/>
                    </a:cubicBezTo>
                    <a:lnTo>
                      <a:pt x="0" y="20525"/>
                    </a:lnTo>
                    <a:cubicBezTo>
                      <a:pt x="0" y="21119"/>
                      <a:pt x="681" y="21600"/>
                      <a:pt x="1522" y="21600"/>
                    </a:cubicBezTo>
                    <a:lnTo>
                      <a:pt x="20081" y="21600"/>
                    </a:lnTo>
                    <a:cubicBezTo>
                      <a:pt x="20922" y="21600"/>
                      <a:pt x="21600" y="21119"/>
                      <a:pt x="21600" y="20525"/>
                    </a:cubicBezTo>
                    <a:lnTo>
                      <a:pt x="21600" y="1075"/>
                    </a:lnTo>
                    <a:cubicBezTo>
                      <a:pt x="21592" y="481"/>
                      <a:pt x="20912" y="0"/>
                      <a:pt x="20071" y="0"/>
                    </a:cubicBezTo>
                    <a:lnTo>
                      <a:pt x="1522" y="0"/>
                    </a:lnTo>
                    <a:close/>
                    <a:moveTo>
                      <a:pt x="2866" y="1696"/>
                    </a:moveTo>
                    <a:lnTo>
                      <a:pt x="18734" y="1696"/>
                    </a:lnTo>
                    <a:cubicBezTo>
                      <a:pt x="19017" y="1696"/>
                      <a:pt x="19254" y="1857"/>
                      <a:pt x="19254" y="2062"/>
                    </a:cubicBezTo>
                    <a:lnTo>
                      <a:pt x="19254" y="4985"/>
                    </a:lnTo>
                    <a:cubicBezTo>
                      <a:pt x="19254" y="5185"/>
                      <a:pt x="19024" y="5351"/>
                      <a:pt x="18734" y="5351"/>
                    </a:cubicBezTo>
                    <a:lnTo>
                      <a:pt x="2866" y="5351"/>
                    </a:lnTo>
                    <a:cubicBezTo>
                      <a:pt x="2583" y="5351"/>
                      <a:pt x="2348" y="5190"/>
                      <a:pt x="2348" y="4985"/>
                    </a:cubicBezTo>
                    <a:lnTo>
                      <a:pt x="2348" y="2062"/>
                    </a:lnTo>
                    <a:cubicBezTo>
                      <a:pt x="2348" y="1862"/>
                      <a:pt x="2576" y="1696"/>
                      <a:pt x="2866" y="1696"/>
                    </a:cubicBezTo>
                    <a:close/>
                    <a:moveTo>
                      <a:pt x="17580" y="6615"/>
                    </a:moveTo>
                    <a:cubicBezTo>
                      <a:pt x="17771" y="6615"/>
                      <a:pt x="17924" y="6723"/>
                      <a:pt x="17924" y="6858"/>
                    </a:cubicBezTo>
                    <a:cubicBezTo>
                      <a:pt x="17924" y="6993"/>
                      <a:pt x="17771" y="7101"/>
                      <a:pt x="17580" y="7101"/>
                    </a:cubicBezTo>
                    <a:cubicBezTo>
                      <a:pt x="17389" y="7106"/>
                      <a:pt x="17236" y="6993"/>
                      <a:pt x="17236" y="6858"/>
                    </a:cubicBezTo>
                    <a:cubicBezTo>
                      <a:pt x="17236" y="6723"/>
                      <a:pt x="17389" y="6615"/>
                      <a:pt x="17580" y="6615"/>
                    </a:cubicBezTo>
                    <a:close/>
                    <a:moveTo>
                      <a:pt x="2890" y="6674"/>
                    </a:moveTo>
                    <a:lnTo>
                      <a:pt x="5121" y="6674"/>
                    </a:lnTo>
                    <a:cubicBezTo>
                      <a:pt x="5419" y="6674"/>
                      <a:pt x="5663" y="6847"/>
                      <a:pt x="5663" y="7057"/>
                    </a:cubicBezTo>
                    <a:lnTo>
                      <a:pt x="5663" y="8073"/>
                    </a:lnTo>
                    <a:cubicBezTo>
                      <a:pt x="5663" y="8284"/>
                      <a:pt x="5419" y="8456"/>
                      <a:pt x="5121" y="8456"/>
                    </a:cubicBezTo>
                    <a:lnTo>
                      <a:pt x="2890" y="8456"/>
                    </a:lnTo>
                    <a:cubicBezTo>
                      <a:pt x="2592" y="8456"/>
                      <a:pt x="2348" y="8284"/>
                      <a:pt x="2348" y="8073"/>
                    </a:cubicBezTo>
                    <a:lnTo>
                      <a:pt x="2348" y="7057"/>
                    </a:lnTo>
                    <a:cubicBezTo>
                      <a:pt x="2348" y="6847"/>
                      <a:pt x="2592" y="6674"/>
                      <a:pt x="2890" y="6674"/>
                    </a:cubicBezTo>
                    <a:close/>
                    <a:moveTo>
                      <a:pt x="7400" y="6674"/>
                    </a:moveTo>
                    <a:lnTo>
                      <a:pt x="9669" y="6674"/>
                    </a:lnTo>
                    <a:cubicBezTo>
                      <a:pt x="9967" y="6674"/>
                      <a:pt x="10211" y="6847"/>
                      <a:pt x="10211" y="7057"/>
                    </a:cubicBezTo>
                    <a:lnTo>
                      <a:pt x="10211" y="8073"/>
                    </a:lnTo>
                    <a:cubicBezTo>
                      <a:pt x="10211" y="8284"/>
                      <a:pt x="9967" y="8456"/>
                      <a:pt x="9669" y="8456"/>
                    </a:cubicBezTo>
                    <a:lnTo>
                      <a:pt x="7400" y="8456"/>
                    </a:lnTo>
                    <a:cubicBezTo>
                      <a:pt x="7102" y="8456"/>
                      <a:pt x="6858" y="8284"/>
                      <a:pt x="6858" y="8073"/>
                    </a:cubicBezTo>
                    <a:lnTo>
                      <a:pt x="6858" y="7057"/>
                    </a:lnTo>
                    <a:cubicBezTo>
                      <a:pt x="6858" y="6847"/>
                      <a:pt x="7102" y="6674"/>
                      <a:pt x="7400" y="6674"/>
                    </a:cubicBezTo>
                    <a:close/>
                    <a:moveTo>
                      <a:pt x="11924" y="6674"/>
                    </a:moveTo>
                    <a:lnTo>
                      <a:pt x="14195" y="6674"/>
                    </a:lnTo>
                    <a:cubicBezTo>
                      <a:pt x="14493" y="6674"/>
                      <a:pt x="14738" y="6847"/>
                      <a:pt x="14738" y="7057"/>
                    </a:cubicBezTo>
                    <a:lnTo>
                      <a:pt x="14738" y="8073"/>
                    </a:lnTo>
                    <a:cubicBezTo>
                      <a:pt x="14738" y="8284"/>
                      <a:pt x="14493" y="8456"/>
                      <a:pt x="14195" y="8456"/>
                    </a:cubicBezTo>
                    <a:lnTo>
                      <a:pt x="11924" y="8456"/>
                    </a:lnTo>
                    <a:cubicBezTo>
                      <a:pt x="11626" y="8456"/>
                      <a:pt x="11382" y="8284"/>
                      <a:pt x="11382" y="8073"/>
                    </a:cubicBezTo>
                    <a:lnTo>
                      <a:pt x="11382" y="7057"/>
                    </a:lnTo>
                    <a:cubicBezTo>
                      <a:pt x="11382" y="6847"/>
                      <a:pt x="11626" y="6674"/>
                      <a:pt x="11924" y="6674"/>
                    </a:cubicBezTo>
                    <a:close/>
                    <a:moveTo>
                      <a:pt x="16433" y="7290"/>
                    </a:moveTo>
                    <a:lnTo>
                      <a:pt x="18743" y="7290"/>
                    </a:lnTo>
                    <a:lnTo>
                      <a:pt x="18743" y="7685"/>
                    </a:lnTo>
                    <a:lnTo>
                      <a:pt x="16433" y="7685"/>
                    </a:lnTo>
                    <a:lnTo>
                      <a:pt x="16433" y="7290"/>
                    </a:lnTo>
                    <a:close/>
                    <a:moveTo>
                      <a:pt x="17580" y="7867"/>
                    </a:moveTo>
                    <a:cubicBezTo>
                      <a:pt x="17771" y="7867"/>
                      <a:pt x="17924" y="7975"/>
                      <a:pt x="17924" y="8110"/>
                    </a:cubicBezTo>
                    <a:cubicBezTo>
                      <a:pt x="17924" y="8245"/>
                      <a:pt x="17771" y="8353"/>
                      <a:pt x="17580" y="8353"/>
                    </a:cubicBezTo>
                    <a:cubicBezTo>
                      <a:pt x="17389" y="8353"/>
                      <a:pt x="17236" y="8245"/>
                      <a:pt x="17236" y="8110"/>
                    </a:cubicBezTo>
                    <a:cubicBezTo>
                      <a:pt x="17236" y="7975"/>
                      <a:pt x="17389" y="7867"/>
                      <a:pt x="17580" y="7867"/>
                    </a:cubicBezTo>
                    <a:close/>
                    <a:moveTo>
                      <a:pt x="2890" y="9580"/>
                    </a:moveTo>
                    <a:lnTo>
                      <a:pt x="5121" y="9580"/>
                    </a:lnTo>
                    <a:cubicBezTo>
                      <a:pt x="5419" y="9580"/>
                      <a:pt x="5663" y="9752"/>
                      <a:pt x="5663" y="9963"/>
                    </a:cubicBezTo>
                    <a:lnTo>
                      <a:pt x="5663" y="10979"/>
                    </a:lnTo>
                    <a:cubicBezTo>
                      <a:pt x="5663" y="11189"/>
                      <a:pt x="5419" y="11362"/>
                      <a:pt x="5121" y="11362"/>
                    </a:cubicBezTo>
                    <a:lnTo>
                      <a:pt x="2890" y="11362"/>
                    </a:lnTo>
                    <a:cubicBezTo>
                      <a:pt x="2592" y="11362"/>
                      <a:pt x="2348" y="11189"/>
                      <a:pt x="2348" y="10979"/>
                    </a:cubicBezTo>
                    <a:lnTo>
                      <a:pt x="2348" y="9963"/>
                    </a:lnTo>
                    <a:cubicBezTo>
                      <a:pt x="2348" y="9752"/>
                      <a:pt x="2592" y="9580"/>
                      <a:pt x="2890" y="9580"/>
                    </a:cubicBezTo>
                    <a:close/>
                    <a:moveTo>
                      <a:pt x="7400" y="9580"/>
                    </a:moveTo>
                    <a:lnTo>
                      <a:pt x="9669" y="9580"/>
                    </a:lnTo>
                    <a:cubicBezTo>
                      <a:pt x="9967" y="9580"/>
                      <a:pt x="10211" y="9752"/>
                      <a:pt x="10211" y="9963"/>
                    </a:cubicBezTo>
                    <a:lnTo>
                      <a:pt x="10211" y="10979"/>
                    </a:lnTo>
                    <a:cubicBezTo>
                      <a:pt x="10211" y="11189"/>
                      <a:pt x="9967" y="11362"/>
                      <a:pt x="9669" y="11362"/>
                    </a:cubicBezTo>
                    <a:lnTo>
                      <a:pt x="7400" y="11362"/>
                    </a:lnTo>
                    <a:cubicBezTo>
                      <a:pt x="7102" y="11362"/>
                      <a:pt x="6858" y="11189"/>
                      <a:pt x="6858" y="10979"/>
                    </a:cubicBezTo>
                    <a:lnTo>
                      <a:pt x="6858" y="9963"/>
                    </a:lnTo>
                    <a:cubicBezTo>
                      <a:pt x="6858" y="9752"/>
                      <a:pt x="7102" y="9580"/>
                      <a:pt x="7400" y="9580"/>
                    </a:cubicBezTo>
                    <a:close/>
                    <a:moveTo>
                      <a:pt x="11924" y="9580"/>
                    </a:moveTo>
                    <a:lnTo>
                      <a:pt x="14195" y="9580"/>
                    </a:lnTo>
                    <a:cubicBezTo>
                      <a:pt x="14493" y="9580"/>
                      <a:pt x="14738" y="9752"/>
                      <a:pt x="14738" y="9963"/>
                    </a:cubicBezTo>
                    <a:lnTo>
                      <a:pt x="14738" y="10979"/>
                    </a:lnTo>
                    <a:cubicBezTo>
                      <a:pt x="14738" y="11189"/>
                      <a:pt x="14493" y="11362"/>
                      <a:pt x="14195" y="11362"/>
                    </a:cubicBezTo>
                    <a:lnTo>
                      <a:pt x="11924" y="11362"/>
                    </a:lnTo>
                    <a:cubicBezTo>
                      <a:pt x="11626" y="11362"/>
                      <a:pt x="11382" y="11189"/>
                      <a:pt x="11382" y="10979"/>
                    </a:cubicBezTo>
                    <a:lnTo>
                      <a:pt x="11382" y="9963"/>
                    </a:lnTo>
                    <a:cubicBezTo>
                      <a:pt x="11382" y="9752"/>
                      <a:pt x="11626" y="9580"/>
                      <a:pt x="11924" y="9580"/>
                    </a:cubicBezTo>
                    <a:close/>
                    <a:moveTo>
                      <a:pt x="16969" y="9752"/>
                    </a:moveTo>
                    <a:lnTo>
                      <a:pt x="17587" y="10189"/>
                    </a:lnTo>
                    <a:lnTo>
                      <a:pt x="18208" y="9752"/>
                    </a:lnTo>
                    <a:lnTo>
                      <a:pt x="18598" y="10027"/>
                    </a:lnTo>
                    <a:lnTo>
                      <a:pt x="17979" y="10466"/>
                    </a:lnTo>
                    <a:lnTo>
                      <a:pt x="18598" y="10903"/>
                    </a:lnTo>
                    <a:lnTo>
                      <a:pt x="18199" y="11183"/>
                    </a:lnTo>
                    <a:lnTo>
                      <a:pt x="17580" y="10746"/>
                    </a:lnTo>
                    <a:lnTo>
                      <a:pt x="16961" y="11183"/>
                    </a:lnTo>
                    <a:lnTo>
                      <a:pt x="16572" y="10908"/>
                    </a:lnTo>
                    <a:lnTo>
                      <a:pt x="17191" y="10471"/>
                    </a:lnTo>
                    <a:lnTo>
                      <a:pt x="16572" y="10034"/>
                    </a:lnTo>
                    <a:lnTo>
                      <a:pt x="16969" y="9752"/>
                    </a:lnTo>
                    <a:close/>
                    <a:moveTo>
                      <a:pt x="2890" y="12437"/>
                    </a:moveTo>
                    <a:lnTo>
                      <a:pt x="5121" y="12437"/>
                    </a:lnTo>
                    <a:cubicBezTo>
                      <a:pt x="5419" y="12437"/>
                      <a:pt x="5663" y="12609"/>
                      <a:pt x="5663" y="12820"/>
                    </a:cubicBezTo>
                    <a:lnTo>
                      <a:pt x="5663" y="13834"/>
                    </a:lnTo>
                    <a:cubicBezTo>
                      <a:pt x="5663" y="14045"/>
                      <a:pt x="5419" y="14219"/>
                      <a:pt x="5121" y="14219"/>
                    </a:cubicBezTo>
                    <a:lnTo>
                      <a:pt x="2890" y="14219"/>
                    </a:lnTo>
                    <a:cubicBezTo>
                      <a:pt x="2592" y="14219"/>
                      <a:pt x="2348" y="14045"/>
                      <a:pt x="2348" y="13834"/>
                    </a:cubicBezTo>
                    <a:lnTo>
                      <a:pt x="2348" y="12820"/>
                    </a:lnTo>
                    <a:cubicBezTo>
                      <a:pt x="2348" y="12609"/>
                      <a:pt x="2592" y="12437"/>
                      <a:pt x="2890" y="12437"/>
                    </a:cubicBezTo>
                    <a:close/>
                    <a:moveTo>
                      <a:pt x="7400" y="12437"/>
                    </a:moveTo>
                    <a:lnTo>
                      <a:pt x="9669" y="12437"/>
                    </a:lnTo>
                    <a:cubicBezTo>
                      <a:pt x="9967" y="12437"/>
                      <a:pt x="10211" y="12609"/>
                      <a:pt x="10211" y="12820"/>
                    </a:cubicBezTo>
                    <a:lnTo>
                      <a:pt x="10211" y="13834"/>
                    </a:lnTo>
                    <a:cubicBezTo>
                      <a:pt x="10211" y="14045"/>
                      <a:pt x="9967" y="14219"/>
                      <a:pt x="9669" y="14219"/>
                    </a:cubicBezTo>
                    <a:lnTo>
                      <a:pt x="7400" y="14219"/>
                    </a:lnTo>
                    <a:cubicBezTo>
                      <a:pt x="7102" y="14219"/>
                      <a:pt x="6858" y="14045"/>
                      <a:pt x="6858" y="13834"/>
                    </a:cubicBezTo>
                    <a:lnTo>
                      <a:pt x="6858" y="12820"/>
                    </a:lnTo>
                    <a:cubicBezTo>
                      <a:pt x="6858" y="12609"/>
                      <a:pt x="7102" y="12437"/>
                      <a:pt x="7400" y="12437"/>
                    </a:cubicBezTo>
                    <a:close/>
                    <a:moveTo>
                      <a:pt x="11924" y="12437"/>
                    </a:moveTo>
                    <a:lnTo>
                      <a:pt x="14195" y="12437"/>
                    </a:lnTo>
                    <a:cubicBezTo>
                      <a:pt x="14493" y="12437"/>
                      <a:pt x="14738" y="12609"/>
                      <a:pt x="14738" y="12820"/>
                    </a:cubicBezTo>
                    <a:lnTo>
                      <a:pt x="14738" y="13834"/>
                    </a:lnTo>
                    <a:cubicBezTo>
                      <a:pt x="14738" y="14045"/>
                      <a:pt x="14493" y="14219"/>
                      <a:pt x="14195" y="14219"/>
                    </a:cubicBezTo>
                    <a:lnTo>
                      <a:pt x="11924" y="14219"/>
                    </a:lnTo>
                    <a:cubicBezTo>
                      <a:pt x="11626" y="14219"/>
                      <a:pt x="11382" y="14045"/>
                      <a:pt x="11382" y="13834"/>
                    </a:cubicBezTo>
                    <a:lnTo>
                      <a:pt x="11382" y="12820"/>
                    </a:lnTo>
                    <a:cubicBezTo>
                      <a:pt x="11382" y="12609"/>
                      <a:pt x="11626" y="12437"/>
                      <a:pt x="11924" y="12437"/>
                    </a:cubicBezTo>
                    <a:close/>
                    <a:moveTo>
                      <a:pt x="16426" y="13127"/>
                    </a:moveTo>
                    <a:lnTo>
                      <a:pt x="18734" y="13127"/>
                    </a:lnTo>
                    <a:lnTo>
                      <a:pt x="18734" y="13522"/>
                    </a:lnTo>
                    <a:lnTo>
                      <a:pt x="16426" y="13522"/>
                    </a:lnTo>
                    <a:lnTo>
                      <a:pt x="16426" y="13127"/>
                    </a:lnTo>
                    <a:close/>
                    <a:moveTo>
                      <a:pt x="2890" y="15292"/>
                    </a:moveTo>
                    <a:lnTo>
                      <a:pt x="5121" y="15292"/>
                    </a:lnTo>
                    <a:cubicBezTo>
                      <a:pt x="5419" y="15292"/>
                      <a:pt x="5663" y="15466"/>
                      <a:pt x="5663" y="15677"/>
                    </a:cubicBezTo>
                    <a:lnTo>
                      <a:pt x="5663" y="16691"/>
                    </a:lnTo>
                    <a:cubicBezTo>
                      <a:pt x="5663" y="16902"/>
                      <a:pt x="5419" y="17074"/>
                      <a:pt x="5121" y="17074"/>
                    </a:cubicBezTo>
                    <a:lnTo>
                      <a:pt x="2890" y="17074"/>
                    </a:lnTo>
                    <a:cubicBezTo>
                      <a:pt x="2592" y="17074"/>
                      <a:pt x="2348" y="16902"/>
                      <a:pt x="2348" y="16691"/>
                    </a:cubicBezTo>
                    <a:lnTo>
                      <a:pt x="2348" y="15677"/>
                    </a:lnTo>
                    <a:cubicBezTo>
                      <a:pt x="2348" y="15466"/>
                      <a:pt x="2592" y="15292"/>
                      <a:pt x="2890" y="15292"/>
                    </a:cubicBezTo>
                    <a:close/>
                    <a:moveTo>
                      <a:pt x="7400" y="15292"/>
                    </a:moveTo>
                    <a:lnTo>
                      <a:pt x="9669" y="15292"/>
                    </a:lnTo>
                    <a:cubicBezTo>
                      <a:pt x="9967" y="15292"/>
                      <a:pt x="10211" y="15466"/>
                      <a:pt x="10211" y="15677"/>
                    </a:cubicBezTo>
                    <a:lnTo>
                      <a:pt x="10211" y="16691"/>
                    </a:lnTo>
                    <a:cubicBezTo>
                      <a:pt x="10211" y="16902"/>
                      <a:pt x="9967" y="17074"/>
                      <a:pt x="9669" y="17074"/>
                    </a:cubicBezTo>
                    <a:lnTo>
                      <a:pt x="7400" y="17074"/>
                    </a:lnTo>
                    <a:cubicBezTo>
                      <a:pt x="7102" y="17074"/>
                      <a:pt x="6858" y="16902"/>
                      <a:pt x="6858" y="16691"/>
                    </a:cubicBezTo>
                    <a:lnTo>
                      <a:pt x="6858" y="15677"/>
                    </a:lnTo>
                    <a:cubicBezTo>
                      <a:pt x="6858" y="15466"/>
                      <a:pt x="7102" y="15292"/>
                      <a:pt x="7400" y="15292"/>
                    </a:cubicBezTo>
                    <a:close/>
                    <a:moveTo>
                      <a:pt x="11924" y="15292"/>
                    </a:moveTo>
                    <a:lnTo>
                      <a:pt x="14195" y="15292"/>
                    </a:lnTo>
                    <a:cubicBezTo>
                      <a:pt x="14493" y="15292"/>
                      <a:pt x="14738" y="15466"/>
                      <a:pt x="14738" y="15677"/>
                    </a:cubicBezTo>
                    <a:lnTo>
                      <a:pt x="14738" y="16691"/>
                    </a:lnTo>
                    <a:cubicBezTo>
                      <a:pt x="14738" y="16902"/>
                      <a:pt x="14493" y="17074"/>
                      <a:pt x="14195" y="17074"/>
                    </a:cubicBezTo>
                    <a:lnTo>
                      <a:pt x="11924" y="17074"/>
                    </a:lnTo>
                    <a:cubicBezTo>
                      <a:pt x="11626" y="17074"/>
                      <a:pt x="11382" y="16902"/>
                      <a:pt x="11382" y="16691"/>
                    </a:cubicBezTo>
                    <a:lnTo>
                      <a:pt x="11382" y="15677"/>
                    </a:lnTo>
                    <a:cubicBezTo>
                      <a:pt x="11382" y="15466"/>
                      <a:pt x="11626" y="15292"/>
                      <a:pt x="11924" y="15292"/>
                    </a:cubicBezTo>
                    <a:close/>
                    <a:moveTo>
                      <a:pt x="17305" y="15368"/>
                    </a:moveTo>
                    <a:lnTo>
                      <a:pt x="17864" y="15368"/>
                    </a:lnTo>
                    <a:lnTo>
                      <a:pt x="17864" y="15984"/>
                    </a:lnTo>
                    <a:lnTo>
                      <a:pt x="18734" y="15984"/>
                    </a:lnTo>
                    <a:lnTo>
                      <a:pt x="18734" y="16379"/>
                    </a:lnTo>
                    <a:lnTo>
                      <a:pt x="17864" y="16379"/>
                    </a:lnTo>
                    <a:lnTo>
                      <a:pt x="17864" y="17000"/>
                    </a:lnTo>
                    <a:lnTo>
                      <a:pt x="17305" y="17000"/>
                    </a:lnTo>
                    <a:lnTo>
                      <a:pt x="17305" y="16379"/>
                    </a:lnTo>
                    <a:lnTo>
                      <a:pt x="16433" y="16379"/>
                    </a:lnTo>
                    <a:lnTo>
                      <a:pt x="16433" y="15984"/>
                    </a:lnTo>
                    <a:lnTo>
                      <a:pt x="17305" y="15984"/>
                    </a:lnTo>
                    <a:lnTo>
                      <a:pt x="17305" y="15368"/>
                    </a:lnTo>
                    <a:close/>
                    <a:moveTo>
                      <a:pt x="2897" y="18144"/>
                    </a:moveTo>
                    <a:lnTo>
                      <a:pt x="9669" y="18144"/>
                    </a:lnTo>
                    <a:cubicBezTo>
                      <a:pt x="9967" y="18144"/>
                      <a:pt x="10211" y="18316"/>
                      <a:pt x="10211" y="18527"/>
                    </a:cubicBezTo>
                    <a:lnTo>
                      <a:pt x="10211" y="19543"/>
                    </a:lnTo>
                    <a:cubicBezTo>
                      <a:pt x="10211" y="19754"/>
                      <a:pt x="9967" y="19926"/>
                      <a:pt x="9669" y="19926"/>
                    </a:cubicBezTo>
                    <a:lnTo>
                      <a:pt x="2897" y="19926"/>
                    </a:lnTo>
                    <a:cubicBezTo>
                      <a:pt x="2599" y="19926"/>
                      <a:pt x="2355" y="19754"/>
                      <a:pt x="2355" y="19543"/>
                    </a:cubicBezTo>
                    <a:lnTo>
                      <a:pt x="2355" y="18527"/>
                    </a:lnTo>
                    <a:cubicBezTo>
                      <a:pt x="2355" y="18316"/>
                      <a:pt x="2599" y="18144"/>
                      <a:pt x="2897" y="18144"/>
                    </a:cubicBezTo>
                    <a:close/>
                    <a:moveTo>
                      <a:pt x="11924" y="18144"/>
                    </a:moveTo>
                    <a:lnTo>
                      <a:pt x="14195" y="18144"/>
                    </a:lnTo>
                    <a:cubicBezTo>
                      <a:pt x="14493" y="18144"/>
                      <a:pt x="14738" y="18316"/>
                      <a:pt x="14738" y="18527"/>
                    </a:cubicBezTo>
                    <a:lnTo>
                      <a:pt x="14738" y="19543"/>
                    </a:lnTo>
                    <a:cubicBezTo>
                      <a:pt x="14738" y="19754"/>
                      <a:pt x="14493" y="19926"/>
                      <a:pt x="14195" y="19926"/>
                    </a:cubicBezTo>
                    <a:lnTo>
                      <a:pt x="11924" y="19926"/>
                    </a:lnTo>
                    <a:cubicBezTo>
                      <a:pt x="11626" y="19926"/>
                      <a:pt x="11382" y="19754"/>
                      <a:pt x="11382" y="19543"/>
                    </a:cubicBezTo>
                    <a:lnTo>
                      <a:pt x="11382" y="18527"/>
                    </a:lnTo>
                    <a:cubicBezTo>
                      <a:pt x="11382" y="18316"/>
                      <a:pt x="11626" y="18144"/>
                      <a:pt x="11924" y="18144"/>
                    </a:cubicBezTo>
                    <a:close/>
                    <a:moveTo>
                      <a:pt x="16426" y="18517"/>
                    </a:moveTo>
                    <a:lnTo>
                      <a:pt x="18734" y="18517"/>
                    </a:lnTo>
                    <a:lnTo>
                      <a:pt x="18734" y="18910"/>
                    </a:lnTo>
                    <a:lnTo>
                      <a:pt x="16426" y="18910"/>
                    </a:lnTo>
                    <a:lnTo>
                      <a:pt x="16426" y="18517"/>
                    </a:lnTo>
                    <a:close/>
                    <a:moveTo>
                      <a:pt x="16426" y="19165"/>
                    </a:moveTo>
                    <a:lnTo>
                      <a:pt x="18734" y="19165"/>
                    </a:lnTo>
                    <a:lnTo>
                      <a:pt x="18734" y="19558"/>
                    </a:lnTo>
                    <a:lnTo>
                      <a:pt x="16426" y="19558"/>
                    </a:lnTo>
                    <a:lnTo>
                      <a:pt x="16426" y="19165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80">
        <p:wipe dir="u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" grpId="1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73" grpId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91" name="文本框 6"/>
          <p:cNvSpPr txBox="1"/>
          <p:nvPr/>
        </p:nvSpPr>
        <p:spPr>
          <a:xfrm>
            <a:off x="2044700" y="539750"/>
            <a:ext cx="6877050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监察点设置</a:t>
            </a:r>
          </a:p>
        </p:txBody>
      </p:sp>
      <p:sp>
        <p:nvSpPr>
          <p:cNvPr id="2492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sp>
        <p:nvSpPr>
          <p:cNvPr id="2493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  <p:graphicFrame>
        <p:nvGraphicFramePr>
          <p:cNvPr id="2494" name="表格"/>
          <p:cNvGraphicFramePr/>
          <p:nvPr/>
        </p:nvGraphicFramePr>
        <p:xfrm>
          <a:off x="2383366" y="3845102"/>
          <a:ext cx="19642668" cy="8954145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4904316"/>
                <a:gridCol w="4904316"/>
                <a:gridCol w="4904316"/>
                <a:gridCol w="4904316"/>
              </a:tblGrid>
              <a:tr h="1006617">
                <a:tc>
                  <a:txBody>
                    <a:bodyPr/>
                    <a:lstStyle/>
                    <a:p>
                      <a:pPr algn="ctr">
                        <a:defRPr sz="3600"/>
                      </a:pPr>
                    </a:p>
                  </a:txBody>
                  <a:tcPr marL="0" marR="0" marT="0" marB="0" anchor="ctr" anchorCtr="0" horzOverflow="overflow">
                    <a:lnB w="254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</a:rPr>
                        <a:t>入库环节</a:t>
                      </a:r>
                    </a:p>
                  </a:txBody>
                  <a:tcPr marL="0" marR="0" marT="0" marB="0" anchor="ctr" anchorCtr="0" horzOverflow="overflow">
                    <a:lnB w="254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</a:rPr>
                        <a:t>动态评估</a:t>
                      </a:r>
                    </a:p>
                  </a:txBody>
                  <a:tcPr marL="0" marR="0" marT="0" marB="0" anchor="ctr" anchorCtr="0" horzOverflow="overflow">
                    <a:lnB w="254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</a:rPr>
                        <a:t>退出环节</a:t>
                      </a:r>
                    </a:p>
                  </a:txBody>
                  <a:tcPr marL="0" marR="0" marT="0" marB="0" anchor="ctr" anchorCtr="0" horzOverflow="overflow">
                    <a:lnB w="25400">
                      <a:solidFill>
                        <a:srgbClr val="FFFFFF"/>
                      </a:solidFill>
                    </a:lnB>
                  </a:tcPr>
                </a:tc>
              </a:tr>
              <a:tr h="3668194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</a:rPr>
                        <a:t>运营物资供应商</a:t>
                      </a:r>
                    </a:p>
                  </a:txBody>
                  <a:tcPr marL="0" marR="0" marT="0" marB="0" anchor="ctr" anchorCtr="0" horzOverflow="overflow">
                    <a:lnT w="25400">
                      <a:solidFill>
                        <a:srgbClr val="FFFFFF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marL="414421" indent="-414421" algn="l">
                        <a:buSzPct val="100000"/>
                        <a:buAutoNum type="arabicPeriod" startAt="1"/>
                        <a:defRPr sz="3100"/>
                      </a:pPr>
                      <a:r>
                        <a:t>供应商准入是否建立在充分的竞争基础上</a:t>
                      </a:r>
                    </a:p>
                  </a:txBody>
                  <a:tcPr marL="0" marR="0" marT="0" marB="0" anchor="ctr" anchorCtr="0" horzOverflow="overflow">
                    <a:lnT w="25400">
                      <a:solidFill>
                        <a:srgbClr val="FFFFFF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marL="414421" indent="-414421" algn="l">
                        <a:buSzPct val="100000"/>
                        <a:buAutoNum type="arabicPeriod" startAt="1"/>
                        <a:defRPr sz="3100"/>
                      </a:pPr>
                      <a:r>
                        <a:t>采购方式与供应商类别，货物分类是否匹配；</a:t>
                      </a:r>
                    </a:p>
                    <a:p>
                      <a:pPr marL="414421" indent="-414421" algn="l">
                        <a:buSzPct val="100000"/>
                        <a:buAutoNum type="arabicPeriod" startAt="1"/>
                        <a:defRPr sz="3100"/>
                      </a:pPr>
                      <a:r>
                        <a:t>供应商动态评估是否到位</a:t>
                      </a:r>
                    </a:p>
                  </a:txBody>
                  <a:tcPr marL="0" marR="0" marT="0" marB="0" anchor="ctr" anchorCtr="0" horzOverflow="overflow">
                    <a:lnT w="25400">
                      <a:solidFill>
                        <a:srgbClr val="FFFFFF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marL="414421" indent="-414421" algn="l">
                        <a:buSzPct val="100000"/>
                        <a:buAutoNum type="arabicPeriod" startAt="1"/>
                        <a:defRPr sz="3100"/>
                      </a:pPr>
                      <a:r>
                        <a:t>按照动态评估结果，供应商库是否合理退出；</a:t>
                      </a:r>
                    </a:p>
                  </a:txBody>
                  <a:tcPr marL="0" marR="0" marT="0" marB="0" anchor="ctr" anchorCtr="0" horzOverflow="overflow">
                    <a:lnT w="25400">
                      <a:solidFill>
                        <a:srgbClr val="FFFFFF"/>
                      </a:solidFill>
                    </a:lnT>
                  </a:tcPr>
                </a:tc>
              </a:tr>
              <a:tr h="3627436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</a:rPr>
                        <a:t>设备（材料）供应商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marL="414421" indent="-414421" algn="l">
                        <a:buSzPct val="100000"/>
                        <a:buAutoNum type="arabicPeriod" startAt="1"/>
                        <a:defRPr sz="3100"/>
                      </a:pPr>
                      <a:r>
                        <a:t>各类供应商数量是否符合要求；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marL="414421" indent="-414421" algn="l">
                        <a:buSzPct val="100000"/>
                        <a:buAutoNum type="arabicPeriod" startAt="1"/>
                        <a:defRPr sz="3100"/>
                      </a:pPr>
                      <a:r>
                        <a:t>供应商机会是否相对均衡；</a:t>
                      </a:r>
                    </a:p>
                    <a:p>
                      <a:pPr marL="414421" indent="-414421" algn="l">
                        <a:buSzPct val="100000"/>
                        <a:buAutoNum type="arabicPeriod" startAt="1"/>
                        <a:defRPr sz="3100"/>
                      </a:pPr>
                      <a:r>
                        <a:t>供应商动态评估是否到位（而非两年修订一次）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marL="414421" indent="-414421" algn="l">
                        <a:buSzPct val="100000"/>
                        <a:buAutoNum type="arabicPeriod" startAt="1"/>
                        <a:defRPr sz="3100"/>
                      </a:pPr>
                      <a:r>
                        <a:t>按照动态评估结果，供应商库是否合理退出；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  <p:sp>
        <p:nvSpPr>
          <p:cNvPr id="2495" name="监察点设置"/>
          <p:cNvSpPr txBox="1"/>
          <p:nvPr/>
        </p:nvSpPr>
        <p:spPr>
          <a:xfrm>
            <a:off x="10824209" y="2627874"/>
            <a:ext cx="2735581" cy="8940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监察点设置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14" name="成组"/>
          <p:cNvGrpSpPr/>
          <p:nvPr/>
        </p:nvGrpSpPr>
        <p:grpSpPr>
          <a:xfrm>
            <a:off x="866513" y="2327107"/>
            <a:ext cx="8775365" cy="7332532"/>
            <a:chOff x="0" y="0"/>
            <a:chExt cx="8775363" cy="7332530"/>
          </a:xfrm>
        </p:grpSpPr>
        <p:grpSp>
          <p:nvGrpSpPr>
            <p:cNvPr id="2512" name="成组"/>
            <p:cNvGrpSpPr/>
            <p:nvPr/>
          </p:nvGrpSpPr>
          <p:grpSpPr>
            <a:xfrm>
              <a:off x="0" y="1096157"/>
              <a:ext cx="8775364" cy="6236374"/>
              <a:chOff x="0" y="0"/>
              <a:chExt cx="8775363" cy="6236372"/>
            </a:xfrm>
          </p:grpSpPr>
          <p:grpSp>
            <p:nvGrpSpPr>
              <p:cNvPr id="2504" name="成组"/>
              <p:cNvGrpSpPr/>
              <p:nvPr/>
            </p:nvGrpSpPr>
            <p:grpSpPr>
              <a:xfrm>
                <a:off x="0" y="0"/>
                <a:ext cx="4346913" cy="6230023"/>
                <a:chOff x="0" y="0"/>
                <a:chExt cx="4346912" cy="6230022"/>
              </a:xfrm>
            </p:grpSpPr>
            <p:sp>
              <p:nvSpPr>
                <p:cNvPr id="2498" name="供应商入库监察"/>
                <p:cNvSpPr/>
                <p:nvPr/>
              </p:nvSpPr>
              <p:spPr>
                <a:xfrm>
                  <a:off x="0" y="0"/>
                  <a:ext cx="4346913" cy="6230023"/>
                </a:xfrm>
                <a:prstGeom prst="rect">
                  <a:avLst/>
                </a:prstGeom>
                <a:solidFill>
                  <a:srgbClr val="FA6874"/>
                </a:solidFill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127000" tIns="127000" rIns="127000" bIns="127000" numCol="1" anchor="t">
                  <a:noAutofit/>
                </a:bodyPr>
                <a:lstStyle>
                  <a:lvl1pPr algn="ctr" defTabSz="457200">
                    <a:defRPr b="1">
                      <a:solidFill>
                        <a:srgbClr val="F2F2F2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/>
                  <a:r>
                    <a:t>供应商入库监察</a:t>
                  </a:r>
                </a:p>
              </p:txBody>
            </p:sp>
            <p:sp>
              <p:nvSpPr>
                <p:cNvPr id="2499" name="能力"/>
                <p:cNvSpPr/>
                <p:nvPr/>
              </p:nvSpPr>
              <p:spPr>
                <a:xfrm>
                  <a:off x="903456" y="1244978"/>
                  <a:ext cx="2540001" cy="762001"/>
                </a:xfrm>
                <a:prstGeom prst="rect">
                  <a:avLst/>
                </a:prstGeom>
                <a:solidFill>
                  <a:srgbClr val="F9F9F9"/>
                </a:solidFill>
                <a:ln w="25400" cap="flat">
                  <a:solidFill>
                    <a:srgbClr val="0065FA"/>
                  </a:solidFill>
                  <a:prstDash val="solid"/>
                  <a:miter lim="8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91439" tIns="91439" rIns="91439" bIns="91439" numCol="1" anchor="ctr">
                  <a:noAutofit/>
                </a:bodyPr>
                <a:lstStyle>
                  <a:lvl1pPr algn="ctr">
                    <a:defRPr b="1" sz="3200">
                      <a:solidFill>
                        <a:srgbClr val="535353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/>
                  <a:r>
                    <a:t>能力</a:t>
                  </a:r>
                </a:p>
              </p:txBody>
            </p:sp>
            <p:sp>
              <p:nvSpPr>
                <p:cNvPr id="2500" name="时间"/>
                <p:cNvSpPr/>
                <p:nvPr/>
              </p:nvSpPr>
              <p:spPr>
                <a:xfrm>
                  <a:off x="903456" y="2183405"/>
                  <a:ext cx="2540001" cy="762001"/>
                </a:xfrm>
                <a:prstGeom prst="rect">
                  <a:avLst/>
                </a:prstGeom>
                <a:solidFill>
                  <a:srgbClr val="F9F9F9"/>
                </a:solidFill>
                <a:ln w="25400" cap="flat">
                  <a:solidFill>
                    <a:srgbClr val="0065FA"/>
                  </a:solidFill>
                  <a:prstDash val="solid"/>
                  <a:miter lim="8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91439" tIns="91439" rIns="91439" bIns="91439" numCol="1" anchor="ctr">
                  <a:noAutofit/>
                </a:bodyPr>
                <a:lstStyle>
                  <a:lvl1pPr algn="ctr">
                    <a:defRPr b="1" sz="3200">
                      <a:solidFill>
                        <a:srgbClr val="535353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/>
                  <a:r>
                    <a:t>时间</a:t>
                  </a:r>
                </a:p>
              </p:txBody>
            </p:sp>
            <p:sp>
              <p:nvSpPr>
                <p:cNvPr id="2501" name="品质"/>
                <p:cNvSpPr/>
                <p:nvPr/>
              </p:nvSpPr>
              <p:spPr>
                <a:xfrm>
                  <a:off x="903456" y="3121832"/>
                  <a:ext cx="2540001" cy="762001"/>
                </a:xfrm>
                <a:prstGeom prst="rect">
                  <a:avLst/>
                </a:prstGeom>
                <a:solidFill>
                  <a:srgbClr val="F9F9F9"/>
                </a:solidFill>
                <a:ln w="25400" cap="flat">
                  <a:solidFill>
                    <a:srgbClr val="0065FA"/>
                  </a:solidFill>
                  <a:prstDash val="solid"/>
                  <a:miter lim="8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91439" tIns="91439" rIns="91439" bIns="91439" numCol="1" anchor="ctr">
                  <a:noAutofit/>
                </a:bodyPr>
                <a:lstStyle>
                  <a:lvl1pPr algn="ctr">
                    <a:defRPr b="1" sz="3200">
                      <a:solidFill>
                        <a:srgbClr val="535353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/>
                  <a:r>
                    <a:t>品质</a:t>
                  </a:r>
                </a:p>
              </p:txBody>
            </p:sp>
            <p:sp>
              <p:nvSpPr>
                <p:cNvPr id="2502" name="服务"/>
                <p:cNvSpPr/>
                <p:nvPr/>
              </p:nvSpPr>
              <p:spPr>
                <a:xfrm>
                  <a:off x="903456" y="4060259"/>
                  <a:ext cx="2540001" cy="762001"/>
                </a:xfrm>
                <a:prstGeom prst="rect">
                  <a:avLst/>
                </a:prstGeom>
                <a:solidFill>
                  <a:srgbClr val="F9F9F9"/>
                </a:solidFill>
                <a:ln w="25400" cap="flat">
                  <a:solidFill>
                    <a:srgbClr val="0065FA"/>
                  </a:solidFill>
                  <a:prstDash val="solid"/>
                  <a:miter lim="8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91439" tIns="91439" rIns="91439" bIns="91439" numCol="1" anchor="ctr">
                  <a:noAutofit/>
                </a:bodyPr>
                <a:lstStyle>
                  <a:lvl1pPr algn="ctr">
                    <a:defRPr b="1" sz="3200">
                      <a:solidFill>
                        <a:srgbClr val="535353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/>
                  <a:r>
                    <a:t>服务</a:t>
                  </a:r>
                </a:p>
              </p:txBody>
            </p:sp>
            <p:sp>
              <p:nvSpPr>
                <p:cNvPr id="2503" name="成本"/>
                <p:cNvSpPr/>
                <p:nvPr/>
              </p:nvSpPr>
              <p:spPr>
                <a:xfrm>
                  <a:off x="903456" y="4998686"/>
                  <a:ext cx="2540001" cy="762001"/>
                </a:xfrm>
                <a:prstGeom prst="rect">
                  <a:avLst/>
                </a:prstGeom>
                <a:solidFill>
                  <a:srgbClr val="F9F9F9"/>
                </a:solidFill>
                <a:ln w="25400" cap="flat">
                  <a:solidFill>
                    <a:srgbClr val="0065FA"/>
                  </a:solidFill>
                  <a:prstDash val="solid"/>
                  <a:miter lim="8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91439" tIns="91439" rIns="91439" bIns="91439" numCol="1" anchor="ctr">
                  <a:noAutofit/>
                </a:bodyPr>
                <a:lstStyle>
                  <a:lvl1pPr algn="ctr">
                    <a:defRPr b="1" sz="3200">
                      <a:solidFill>
                        <a:srgbClr val="535353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/>
                  <a:r>
                    <a:t>成本</a:t>
                  </a:r>
                </a:p>
              </p:txBody>
            </p:sp>
          </p:grpSp>
          <p:grpSp>
            <p:nvGrpSpPr>
              <p:cNvPr id="2511" name="成组"/>
              <p:cNvGrpSpPr/>
              <p:nvPr/>
            </p:nvGrpSpPr>
            <p:grpSpPr>
              <a:xfrm>
                <a:off x="4428450" y="6350"/>
                <a:ext cx="4346914" cy="6230023"/>
                <a:chOff x="0" y="0"/>
                <a:chExt cx="4346912" cy="6230022"/>
              </a:xfrm>
            </p:grpSpPr>
            <p:sp>
              <p:nvSpPr>
                <p:cNvPr id="2505" name="供应商绩效评估"/>
                <p:cNvSpPr/>
                <p:nvPr/>
              </p:nvSpPr>
              <p:spPr>
                <a:xfrm>
                  <a:off x="0" y="0"/>
                  <a:ext cx="4346913" cy="6230023"/>
                </a:xfrm>
                <a:prstGeom prst="rect">
                  <a:avLst/>
                </a:prstGeom>
                <a:solidFill>
                  <a:srgbClr val="FA6874"/>
                </a:solidFill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127000" tIns="127000" rIns="127000" bIns="127000" numCol="1" anchor="t">
                  <a:noAutofit/>
                </a:bodyPr>
                <a:lstStyle>
                  <a:lvl1pPr algn="ctr" defTabSz="457200">
                    <a:defRPr b="1">
                      <a:solidFill>
                        <a:srgbClr val="F2F2F2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/>
                  <a:r>
                    <a:t>供应商绩效评估</a:t>
                  </a:r>
                </a:p>
              </p:txBody>
            </p:sp>
            <p:sp>
              <p:nvSpPr>
                <p:cNvPr id="2506" name="质量"/>
                <p:cNvSpPr/>
                <p:nvPr/>
              </p:nvSpPr>
              <p:spPr>
                <a:xfrm>
                  <a:off x="903457" y="1244978"/>
                  <a:ext cx="2540001" cy="762001"/>
                </a:xfrm>
                <a:prstGeom prst="rect">
                  <a:avLst/>
                </a:prstGeom>
                <a:solidFill>
                  <a:srgbClr val="F9F9F9"/>
                </a:solidFill>
                <a:ln w="25400" cap="flat">
                  <a:solidFill>
                    <a:srgbClr val="0065FA"/>
                  </a:solidFill>
                  <a:prstDash val="solid"/>
                  <a:miter lim="8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91439" tIns="91439" rIns="91439" bIns="91439" numCol="1" anchor="ctr">
                  <a:noAutofit/>
                </a:bodyPr>
                <a:lstStyle>
                  <a:lvl1pPr algn="ctr">
                    <a:defRPr b="1" sz="3200">
                      <a:solidFill>
                        <a:srgbClr val="535353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/>
                  <a:r>
                    <a:t>质量</a:t>
                  </a:r>
                </a:p>
              </p:txBody>
            </p:sp>
            <p:sp>
              <p:nvSpPr>
                <p:cNvPr id="2507" name="服务"/>
                <p:cNvSpPr/>
                <p:nvPr/>
              </p:nvSpPr>
              <p:spPr>
                <a:xfrm>
                  <a:off x="903457" y="2183405"/>
                  <a:ext cx="2540001" cy="762001"/>
                </a:xfrm>
                <a:prstGeom prst="rect">
                  <a:avLst/>
                </a:prstGeom>
                <a:solidFill>
                  <a:srgbClr val="F9F9F9"/>
                </a:solidFill>
                <a:ln w="25400" cap="flat">
                  <a:solidFill>
                    <a:srgbClr val="0065FA"/>
                  </a:solidFill>
                  <a:prstDash val="solid"/>
                  <a:miter lim="8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91439" tIns="91439" rIns="91439" bIns="91439" numCol="1" anchor="ctr">
                  <a:noAutofit/>
                </a:bodyPr>
                <a:lstStyle>
                  <a:lvl1pPr algn="ctr">
                    <a:defRPr b="1" sz="3200">
                      <a:solidFill>
                        <a:srgbClr val="535353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/>
                  <a:r>
                    <a:t>服务</a:t>
                  </a:r>
                </a:p>
              </p:txBody>
            </p:sp>
            <p:sp>
              <p:nvSpPr>
                <p:cNvPr id="2508" name="可替代品"/>
                <p:cNvSpPr/>
                <p:nvPr/>
              </p:nvSpPr>
              <p:spPr>
                <a:xfrm>
                  <a:off x="903457" y="3121832"/>
                  <a:ext cx="2540001" cy="762001"/>
                </a:xfrm>
                <a:prstGeom prst="rect">
                  <a:avLst/>
                </a:prstGeom>
                <a:solidFill>
                  <a:srgbClr val="F9F9F9"/>
                </a:solidFill>
                <a:ln w="25400" cap="flat">
                  <a:solidFill>
                    <a:srgbClr val="0065FA"/>
                  </a:solidFill>
                  <a:prstDash val="solid"/>
                  <a:miter lim="8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91439" tIns="91439" rIns="91439" bIns="91439" numCol="1" anchor="ctr">
                  <a:noAutofit/>
                </a:bodyPr>
                <a:lstStyle>
                  <a:lvl1pPr algn="ctr">
                    <a:defRPr b="1" sz="3200">
                      <a:solidFill>
                        <a:srgbClr val="535353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/>
                  <a:r>
                    <a:t>可替代品</a:t>
                  </a:r>
                </a:p>
              </p:txBody>
            </p:sp>
            <p:sp>
              <p:nvSpPr>
                <p:cNvPr id="2509" name="整体实力"/>
                <p:cNvSpPr/>
                <p:nvPr/>
              </p:nvSpPr>
              <p:spPr>
                <a:xfrm>
                  <a:off x="903457" y="4060259"/>
                  <a:ext cx="2540001" cy="762001"/>
                </a:xfrm>
                <a:prstGeom prst="rect">
                  <a:avLst/>
                </a:prstGeom>
                <a:solidFill>
                  <a:srgbClr val="F9F9F9"/>
                </a:solidFill>
                <a:ln w="25400" cap="flat">
                  <a:solidFill>
                    <a:srgbClr val="0065FA"/>
                  </a:solidFill>
                  <a:prstDash val="solid"/>
                  <a:miter lim="8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91439" tIns="91439" rIns="91439" bIns="91439" numCol="1" anchor="ctr">
                  <a:noAutofit/>
                </a:bodyPr>
                <a:lstStyle>
                  <a:lvl1pPr algn="ctr">
                    <a:defRPr b="1" sz="3200">
                      <a:solidFill>
                        <a:srgbClr val="535353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/>
                  <a:r>
                    <a:t>整体实力</a:t>
                  </a:r>
                </a:p>
              </p:txBody>
            </p:sp>
            <p:sp>
              <p:nvSpPr>
                <p:cNvPr id="2510" name="国家政策"/>
                <p:cNvSpPr/>
                <p:nvPr/>
              </p:nvSpPr>
              <p:spPr>
                <a:xfrm>
                  <a:off x="903457" y="4998686"/>
                  <a:ext cx="2540001" cy="762001"/>
                </a:xfrm>
                <a:prstGeom prst="rect">
                  <a:avLst/>
                </a:prstGeom>
                <a:solidFill>
                  <a:srgbClr val="F9F9F9"/>
                </a:solidFill>
                <a:ln w="25400" cap="flat">
                  <a:solidFill>
                    <a:srgbClr val="0065FA"/>
                  </a:solidFill>
                  <a:prstDash val="solid"/>
                  <a:miter lim="8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91439" tIns="91439" rIns="91439" bIns="91439" numCol="1" anchor="ctr">
                  <a:noAutofit/>
                </a:bodyPr>
                <a:lstStyle>
                  <a:lvl1pPr algn="ctr">
                    <a:defRPr b="1" sz="3200">
                      <a:solidFill>
                        <a:srgbClr val="535353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/>
                  <a:r>
                    <a:t>国家政策</a:t>
                  </a:r>
                </a:p>
              </p:txBody>
            </p:sp>
          </p:grpSp>
        </p:grpSp>
        <p:sp>
          <p:nvSpPr>
            <p:cNvPr id="2513" name="业务系统数据"/>
            <p:cNvSpPr txBox="1"/>
            <p:nvPr/>
          </p:nvSpPr>
          <p:spPr>
            <a:xfrm>
              <a:off x="1565487" y="0"/>
              <a:ext cx="5644390" cy="103378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 algn="ctr">
                <a:defRPr b="1" sz="4800">
                  <a:solidFill>
                    <a:srgbClr val="1070FD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业务系统数据</a:t>
              </a:r>
            </a:p>
          </p:txBody>
        </p:sp>
      </p:grpSp>
      <p:grpSp>
        <p:nvGrpSpPr>
          <p:cNvPr id="2518" name="成组"/>
          <p:cNvGrpSpPr/>
          <p:nvPr/>
        </p:nvGrpSpPr>
        <p:grpSpPr>
          <a:xfrm>
            <a:off x="10265049" y="4287491"/>
            <a:ext cx="4607124" cy="3411763"/>
            <a:chOff x="0" y="0"/>
            <a:chExt cx="4607123" cy="3411762"/>
          </a:xfrm>
        </p:grpSpPr>
        <p:sp>
          <p:nvSpPr>
            <p:cNvPr id="2515" name="硬币"/>
            <p:cNvSpPr/>
            <p:nvPr/>
          </p:nvSpPr>
          <p:spPr>
            <a:xfrm>
              <a:off x="1540871" y="0"/>
              <a:ext cx="1539859" cy="15444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0"/>
                  </a:moveTo>
                  <a:cubicBezTo>
                    <a:pt x="7949" y="0"/>
                    <a:pt x="5266" y="392"/>
                    <a:pt x="3255" y="1111"/>
                  </a:cubicBezTo>
                  <a:cubicBezTo>
                    <a:pt x="1360" y="1787"/>
                    <a:pt x="273" y="2685"/>
                    <a:pt x="273" y="3572"/>
                  </a:cubicBezTo>
                  <a:cubicBezTo>
                    <a:pt x="273" y="4460"/>
                    <a:pt x="1360" y="5360"/>
                    <a:pt x="3255" y="6035"/>
                  </a:cubicBezTo>
                  <a:cubicBezTo>
                    <a:pt x="5266" y="6749"/>
                    <a:pt x="7949" y="7147"/>
                    <a:pt x="10801" y="7147"/>
                  </a:cubicBezTo>
                  <a:cubicBezTo>
                    <a:pt x="13652" y="7147"/>
                    <a:pt x="16334" y="6754"/>
                    <a:pt x="18345" y="6035"/>
                  </a:cubicBezTo>
                  <a:cubicBezTo>
                    <a:pt x="20240" y="5360"/>
                    <a:pt x="21327" y="4460"/>
                    <a:pt x="21327" y="3572"/>
                  </a:cubicBezTo>
                  <a:cubicBezTo>
                    <a:pt x="21327" y="2685"/>
                    <a:pt x="20240" y="1787"/>
                    <a:pt x="18345" y="1111"/>
                  </a:cubicBezTo>
                  <a:cubicBezTo>
                    <a:pt x="16334" y="398"/>
                    <a:pt x="13652" y="0"/>
                    <a:pt x="10801" y="0"/>
                  </a:cubicBezTo>
                  <a:close/>
                  <a:moveTo>
                    <a:pt x="12" y="4505"/>
                  </a:moveTo>
                  <a:lnTo>
                    <a:pt x="12" y="5914"/>
                  </a:lnTo>
                  <a:cubicBezTo>
                    <a:pt x="12" y="8033"/>
                    <a:pt x="4846" y="9754"/>
                    <a:pt x="10811" y="9754"/>
                  </a:cubicBezTo>
                  <a:cubicBezTo>
                    <a:pt x="16776" y="9754"/>
                    <a:pt x="21600" y="8039"/>
                    <a:pt x="21600" y="5914"/>
                  </a:cubicBezTo>
                  <a:lnTo>
                    <a:pt x="21600" y="4505"/>
                  </a:lnTo>
                  <a:cubicBezTo>
                    <a:pt x="21136" y="5284"/>
                    <a:pt x="20088" y="5991"/>
                    <a:pt x="18531" y="6541"/>
                  </a:cubicBezTo>
                  <a:cubicBezTo>
                    <a:pt x="16460" y="7276"/>
                    <a:pt x="13718" y="7679"/>
                    <a:pt x="10806" y="7679"/>
                  </a:cubicBezTo>
                  <a:cubicBezTo>
                    <a:pt x="7894" y="7679"/>
                    <a:pt x="5146" y="7276"/>
                    <a:pt x="3081" y="6541"/>
                  </a:cubicBezTo>
                  <a:cubicBezTo>
                    <a:pt x="1524" y="5985"/>
                    <a:pt x="476" y="5284"/>
                    <a:pt x="12" y="4505"/>
                  </a:cubicBezTo>
                  <a:close/>
                  <a:moveTo>
                    <a:pt x="0" y="7320"/>
                  </a:moveTo>
                  <a:lnTo>
                    <a:pt x="0" y="8284"/>
                  </a:lnTo>
                  <a:cubicBezTo>
                    <a:pt x="0" y="10402"/>
                    <a:pt x="4836" y="12123"/>
                    <a:pt x="10801" y="12123"/>
                  </a:cubicBezTo>
                  <a:cubicBezTo>
                    <a:pt x="16766" y="12123"/>
                    <a:pt x="21600" y="10408"/>
                    <a:pt x="21600" y="8284"/>
                  </a:cubicBezTo>
                  <a:lnTo>
                    <a:pt x="21600" y="7320"/>
                  </a:lnTo>
                  <a:cubicBezTo>
                    <a:pt x="21458" y="7495"/>
                    <a:pt x="21295" y="7664"/>
                    <a:pt x="21098" y="7827"/>
                  </a:cubicBezTo>
                  <a:cubicBezTo>
                    <a:pt x="20508" y="8329"/>
                    <a:pt x="19672" y="8769"/>
                    <a:pt x="18618" y="9145"/>
                  </a:cubicBezTo>
                  <a:cubicBezTo>
                    <a:pt x="16520" y="9891"/>
                    <a:pt x="13745" y="10299"/>
                    <a:pt x="10801" y="10299"/>
                  </a:cubicBezTo>
                  <a:cubicBezTo>
                    <a:pt x="7856" y="10299"/>
                    <a:pt x="5080" y="9891"/>
                    <a:pt x="2982" y="9145"/>
                  </a:cubicBezTo>
                  <a:cubicBezTo>
                    <a:pt x="1928" y="8769"/>
                    <a:pt x="1099" y="8329"/>
                    <a:pt x="504" y="7827"/>
                  </a:cubicBezTo>
                  <a:cubicBezTo>
                    <a:pt x="307" y="7664"/>
                    <a:pt x="142" y="7495"/>
                    <a:pt x="0" y="7320"/>
                  </a:cubicBezTo>
                  <a:close/>
                  <a:moveTo>
                    <a:pt x="0" y="9689"/>
                  </a:moveTo>
                  <a:lnTo>
                    <a:pt x="0" y="10653"/>
                  </a:lnTo>
                  <a:cubicBezTo>
                    <a:pt x="0" y="12771"/>
                    <a:pt x="4836" y="14492"/>
                    <a:pt x="10801" y="14492"/>
                  </a:cubicBezTo>
                  <a:cubicBezTo>
                    <a:pt x="16766" y="14492"/>
                    <a:pt x="21600" y="12777"/>
                    <a:pt x="21600" y="10653"/>
                  </a:cubicBezTo>
                  <a:lnTo>
                    <a:pt x="21600" y="9689"/>
                  </a:lnTo>
                  <a:cubicBezTo>
                    <a:pt x="21458" y="9864"/>
                    <a:pt x="21295" y="10033"/>
                    <a:pt x="21098" y="10197"/>
                  </a:cubicBezTo>
                  <a:cubicBezTo>
                    <a:pt x="20508" y="10698"/>
                    <a:pt x="19672" y="11138"/>
                    <a:pt x="18618" y="11514"/>
                  </a:cubicBezTo>
                  <a:cubicBezTo>
                    <a:pt x="16520" y="12260"/>
                    <a:pt x="13745" y="12668"/>
                    <a:pt x="10801" y="12668"/>
                  </a:cubicBezTo>
                  <a:cubicBezTo>
                    <a:pt x="7856" y="12668"/>
                    <a:pt x="5080" y="12260"/>
                    <a:pt x="2982" y="11514"/>
                  </a:cubicBezTo>
                  <a:cubicBezTo>
                    <a:pt x="1928" y="11138"/>
                    <a:pt x="1099" y="10698"/>
                    <a:pt x="504" y="10197"/>
                  </a:cubicBezTo>
                  <a:cubicBezTo>
                    <a:pt x="307" y="10033"/>
                    <a:pt x="142" y="9864"/>
                    <a:pt x="0" y="9689"/>
                  </a:cubicBezTo>
                  <a:close/>
                  <a:moveTo>
                    <a:pt x="0" y="12059"/>
                  </a:moveTo>
                  <a:lnTo>
                    <a:pt x="0" y="13022"/>
                  </a:lnTo>
                  <a:cubicBezTo>
                    <a:pt x="0" y="15141"/>
                    <a:pt x="4836" y="16862"/>
                    <a:pt x="10801" y="16862"/>
                  </a:cubicBezTo>
                  <a:cubicBezTo>
                    <a:pt x="16766" y="16862"/>
                    <a:pt x="21600" y="15146"/>
                    <a:pt x="21600" y="13022"/>
                  </a:cubicBezTo>
                  <a:lnTo>
                    <a:pt x="21600" y="12059"/>
                  </a:lnTo>
                  <a:cubicBezTo>
                    <a:pt x="21458" y="12233"/>
                    <a:pt x="21295" y="12402"/>
                    <a:pt x="21098" y="12566"/>
                  </a:cubicBezTo>
                  <a:cubicBezTo>
                    <a:pt x="20508" y="13067"/>
                    <a:pt x="19672" y="13507"/>
                    <a:pt x="18618" y="13883"/>
                  </a:cubicBezTo>
                  <a:cubicBezTo>
                    <a:pt x="16520" y="14629"/>
                    <a:pt x="13745" y="15037"/>
                    <a:pt x="10801" y="15037"/>
                  </a:cubicBezTo>
                  <a:cubicBezTo>
                    <a:pt x="7856" y="15037"/>
                    <a:pt x="5080" y="14629"/>
                    <a:pt x="2982" y="13883"/>
                  </a:cubicBezTo>
                  <a:cubicBezTo>
                    <a:pt x="1928" y="13507"/>
                    <a:pt x="1099" y="13067"/>
                    <a:pt x="504" y="12566"/>
                  </a:cubicBezTo>
                  <a:cubicBezTo>
                    <a:pt x="307" y="12402"/>
                    <a:pt x="142" y="12233"/>
                    <a:pt x="0" y="12059"/>
                  </a:cubicBezTo>
                  <a:close/>
                  <a:moveTo>
                    <a:pt x="0" y="14428"/>
                  </a:moveTo>
                  <a:lnTo>
                    <a:pt x="0" y="15391"/>
                  </a:lnTo>
                  <a:cubicBezTo>
                    <a:pt x="0" y="17510"/>
                    <a:pt x="4836" y="19231"/>
                    <a:pt x="10801" y="19231"/>
                  </a:cubicBezTo>
                  <a:cubicBezTo>
                    <a:pt x="16766" y="19231"/>
                    <a:pt x="21600" y="17515"/>
                    <a:pt x="21600" y="15391"/>
                  </a:cubicBezTo>
                  <a:lnTo>
                    <a:pt x="21600" y="14428"/>
                  </a:lnTo>
                  <a:cubicBezTo>
                    <a:pt x="21458" y="14602"/>
                    <a:pt x="21295" y="14772"/>
                    <a:pt x="21098" y="14935"/>
                  </a:cubicBezTo>
                  <a:cubicBezTo>
                    <a:pt x="20508" y="15436"/>
                    <a:pt x="19672" y="15877"/>
                    <a:pt x="18618" y="16252"/>
                  </a:cubicBezTo>
                  <a:cubicBezTo>
                    <a:pt x="16520" y="16998"/>
                    <a:pt x="13745" y="17406"/>
                    <a:pt x="10801" y="17406"/>
                  </a:cubicBezTo>
                  <a:cubicBezTo>
                    <a:pt x="7856" y="17406"/>
                    <a:pt x="5080" y="16998"/>
                    <a:pt x="2982" y="16252"/>
                  </a:cubicBezTo>
                  <a:cubicBezTo>
                    <a:pt x="1928" y="15877"/>
                    <a:pt x="1099" y="15436"/>
                    <a:pt x="504" y="14935"/>
                  </a:cubicBezTo>
                  <a:cubicBezTo>
                    <a:pt x="307" y="14772"/>
                    <a:pt x="142" y="14602"/>
                    <a:pt x="0" y="14428"/>
                  </a:cubicBezTo>
                  <a:close/>
                  <a:moveTo>
                    <a:pt x="0" y="16797"/>
                  </a:moveTo>
                  <a:lnTo>
                    <a:pt x="0" y="17760"/>
                  </a:lnTo>
                  <a:cubicBezTo>
                    <a:pt x="0" y="19879"/>
                    <a:pt x="4836" y="21600"/>
                    <a:pt x="10801" y="21600"/>
                  </a:cubicBezTo>
                  <a:cubicBezTo>
                    <a:pt x="16766" y="21600"/>
                    <a:pt x="21600" y="19879"/>
                    <a:pt x="21600" y="17760"/>
                  </a:cubicBezTo>
                  <a:lnTo>
                    <a:pt x="21600" y="16797"/>
                  </a:lnTo>
                  <a:cubicBezTo>
                    <a:pt x="21458" y="16971"/>
                    <a:pt x="21295" y="17141"/>
                    <a:pt x="21098" y="17304"/>
                  </a:cubicBezTo>
                  <a:cubicBezTo>
                    <a:pt x="20508" y="17805"/>
                    <a:pt x="19672" y="18246"/>
                    <a:pt x="18618" y="18622"/>
                  </a:cubicBezTo>
                  <a:cubicBezTo>
                    <a:pt x="16520" y="19368"/>
                    <a:pt x="13745" y="19775"/>
                    <a:pt x="10801" y="19775"/>
                  </a:cubicBezTo>
                  <a:cubicBezTo>
                    <a:pt x="7856" y="19775"/>
                    <a:pt x="5080" y="19368"/>
                    <a:pt x="2982" y="18622"/>
                  </a:cubicBezTo>
                  <a:cubicBezTo>
                    <a:pt x="1928" y="18246"/>
                    <a:pt x="1099" y="17805"/>
                    <a:pt x="504" y="17304"/>
                  </a:cubicBezTo>
                  <a:cubicBezTo>
                    <a:pt x="307" y="17141"/>
                    <a:pt x="142" y="16971"/>
                    <a:pt x="0" y="16797"/>
                  </a:cubicBezTo>
                  <a:close/>
                </a:path>
              </a:pathLst>
            </a:custGeom>
            <a:solidFill>
              <a:srgbClr val="F9F9F9"/>
            </a:solidFill>
            <a:ln w="25400" cap="flat">
              <a:solidFill>
                <a:srgbClr val="0065FA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>
                  <a:solidFill>
                    <a:srgbClr val="F9F9F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516" name="数据采集系统"/>
            <p:cNvSpPr txBox="1"/>
            <p:nvPr/>
          </p:nvSpPr>
          <p:spPr>
            <a:xfrm>
              <a:off x="835060" y="1676562"/>
              <a:ext cx="2938781" cy="8178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>
                  <a:solidFill>
                    <a:srgbClr val="1E78FD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数据采集系统</a:t>
              </a:r>
            </a:p>
          </p:txBody>
        </p:sp>
        <p:sp>
          <p:nvSpPr>
            <p:cNvPr id="2517" name="箭头"/>
            <p:cNvSpPr/>
            <p:nvPr/>
          </p:nvSpPr>
          <p:spPr>
            <a:xfrm>
              <a:off x="0" y="2634901"/>
              <a:ext cx="4607124" cy="776862"/>
            </a:xfrm>
            <a:prstGeom prst="rightArrow">
              <a:avLst>
                <a:gd name="adj1" fmla="val 39110"/>
                <a:gd name="adj2" fmla="val 94599"/>
              </a:avLst>
            </a:prstGeom>
            <a:solidFill>
              <a:srgbClr val="F9F9F9"/>
            </a:solidFill>
            <a:ln w="25400" cap="flat">
              <a:solidFill>
                <a:srgbClr val="0065FA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>
                  <a:solidFill>
                    <a:srgbClr val="F9F9F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grpSp>
        <p:nvGrpSpPr>
          <p:cNvPr id="2524" name="成组"/>
          <p:cNvGrpSpPr/>
          <p:nvPr/>
        </p:nvGrpSpPr>
        <p:grpSpPr>
          <a:xfrm>
            <a:off x="15495345" y="2330282"/>
            <a:ext cx="8022141" cy="7326182"/>
            <a:chOff x="0" y="0"/>
            <a:chExt cx="8022139" cy="7326180"/>
          </a:xfrm>
        </p:grpSpPr>
        <p:sp>
          <p:nvSpPr>
            <p:cNvPr id="2519" name="监察系统分析"/>
            <p:cNvSpPr txBox="1"/>
            <p:nvPr/>
          </p:nvSpPr>
          <p:spPr>
            <a:xfrm>
              <a:off x="1188874" y="0"/>
              <a:ext cx="5644389" cy="103378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 algn="ctr">
                <a:defRPr b="1" sz="4800">
                  <a:solidFill>
                    <a:srgbClr val="1070FD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监察系统分析</a:t>
              </a:r>
            </a:p>
          </p:txBody>
        </p:sp>
        <p:sp>
          <p:nvSpPr>
            <p:cNvPr id="2520" name="数据分析"/>
            <p:cNvSpPr/>
            <p:nvPr/>
          </p:nvSpPr>
          <p:spPr>
            <a:xfrm>
              <a:off x="0" y="1096157"/>
              <a:ext cx="8022140" cy="6230024"/>
            </a:xfrm>
            <a:prstGeom prst="rect">
              <a:avLst/>
            </a:prstGeom>
            <a:solidFill>
              <a:srgbClr val="65B9F1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0" tIns="127000" rIns="127000" bIns="127000" numCol="1" anchor="t">
              <a:noAutofit/>
            </a:bodyPr>
            <a:lstStyle>
              <a:lvl1pPr algn="ctr" defTabSz="457200">
                <a:defRPr b="1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数据分析</a:t>
              </a:r>
            </a:p>
          </p:txBody>
        </p:sp>
        <p:sp>
          <p:nvSpPr>
            <p:cNvPr id="2521" name="供应商准入监察"/>
            <p:cNvSpPr/>
            <p:nvPr/>
          </p:nvSpPr>
          <p:spPr>
            <a:xfrm>
              <a:off x="775095" y="2341135"/>
              <a:ext cx="6471949" cy="1207248"/>
            </a:xfrm>
            <a:prstGeom prst="rect">
              <a:avLst/>
            </a:prstGeom>
            <a:solidFill>
              <a:srgbClr val="F9F9F9"/>
            </a:solidFill>
            <a:ln w="25400" cap="flat">
              <a:solidFill>
                <a:srgbClr val="0065FA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32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供应商准入监察</a:t>
              </a:r>
            </a:p>
          </p:txBody>
        </p:sp>
        <p:sp>
          <p:nvSpPr>
            <p:cNvPr id="2522" name="动态评估监察"/>
            <p:cNvSpPr/>
            <p:nvPr/>
          </p:nvSpPr>
          <p:spPr>
            <a:xfrm>
              <a:off x="775095" y="3610720"/>
              <a:ext cx="6471949" cy="1207248"/>
            </a:xfrm>
            <a:prstGeom prst="rect">
              <a:avLst/>
            </a:prstGeom>
            <a:solidFill>
              <a:srgbClr val="F9F9F9"/>
            </a:solidFill>
            <a:ln w="25400" cap="flat">
              <a:solidFill>
                <a:srgbClr val="0065FA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32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动态评估监察</a:t>
              </a:r>
            </a:p>
          </p:txBody>
        </p:sp>
        <p:sp>
          <p:nvSpPr>
            <p:cNvPr id="2523" name="供应商退出监察"/>
            <p:cNvSpPr/>
            <p:nvPr/>
          </p:nvSpPr>
          <p:spPr>
            <a:xfrm>
              <a:off x="775095" y="4880304"/>
              <a:ext cx="6471949" cy="1207248"/>
            </a:xfrm>
            <a:prstGeom prst="rect">
              <a:avLst/>
            </a:prstGeom>
            <a:solidFill>
              <a:srgbClr val="F9F9F9"/>
            </a:solidFill>
            <a:ln w="25400" cap="flat">
              <a:solidFill>
                <a:srgbClr val="0065FA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32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供应商退出监察</a:t>
              </a:r>
            </a:p>
          </p:txBody>
        </p:sp>
      </p:grpSp>
      <p:sp>
        <p:nvSpPr>
          <p:cNvPr id="2525" name="文本框 6"/>
          <p:cNvSpPr txBox="1"/>
          <p:nvPr/>
        </p:nvSpPr>
        <p:spPr>
          <a:xfrm>
            <a:off x="2044700" y="539750"/>
            <a:ext cx="6877050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供应商监察实现方式</a:t>
            </a:r>
          </a:p>
        </p:txBody>
      </p:sp>
      <p:sp>
        <p:nvSpPr>
          <p:cNvPr id="2526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sp>
        <p:nvSpPr>
          <p:cNvPr id="2527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  <p:sp>
        <p:nvSpPr>
          <p:cNvPr id="2528" name="箭头"/>
          <p:cNvSpPr/>
          <p:nvPr/>
        </p:nvSpPr>
        <p:spPr>
          <a:xfrm rot="16200000">
            <a:off x="11747627" y="8456528"/>
            <a:ext cx="1641968" cy="776863"/>
          </a:xfrm>
          <a:prstGeom prst="rightArrow">
            <a:avLst>
              <a:gd name="adj1" fmla="val 39110"/>
              <a:gd name="adj2" fmla="val 94599"/>
            </a:avLst>
          </a:prstGeom>
          <a:solidFill>
            <a:srgbClr val="F9F9F9"/>
          </a:solidFill>
          <a:ln w="25400">
            <a:solidFill>
              <a:srgbClr val="0065FA"/>
            </a:solidFill>
            <a:miter/>
          </a:ln>
        </p:spPr>
        <p:txBody>
          <a:bodyPr tIns="91439" bIns="91439" anchor="ctr"/>
          <a:lstStyle/>
          <a:p>
            <a:pPr>
              <a:defRPr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529" name="通过监察平台，进行关键数据的录入"/>
          <p:cNvSpPr/>
          <p:nvPr/>
        </p:nvSpPr>
        <p:spPr>
          <a:xfrm>
            <a:off x="9319662" y="10456395"/>
            <a:ext cx="6497899" cy="2020473"/>
          </a:xfrm>
          <a:prstGeom prst="rect">
            <a:avLst/>
          </a:prstGeom>
          <a:solidFill>
            <a:srgbClr val="FA6874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7000" tIns="127000" rIns="127000" bIns="127000" anchor="ctr"/>
          <a:lstStyle>
            <a:lvl1pPr algn="ctr" defTabSz="457200">
              <a:defRPr b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通过监察平台，进行关键数据的录入</a:t>
            </a:r>
          </a:p>
        </p:txBody>
      </p:sp>
      <p:sp>
        <p:nvSpPr>
          <p:cNvPr id="2530" name="业务系统尚未建立的过渡期间"/>
          <p:cNvSpPr txBox="1"/>
          <p:nvPr/>
        </p:nvSpPr>
        <p:spPr>
          <a:xfrm>
            <a:off x="16042487" y="11735632"/>
            <a:ext cx="6139181" cy="817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>
                <a:solidFill>
                  <a:srgbClr val="1C74F9"/>
                </a:solidFill>
              </a:defRPr>
            </a:lvl1pPr>
          </a:lstStyle>
          <a:p>
            <a:pPr/>
            <a:r>
              <a:t>业务系统尚未建立的过渡期间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33" name="供应商管理业务系统"/>
          <p:cNvSpPr/>
          <p:nvPr/>
        </p:nvSpPr>
        <p:spPr>
          <a:xfrm>
            <a:off x="8575115" y="2207455"/>
            <a:ext cx="14930655" cy="10607573"/>
          </a:xfrm>
          <a:prstGeom prst="rect">
            <a:avLst/>
          </a:prstGeom>
          <a:solidFill>
            <a:srgbClr val="44B0FA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600" tIns="228600" rIns="228600" bIns="228600"/>
          <a:lstStyle>
            <a:lvl1pPr algn="ctr" defTabSz="457200">
              <a:defRPr b="1"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供应商管理业务系统</a:t>
            </a:r>
          </a:p>
        </p:txBody>
      </p:sp>
      <p:sp>
        <p:nvSpPr>
          <p:cNvPr id="2534" name="采购类别"/>
          <p:cNvSpPr/>
          <p:nvPr/>
        </p:nvSpPr>
        <p:spPr>
          <a:xfrm>
            <a:off x="9302574" y="3310202"/>
            <a:ext cx="4051377" cy="750673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sx="100000" sy="100000" kx="0" ky="0" algn="b" rotWithShape="0" blurRad="254000" dist="0" dir="2700000">
              <a:srgbClr val="000000">
                <a:alpha val="2840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0" tIns="254000" rIns="254000" bIns="254000"/>
          <a:lstStyle>
            <a:lvl1pPr algn="ctr" defTabSz="457200">
              <a:defRPr b="1" sz="30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采购类别</a:t>
            </a:r>
          </a:p>
        </p:txBody>
      </p:sp>
      <p:sp>
        <p:nvSpPr>
          <p:cNvPr id="2535" name="车辆"/>
          <p:cNvSpPr/>
          <p:nvPr/>
        </p:nvSpPr>
        <p:spPr>
          <a:xfrm>
            <a:off x="9640004" y="4349837"/>
            <a:ext cx="3376516" cy="868681"/>
          </a:xfrm>
          <a:prstGeom prst="roundRect">
            <a:avLst>
              <a:gd name="adj" fmla="val 43860"/>
            </a:avLst>
          </a:prstGeom>
          <a:solidFill>
            <a:srgbClr val="FFFFFF"/>
          </a:solidFill>
          <a:ln w="254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2800">
                <a:solidFill>
                  <a:srgbClr val="535353"/>
                </a:solidFill>
              </a:defRPr>
            </a:lvl1pPr>
          </a:lstStyle>
          <a:p>
            <a:pPr/>
            <a:r>
              <a:t>车辆</a:t>
            </a:r>
          </a:p>
        </p:txBody>
      </p:sp>
      <p:sp>
        <p:nvSpPr>
          <p:cNvPr id="2536" name="通讯"/>
          <p:cNvSpPr/>
          <p:nvPr/>
        </p:nvSpPr>
        <p:spPr>
          <a:xfrm>
            <a:off x="9640005" y="5350227"/>
            <a:ext cx="3376516" cy="868681"/>
          </a:xfrm>
          <a:prstGeom prst="roundRect">
            <a:avLst>
              <a:gd name="adj" fmla="val 43860"/>
            </a:avLst>
          </a:prstGeom>
          <a:solidFill>
            <a:srgbClr val="FFFFFF"/>
          </a:solidFill>
          <a:ln w="254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2800">
                <a:solidFill>
                  <a:srgbClr val="535353"/>
                </a:solidFill>
              </a:defRPr>
            </a:lvl1pPr>
          </a:lstStyle>
          <a:p>
            <a:pPr/>
            <a:r>
              <a:t>通讯</a:t>
            </a:r>
          </a:p>
        </p:txBody>
      </p:sp>
      <p:sp>
        <p:nvSpPr>
          <p:cNvPr id="2537" name="标准配件"/>
          <p:cNvSpPr/>
          <p:nvPr/>
        </p:nvSpPr>
        <p:spPr>
          <a:xfrm>
            <a:off x="9640005" y="6346501"/>
            <a:ext cx="3376516" cy="868681"/>
          </a:xfrm>
          <a:prstGeom prst="roundRect">
            <a:avLst>
              <a:gd name="adj" fmla="val 43860"/>
            </a:avLst>
          </a:prstGeom>
          <a:solidFill>
            <a:srgbClr val="FFFFFF"/>
          </a:solidFill>
          <a:ln w="254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2800">
                <a:solidFill>
                  <a:srgbClr val="535353"/>
                </a:solidFill>
              </a:defRPr>
            </a:lvl1pPr>
          </a:lstStyle>
          <a:p>
            <a:pPr/>
            <a:r>
              <a:t>标准配件</a:t>
            </a:r>
          </a:p>
        </p:txBody>
      </p:sp>
      <p:sp>
        <p:nvSpPr>
          <p:cNvPr id="2538" name="···  ···"/>
          <p:cNvSpPr/>
          <p:nvPr/>
        </p:nvSpPr>
        <p:spPr>
          <a:xfrm>
            <a:off x="9640006" y="7342774"/>
            <a:ext cx="3376516" cy="868681"/>
          </a:xfrm>
          <a:prstGeom prst="roundRect">
            <a:avLst>
              <a:gd name="adj" fmla="val 43860"/>
            </a:avLst>
          </a:prstGeom>
          <a:solidFill>
            <a:srgbClr val="FFFFFF"/>
          </a:solidFill>
          <a:ln w="254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2800">
                <a:solidFill>
                  <a:srgbClr val="535353"/>
                </a:solidFill>
              </a:defRPr>
            </a:lvl1pPr>
          </a:lstStyle>
          <a:p>
            <a:pPr/>
            <a:r>
              <a:t>···  ···</a:t>
            </a:r>
          </a:p>
        </p:txBody>
      </p:sp>
      <p:sp>
        <p:nvSpPr>
          <p:cNvPr id="2539" name="办公"/>
          <p:cNvSpPr/>
          <p:nvPr/>
        </p:nvSpPr>
        <p:spPr>
          <a:xfrm>
            <a:off x="9640005" y="8343165"/>
            <a:ext cx="3376516" cy="868681"/>
          </a:xfrm>
          <a:prstGeom prst="roundRect">
            <a:avLst>
              <a:gd name="adj" fmla="val 43860"/>
            </a:avLst>
          </a:prstGeom>
          <a:solidFill>
            <a:srgbClr val="FFFFFF"/>
          </a:solidFill>
          <a:ln w="254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2800">
                <a:solidFill>
                  <a:srgbClr val="535353"/>
                </a:solidFill>
              </a:defRPr>
            </a:lvl1pPr>
          </a:lstStyle>
          <a:p>
            <a:pPr/>
            <a:r>
              <a:t>办公</a:t>
            </a:r>
          </a:p>
        </p:txBody>
      </p:sp>
      <p:sp>
        <p:nvSpPr>
          <p:cNvPr id="2540" name="材料"/>
          <p:cNvSpPr/>
          <p:nvPr/>
        </p:nvSpPr>
        <p:spPr>
          <a:xfrm>
            <a:off x="9640005" y="9339436"/>
            <a:ext cx="3376516" cy="868681"/>
          </a:xfrm>
          <a:prstGeom prst="roundRect">
            <a:avLst>
              <a:gd name="adj" fmla="val 43860"/>
            </a:avLst>
          </a:prstGeom>
          <a:solidFill>
            <a:srgbClr val="FFFFFF"/>
          </a:solidFill>
          <a:ln w="254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2800">
                <a:solidFill>
                  <a:srgbClr val="535353"/>
                </a:solidFill>
              </a:defRPr>
            </a:lvl1pPr>
          </a:lstStyle>
          <a:p>
            <a:pPr/>
            <a:r>
              <a:t>材料</a:t>
            </a:r>
          </a:p>
        </p:txBody>
      </p:sp>
      <p:sp>
        <p:nvSpPr>
          <p:cNvPr id="2541" name="供应商分类"/>
          <p:cNvSpPr/>
          <p:nvPr/>
        </p:nvSpPr>
        <p:spPr>
          <a:xfrm>
            <a:off x="14014753" y="3310202"/>
            <a:ext cx="4051378" cy="750673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sx="100000" sy="100000" kx="0" ky="0" algn="b" rotWithShape="0" blurRad="254000" dist="0" dir="2700000">
              <a:srgbClr val="000000">
                <a:alpha val="2840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0" tIns="254000" rIns="254000" bIns="254000"/>
          <a:lstStyle>
            <a:lvl1pPr algn="ctr" defTabSz="457200">
              <a:defRPr b="1" sz="30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供应商分类</a:t>
            </a:r>
          </a:p>
        </p:txBody>
      </p:sp>
      <p:sp>
        <p:nvSpPr>
          <p:cNvPr id="2542" name="A类…"/>
          <p:cNvSpPr/>
          <p:nvPr/>
        </p:nvSpPr>
        <p:spPr>
          <a:xfrm>
            <a:off x="14352187" y="4520314"/>
            <a:ext cx="3376516" cy="1524001"/>
          </a:xfrm>
          <a:prstGeom prst="roundRect">
            <a:avLst>
              <a:gd name="adj" fmla="val 25000"/>
            </a:avLst>
          </a:prstGeom>
          <a:solidFill>
            <a:srgbClr val="FFFFFF"/>
          </a:solidFill>
          <a:ln w="254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/>
          <a:p>
            <a:pPr algn="ctr">
              <a:defRPr b="1" sz="2800">
                <a:solidFill>
                  <a:srgbClr val="535353"/>
                </a:solidFill>
              </a:defRPr>
            </a:pPr>
            <a:r>
              <a:t>A类</a:t>
            </a:r>
          </a:p>
          <a:p>
            <a:pPr algn="ctr">
              <a:defRPr b="1" sz="2800">
                <a:solidFill>
                  <a:srgbClr val="535353"/>
                </a:solidFill>
              </a:defRPr>
            </a:pPr>
            <a:r>
              <a:t>战略、核心技术</a:t>
            </a:r>
          </a:p>
        </p:txBody>
      </p:sp>
      <p:sp>
        <p:nvSpPr>
          <p:cNvPr id="2543" name="B类…"/>
          <p:cNvSpPr/>
          <p:nvPr/>
        </p:nvSpPr>
        <p:spPr>
          <a:xfrm>
            <a:off x="14352184" y="6516977"/>
            <a:ext cx="3376516" cy="1524001"/>
          </a:xfrm>
          <a:prstGeom prst="roundRect">
            <a:avLst>
              <a:gd name="adj" fmla="val 25000"/>
            </a:avLst>
          </a:prstGeom>
          <a:solidFill>
            <a:srgbClr val="FFFFFF"/>
          </a:solidFill>
          <a:ln w="254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/>
          <a:p>
            <a:pPr algn="ctr">
              <a:defRPr b="1" sz="2800">
                <a:solidFill>
                  <a:srgbClr val="535353"/>
                </a:solidFill>
              </a:defRPr>
            </a:pPr>
            <a:r>
              <a:t>B类</a:t>
            </a:r>
          </a:p>
          <a:p>
            <a:pPr algn="ctr">
              <a:defRPr b="1" sz="2800">
                <a:solidFill>
                  <a:srgbClr val="535353"/>
                </a:solidFill>
              </a:defRPr>
            </a:pPr>
            <a:r>
              <a:t>通用、充分竞争</a:t>
            </a:r>
          </a:p>
        </p:txBody>
      </p:sp>
      <p:sp>
        <p:nvSpPr>
          <p:cNvPr id="2544" name="C类…"/>
          <p:cNvSpPr/>
          <p:nvPr/>
        </p:nvSpPr>
        <p:spPr>
          <a:xfrm>
            <a:off x="14352184" y="8680000"/>
            <a:ext cx="3376516" cy="1524001"/>
          </a:xfrm>
          <a:prstGeom prst="roundRect">
            <a:avLst>
              <a:gd name="adj" fmla="val 25000"/>
            </a:avLst>
          </a:prstGeom>
          <a:solidFill>
            <a:srgbClr val="FFFFFF"/>
          </a:solidFill>
          <a:ln w="254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/>
          <a:p>
            <a:pPr algn="ctr">
              <a:defRPr b="1" sz="2800">
                <a:solidFill>
                  <a:srgbClr val="535353"/>
                </a:solidFill>
              </a:defRPr>
            </a:pPr>
            <a:r>
              <a:t>C类</a:t>
            </a:r>
          </a:p>
          <a:p>
            <a:pPr algn="ctr">
              <a:defRPr b="1" sz="2800">
                <a:solidFill>
                  <a:srgbClr val="535353"/>
                </a:solidFill>
              </a:defRPr>
            </a:pPr>
            <a:r>
              <a:t>杂项</a:t>
            </a:r>
          </a:p>
        </p:txBody>
      </p:sp>
      <p:sp>
        <p:nvSpPr>
          <p:cNvPr id="2545" name="采购方式"/>
          <p:cNvSpPr/>
          <p:nvPr/>
        </p:nvSpPr>
        <p:spPr>
          <a:xfrm>
            <a:off x="18726934" y="3310202"/>
            <a:ext cx="4051378" cy="750673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sx="100000" sy="100000" kx="0" ky="0" algn="b" rotWithShape="0" blurRad="254000" dist="0" dir="2700000">
              <a:srgbClr val="000000">
                <a:alpha val="2840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0" tIns="254000" rIns="254000" bIns="254000"/>
          <a:lstStyle>
            <a:lvl1pPr algn="ctr" defTabSz="457200">
              <a:defRPr b="1" sz="30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采购方式</a:t>
            </a:r>
          </a:p>
        </p:txBody>
      </p:sp>
      <p:sp>
        <p:nvSpPr>
          <p:cNvPr id="2546" name="公开招标"/>
          <p:cNvSpPr/>
          <p:nvPr/>
        </p:nvSpPr>
        <p:spPr>
          <a:xfrm>
            <a:off x="19064366" y="6844637"/>
            <a:ext cx="3376516" cy="868681"/>
          </a:xfrm>
          <a:prstGeom prst="roundRect">
            <a:avLst>
              <a:gd name="adj" fmla="val 43860"/>
            </a:avLst>
          </a:prstGeom>
          <a:solidFill>
            <a:srgbClr val="FFFFFF"/>
          </a:solidFill>
          <a:ln w="254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2800">
                <a:solidFill>
                  <a:srgbClr val="535353"/>
                </a:solidFill>
              </a:defRPr>
            </a:lvl1pPr>
          </a:lstStyle>
          <a:p>
            <a:pPr/>
            <a:r>
              <a:t>公开招标</a:t>
            </a:r>
          </a:p>
        </p:txBody>
      </p:sp>
      <p:sp>
        <p:nvSpPr>
          <p:cNvPr id="2547" name="邀请招标"/>
          <p:cNvSpPr/>
          <p:nvPr/>
        </p:nvSpPr>
        <p:spPr>
          <a:xfrm>
            <a:off x="19064366" y="5350227"/>
            <a:ext cx="3376516" cy="868681"/>
          </a:xfrm>
          <a:prstGeom prst="roundRect">
            <a:avLst>
              <a:gd name="adj" fmla="val 43860"/>
            </a:avLst>
          </a:prstGeom>
          <a:solidFill>
            <a:srgbClr val="FFFFFF"/>
          </a:solidFill>
          <a:ln w="254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2800">
                <a:solidFill>
                  <a:srgbClr val="535353"/>
                </a:solidFill>
              </a:defRPr>
            </a:lvl1pPr>
          </a:lstStyle>
          <a:p>
            <a:pPr/>
            <a:r>
              <a:t>邀请招标</a:t>
            </a:r>
          </a:p>
        </p:txBody>
      </p:sp>
      <p:sp>
        <p:nvSpPr>
          <p:cNvPr id="2548" name="网上比价"/>
          <p:cNvSpPr/>
          <p:nvPr/>
        </p:nvSpPr>
        <p:spPr>
          <a:xfrm>
            <a:off x="19064366" y="9007660"/>
            <a:ext cx="3376516" cy="868681"/>
          </a:xfrm>
          <a:prstGeom prst="roundRect">
            <a:avLst>
              <a:gd name="adj" fmla="val 43860"/>
            </a:avLst>
          </a:prstGeom>
          <a:solidFill>
            <a:srgbClr val="FFFFFF"/>
          </a:solidFill>
          <a:ln w="254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2800">
                <a:solidFill>
                  <a:srgbClr val="535353"/>
                </a:solidFill>
              </a:defRPr>
            </a:lvl1pPr>
          </a:lstStyle>
          <a:p>
            <a:pPr/>
            <a:r>
              <a:t>网上比价</a:t>
            </a:r>
          </a:p>
        </p:txBody>
      </p:sp>
      <p:sp>
        <p:nvSpPr>
          <p:cNvPr id="2549" name="战略采购"/>
          <p:cNvSpPr/>
          <p:nvPr/>
        </p:nvSpPr>
        <p:spPr>
          <a:xfrm>
            <a:off x="19064366" y="4349837"/>
            <a:ext cx="3376516" cy="868681"/>
          </a:xfrm>
          <a:prstGeom prst="roundRect">
            <a:avLst>
              <a:gd name="adj" fmla="val 43860"/>
            </a:avLst>
          </a:prstGeom>
          <a:solidFill>
            <a:srgbClr val="FFFFFF"/>
          </a:solidFill>
          <a:ln w="254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2800">
                <a:solidFill>
                  <a:srgbClr val="535353"/>
                </a:solidFill>
              </a:defRPr>
            </a:lvl1pPr>
          </a:lstStyle>
          <a:p>
            <a:pPr/>
            <a:r>
              <a:t>战略采购</a:t>
            </a:r>
          </a:p>
        </p:txBody>
      </p:sp>
      <p:sp>
        <p:nvSpPr>
          <p:cNvPr id="2550" name="流程管理"/>
          <p:cNvSpPr/>
          <p:nvPr/>
        </p:nvSpPr>
        <p:spPr>
          <a:xfrm>
            <a:off x="9324428" y="11092790"/>
            <a:ext cx="6550231" cy="145288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sx="100000" sy="100000" kx="0" ky="0" algn="b" rotWithShape="0" blurRad="254000" dist="0" dir="2700000">
              <a:srgbClr val="000000">
                <a:alpha val="2840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0" tIns="254000" rIns="254000" bIns="254000" anchor="ctr"/>
          <a:lstStyle>
            <a:lvl1pPr algn="ctr" defTabSz="457200">
              <a:defRPr b="1" sz="38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流程管理</a:t>
            </a:r>
          </a:p>
        </p:txBody>
      </p:sp>
      <p:sp>
        <p:nvSpPr>
          <p:cNvPr id="2551" name="线条"/>
          <p:cNvSpPr/>
          <p:nvPr/>
        </p:nvSpPr>
        <p:spPr>
          <a:xfrm>
            <a:off x="9275399" y="6280646"/>
            <a:ext cx="13530087" cy="1"/>
          </a:xfrm>
          <a:prstGeom prst="line">
            <a:avLst/>
          </a:prstGeom>
          <a:ln w="76200">
            <a:solidFill>
              <a:srgbClr val="4AB2F7"/>
            </a:solidFill>
            <a:miter/>
          </a:ln>
        </p:spPr>
        <p:txBody>
          <a:bodyPr tIns="91439" bIns="91439"/>
          <a:lstStyle/>
          <a:p>
            <a:pPr/>
          </a:p>
        </p:txBody>
      </p:sp>
      <p:sp>
        <p:nvSpPr>
          <p:cNvPr id="2552" name="线条"/>
          <p:cNvSpPr/>
          <p:nvPr/>
        </p:nvSpPr>
        <p:spPr>
          <a:xfrm>
            <a:off x="9275399" y="8277309"/>
            <a:ext cx="13530087" cy="1"/>
          </a:xfrm>
          <a:prstGeom prst="line">
            <a:avLst/>
          </a:prstGeom>
          <a:ln w="76200">
            <a:solidFill>
              <a:srgbClr val="4AB2F7"/>
            </a:solidFill>
            <a:miter/>
          </a:ln>
        </p:spPr>
        <p:txBody>
          <a:bodyPr tIns="91439" bIns="91439"/>
          <a:lstStyle/>
          <a:p>
            <a:pPr/>
          </a:p>
        </p:txBody>
      </p:sp>
      <p:sp>
        <p:nvSpPr>
          <p:cNvPr id="2553" name="信息管理"/>
          <p:cNvSpPr/>
          <p:nvPr/>
        </p:nvSpPr>
        <p:spPr>
          <a:xfrm>
            <a:off x="16206226" y="11092790"/>
            <a:ext cx="6550231" cy="145288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sx="100000" sy="100000" kx="0" ky="0" algn="b" rotWithShape="0" blurRad="254000" dist="0" dir="2700000">
              <a:srgbClr val="000000">
                <a:alpha val="2840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0" tIns="254000" rIns="254000" bIns="254000" anchor="ctr"/>
          <a:lstStyle>
            <a:lvl1pPr algn="ctr" defTabSz="457200">
              <a:defRPr b="1" sz="38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信息管理</a:t>
            </a:r>
          </a:p>
        </p:txBody>
      </p:sp>
      <p:sp>
        <p:nvSpPr>
          <p:cNvPr id="2554" name="细分类别，分类管理"/>
          <p:cNvSpPr txBox="1"/>
          <p:nvPr/>
        </p:nvSpPr>
        <p:spPr>
          <a:xfrm>
            <a:off x="1798089" y="5699759"/>
            <a:ext cx="6433223" cy="23164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>
            <a:lvl1pPr marL="802105" indent="-802105">
              <a:buSzPct val="100000"/>
              <a:buAutoNum type="arabicPeriod" startAt="1"/>
              <a:defRPr b="1" sz="6000">
                <a:solidFill>
                  <a:srgbClr val="2C81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细分类别，分类管理</a:t>
            </a:r>
          </a:p>
        </p:txBody>
      </p:sp>
      <p:sp>
        <p:nvSpPr>
          <p:cNvPr id="2555" name="文本框 6"/>
          <p:cNvSpPr txBox="1"/>
          <p:nvPr/>
        </p:nvSpPr>
        <p:spPr>
          <a:xfrm>
            <a:off x="2044700" y="539750"/>
            <a:ext cx="6877050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对业务系统的建议</a:t>
            </a:r>
          </a:p>
        </p:txBody>
      </p:sp>
      <p:sp>
        <p:nvSpPr>
          <p:cNvPr id="2556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sp>
        <p:nvSpPr>
          <p:cNvPr id="2557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999">
        <p14:doors dir="vert"/>
      </p:transition>
    </mc:Choice>
    <mc:Fallback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66" name="成组"/>
          <p:cNvGrpSpPr/>
          <p:nvPr/>
        </p:nvGrpSpPr>
        <p:grpSpPr>
          <a:xfrm>
            <a:off x="10173088" y="3736638"/>
            <a:ext cx="4346913" cy="6230024"/>
            <a:chOff x="0" y="0"/>
            <a:chExt cx="4346912" cy="6230022"/>
          </a:xfrm>
        </p:grpSpPr>
        <p:sp>
          <p:nvSpPr>
            <p:cNvPr id="2560" name="供应商入库监察"/>
            <p:cNvSpPr/>
            <p:nvPr/>
          </p:nvSpPr>
          <p:spPr>
            <a:xfrm>
              <a:off x="0" y="0"/>
              <a:ext cx="4346913" cy="6230023"/>
            </a:xfrm>
            <a:prstGeom prst="rect">
              <a:avLst/>
            </a:prstGeom>
            <a:solidFill>
              <a:srgbClr val="FA6874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0" tIns="127000" rIns="127000" bIns="127000" numCol="1" anchor="t">
              <a:noAutofit/>
            </a:bodyPr>
            <a:lstStyle>
              <a:lvl1pPr algn="ctr" defTabSz="457200">
                <a:defRPr b="1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供应商入库监察</a:t>
              </a:r>
            </a:p>
          </p:txBody>
        </p:sp>
        <p:sp>
          <p:nvSpPr>
            <p:cNvPr id="2561" name="能力"/>
            <p:cNvSpPr/>
            <p:nvPr/>
          </p:nvSpPr>
          <p:spPr>
            <a:xfrm>
              <a:off x="903456" y="1244978"/>
              <a:ext cx="2540001" cy="762001"/>
            </a:xfrm>
            <a:prstGeom prst="rect">
              <a:avLst/>
            </a:prstGeom>
            <a:solidFill>
              <a:srgbClr val="F9F9F9"/>
            </a:solidFill>
            <a:ln w="25400" cap="flat">
              <a:solidFill>
                <a:srgbClr val="0065FA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32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能力</a:t>
              </a:r>
            </a:p>
          </p:txBody>
        </p:sp>
        <p:sp>
          <p:nvSpPr>
            <p:cNvPr id="2562" name="时间"/>
            <p:cNvSpPr/>
            <p:nvPr/>
          </p:nvSpPr>
          <p:spPr>
            <a:xfrm>
              <a:off x="903456" y="2183405"/>
              <a:ext cx="2540001" cy="762001"/>
            </a:xfrm>
            <a:prstGeom prst="rect">
              <a:avLst/>
            </a:prstGeom>
            <a:solidFill>
              <a:srgbClr val="F9F9F9"/>
            </a:solidFill>
            <a:ln w="25400" cap="flat">
              <a:solidFill>
                <a:srgbClr val="0065FA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32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时间</a:t>
              </a:r>
            </a:p>
          </p:txBody>
        </p:sp>
        <p:sp>
          <p:nvSpPr>
            <p:cNvPr id="2563" name="品质"/>
            <p:cNvSpPr/>
            <p:nvPr/>
          </p:nvSpPr>
          <p:spPr>
            <a:xfrm>
              <a:off x="903456" y="3121832"/>
              <a:ext cx="2540001" cy="762001"/>
            </a:xfrm>
            <a:prstGeom prst="rect">
              <a:avLst/>
            </a:prstGeom>
            <a:solidFill>
              <a:srgbClr val="F9F9F9"/>
            </a:solidFill>
            <a:ln w="25400" cap="flat">
              <a:solidFill>
                <a:srgbClr val="0065FA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32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品质</a:t>
              </a:r>
            </a:p>
          </p:txBody>
        </p:sp>
        <p:sp>
          <p:nvSpPr>
            <p:cNvPr id="2564" name="服务"/>
            <p:cNvSpPr/>
            <p:nvPr/>
          </p:nvSpPr>
          <p:spPr>
            <a:xfrm>
              <a:off x="903456" y="4060259"/>
              <a:ext cx="2540001" cy="762001"/>
            </a:xfrm>
            <a:prstGeom prst="rect">
              <a:avLst/>
            </a:prstGeom>
            <a:solidFill>
              <a:srgbClr val="F9F9F9"/>
            </a:solidFill>
            <a:ln w="25400" cap="flat">
              <a:solidFill>
                <a:srgbClr val="0065FA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32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服务</a:t>
              </a:r>
            </a:p>
          </p:txBody>
        </p:sp>
        <p:sp>
          <p:nvSpPr>
            <p:cNvPr id="2565" name="成本"/>
            <p:cNvSpPr/>
            <p:nvPr/>
          </p:nvSpPr>
          <p:spPr>
            <a:xfrm>
              <a:off x="903456" y="4998686"/>
              <a:ext cx="2540001" cy="762001"/>
            </a:xfrm>
            <a:prstGeom prst="rect">
              <a:avLst/>
            </a:prstGeom>
            <a:solidFill>
              <a:srgbClr val="F9F9F9"/>
            </a:solidFill>
            <a:ln w="25400" cap="flat">
              <a:solidFill>
                <a:srgbClr val="0065FA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32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成本</a:t>
              </a:r>
            </a:p>
          </p:txBody>
        </p:sp>
      </p:grpSp>
      <p:grpSp>
        <p:nvGrpSpPr>
          <p:cNvPr id="2573" name="成组"/>
          <p:cNvGrpSpPr/>
          <p:nvPr/>
        </p:nvGrpSpPr>
        <p:grpSpPr>
          <a:xfrm>
            <a:off x="15168609" y="3749338"/>
            <a:ext cx="4346913" cy="6230024"/>
            <a:chOff x="0" y="0"/>
            <a:chExt cx="4346912" cy="6230022"/>
          </a:xfrm>
        </p:grpSpPr>
        <p:sp>
          <p:nvSpPr>
            <p:cNvPr id="2567" name="供应商绩效评估"/>
            <p:cNvSpPr/>
            <p:nvPr/>
          </p:nvSpPr>
          <p:spPr>
            <a:xfrm>
              <a:off x="0" y="0"/>
              <a:ext cx="4346913" cy="6230023"/>
            </a:xfrm>
            <a:prstGeom prst="rect">
              <a:avLst/>
            </a:prstGeom>
            <a:solidFill>
              <a:srgbClr val="FA6874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0" tIns="127000" rIns="127000" bIns="127000" numCol="1" anchor="t">
              <a:noAutofit/>
            </a:bodyPr>
            <a:lstStyle>
              <a:lvl1pPr algn="ctr" defTabSz="457200">
                <a:defRPr b="1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供应商绩效评估</a:t>
              </a:r>
            </a:p>
          </p:txBody>
        </p:sp>
        <p:sp>
          <p:nvSpPr>
            <p:cNvPr id="2568" name="质量"/>
            <p:cNvSpPr/>
            <p:nvPr/>
          </p:nvSpPr>
          <p:spPr>
            <a:xfrm>
              <a:off x="903457" y="1244978"/>
              <a:ext cx="2540001" cy="762001"/>
            </a:xfrm>
            <a:prstGeom prst="rect">
              <a:avLst/>
            </a:prstGeom>
            <a:solidFill>
              <a:srgbClr val="F9F9F9"/>
            </a:solidFill>
            <a:ln w="25400" cap="flat">
              <a:solidFill>
                <a:srgbClr val="0065FA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32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质量</a:t>
              </a:r>
            </a:p>
          </p:txBody>
        </p:sp>
        <p:sp>
          <p:nvSpPr>
            <p:cNvPr id="2569" name="服务"/>
            <p:cNvSpPr/>
            <p:nvPr/>
          </p:nvSpPr>
          <p:spPr>
            <a:xfrm>
              <a:off x="903457" y="2183405"/>
              <a:ext cx="2540001" cy="762001"/>
            </a:xfrm>
            <a:prstGeom prst="rect">
              <a:avLst/>
            </a:prstGeom>
            <a:solidFill>
              <a:srgbClr val="F9F9F9"/>
            </a:solidFill>
            <a:ln w="25400" cap="flat">
              <a:solidFill>
                <a:srgbClr val="0065FA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32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服务</a:t>
              </a:r>
            </a:p>
          </p:txBody>
        </p:sp>
        <p:sp>
          <p:nvSpPr>
            <p:cNvPr id="2570" name="可替代品"/>
            <p:cNvSpPr/>
            <p:nvPr/>
          </p:nvSpPr>
          <p:spPr>
            <a:xfrm>
              <a:off x="903457" y="3121832"/>
              <a:ext cx="2540001" cy="762001"/>
            </a:xfrm>
            <a:prstGeom prst="rect">
              <a:avLst/>
            </a:prstGeom>
            <a:solidFill>
              <a:srgbClr val="F9F9F9"/>
            </a:solidFill>
            <a:ln w="25400" cap="flat">
              <a:solidFill>
                <a:srgbClr val="0065FA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32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可替代品</a:t>
              </a:r>
            </a:p>
          </p:txBody>
        </p:sp>
        <p:sp>
          <p:nvSpPr>
            <p:cNvPr id="2571" name="整体实力"/>
            <p:cNvSpPr/>
            <p:nvPr/>
          </p:nvSpPr>
          <p:spPr>
            <a:xfrm>
              <a:off x="903457" y="4060259"/>
              <a:ext cx="2540001" cy="762001"/>
            </a:xfrm>
            <a:prstGeom prst="rect">
              <a:avLst/>
            </a:prstGeom>
            <a:solidFill>
              <a:srgbClr val="F9F9F9"/>
            </a:solidFill>
            <a:ln w="25400" cap="flat">
              <a:solidFill>
                <a:srgbClr val="0065FA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32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整体实力</a:t>
              </a:r>
            </a:p>
          </p:txBody>
        </p:sp>
        <p:sp>
          <p:nvSpPr>
            <p:cNvPr id="2572" name="国家政策"/>
            <p:cNvSpPr/>
            <p:nvPr/>
          </p:nvSpPr>
          <p:spPr>
            <a:xfrm>
              <a:off x="903457" y="4998686"/>
              <a:ext cx="2540001" cy="762001"/>
            </a:xfrm>
            <a:prstGeom prst="rect">
              <a:avLst/>
            </a:prstGeom>
            <a:solidFill>
              <a:srgbClr val="F9F9F9"/>
            </a:solidFill>
            <a:ln w="25400" cap="flat">
              <a:solidFill>
                <a:srgbClr val="0065FA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32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国家政策</a:t>
              </a:r>
            </a:p>
          </p:txBody>
        </p:sp>
      </p:grpSp>
      <p:sp>
        <p:nvSpPr>
          <p:cNvPr id="2574" name="建立标准，定期评估"/>
          <p:cNvSpPr txBox="1"/>
          <p:nvPr/>
        </p:nvSpPr>
        <p:spPr>
          <a:xfrm>
            <a:off x="1798089" y="5693409"/>
            <a:ext cx="6433223" cy="23164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>
            <a:lvl1pPr marL="802105" indent="-802105">
              <a:buSzPct val="100000"/>
              <a:buAutoNum type="arabicPeriod" startAt="2"/>
              <a:defRPr b="1" sz="6000">
                <a:solidFill>
                  <a:srgbClr val="2C81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建立标准，定期评估</a:t>
            </a:r>
          </a:p>
        </p:txBody>
      </p:sp>
      <p:sp>
        <p:nvSpPr>
          <p:cNvPr id="2575" name="文本框 6"/>
          <p:cNvSpPr txBox="1"/>
          <p:nvPr/>
        </p:nvSpPr>
        <p:spPr>
          <a:xfrm>
            <a:off x="2044700" y="539750"/>
            <a:ext cx="6877050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对业务系统的建议</a:t>
            </a:r>
          </a:p>
        </p:txBody>
      </p:sp>
      <p:sp>
        <p:nvSpPr>
          <p:cNvPr id="2576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sp>
        <p:nvSpPr>
          <p:cNvPr id="2577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80" name="文本框 6"/>
          <p:cNvSpPr txBox="1"/>
          <p:nvPr/>
        </p:nvSpPr>
        <p:spPr>
          <a:xfrm>
            <a:off x="2044700" y="539750"/>
            <a:ext cx="6877050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一、运营物资供应商监察</a:t>
            </a:r>
          </a:p>
        </p:txBody>
      </p:sp>
      <p:sp>
        <p:nvSpPr>
          <p:cNvPr id="2581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sp>
        <p:nvSpPr>
          <p:cNvPr id="2582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  <p:sp>
        <p:nvSpPr>
          <p:cNvPr id="2583" name="黄灯警示：基本信息不完善，【货物清单】与【供应商分类】不吻合。…"/>
          <p:cNvSpPr txBox="1"/>
          <p:nvPr/>
        </p:nvSpPr>
        <p:spPr>
          <a:xfrm>
            <a:off x="6174089" y="10065367"/>
            <a:ext cx="15869465" cy="1592581"/>
          </a:xfrm>
          <a:prstGeom prst="rect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1270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lnSpc>
                <a:spcPct val="120000"/>
              </a:lnSpc>
            </a:pPr>
            <a:r>
              <a:t>黄灯警示：基本信息不完善，【货物清单】与【供应商分类】不吻合。</a:t>
            </a:r>
          </a:p>
          <a:p>
            <a:pPr>
              <a:lnSpc>
                <a:spcPct val="120000"/>
              </a:lnSpc>
            </a:pPr>
            <a:r>
              <a:t>红灯预警：准入手续不完整。</a:t>
            </a:r>
          </a:p>
        </p:txBody>
      </p:sp>
      <p:pic>
        <p:nvPicPr>
          <p:cNvPr id="258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rcRect l="0" t="4183" r="0" b="6506"/>
          <a:stretch>
            <a:fillRect/>
          </a:stretch>
        </p:blipFill>
        <p:spPr>
          <a:xfrm>
            <a:off x="10661972" y="2051701"/>
            <a:ext cx="11388076" cy="77224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87" name="成组"/>
          <p:cNvGrpSpPr/>
          <p:nvPr/>
        </p:nvGrpSpPr>
        <p:grpSpPr>
          <a:xfrm>
            <a:off x="1650656" y="2612466"/>
            <a:ext cx="4660901" cy="1797263"/>
            <a:chOff x="0" y="0"/>
            <a:chExt cx="4660900" cy="1797262"/>
          </a:xfrm>
        </p:grpSpPr>
        <p:sp>
          <p:nvSpPr>
            <p:cNvPr id="2585" name="供应商准入是否建立在充分的竞争基础上"/>
            <p:cNvSpPr txBox="1"/>
            <p:nvPr/>
          </p:nvSpPr>
          <p:spPr>
            <a:xfrm>
              <a:off x="0" y="567033"/>
              <a:ext cx="4660900" cy="123023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marL="267368" indent="-267368" defTabSz="584200">
                <a:lnSpc>
                  <a:spcPct val="110000"/>
                </a:lnSpc>
                <a:buSzPct val="100000"/>
                <a:buAutoNum type="arabicPeriod" startAt="1"/>
                <a:defRPr sz="2800">
                  <a:solidFill>
                    <a:srgbClr val="2C87C7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供应商准入是否建立在充分的竞争基础上</a:t>
              </a:r>
            </a:p>
          </p:txBody>
        </p:sp>
        <p:sp>
          <p:nvSpPr>
            <p:cNvPr id="2586" name="入库环节"/>
            <p:cNvSpPr txBox="1"/>
            <p:nvPr/>
          </p:nvSpPr>
          <p:spPr>
            <a:xfrm>
              <a:off x="0" y="0"/>
              <a:ext cx="2310380" cy="63500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lnSpc>
                  <a:spcPct val="110000"/>
                </a:lnSpc>
                <a:spcBef>
                  <a:spcPts val="3000"/>
                </a:spcBef>
                <a:defRPr sz="3700">
                  <a:solidFill>
                    <a:srgbClr val="4C4C4C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入库环节</a:t>
              </a:r>
            </a:p>
          </p:txBody>
        </p:sp>
      </p:grpSp>
      <p:grpSp>
        <p:nvGrpSpPr>
          <p:cNvPr id="2592" name="成组"/>
          <p:cNvGrpSpPr/>
          <p:nvPr/>
        </p:nvGrpSpPr>
        <p:grpSpPr>
          <a:xfrm>
            <a:off x="1025793" y="2817621"/>
            <a:ext cx="324403" cy="6077635"/>
            <a:chOff x="0" y="0"/>
            <a:chExt cx="324401" cy="6077633"/>
          </a:xfrm>
        </p:grpSpPr>
        <p:sp>
          <p:nvSpPr>
            <p:cNvPr id="2588" name="圆形"/>
            <p:cNvSpPr/>
            <p:nvPr/>
          </p:nvSpPr>
          <p:spPr>
            <a:xfrm>
              <a:off x="0" y="0"/>
              <a:ext cx="324402" cy="324402"/>
            </a:xfrm>
            <a:prstGeom prst="ellipse">
              <a:avLst/>
            </a:prstGeom>
            <a:solidFill>
              <a:srgbClr val="D5D4D6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457200">
                <a:lnSpc>
                  <a:spcPct val="80000"/>
                </a:lnSpc>
                <a:spcBef>
                  <a:spcPts val="5500"/>
                </a:spcBef>
                <a:defRPr sz="5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2589" name="圆形"/>
            <p:cNvSpPr/>
            <p:nvPr/>
          </p:nvSpPr>
          <p:spPr>
            <a:xfrm>
              <a:off x="0" y="2464874"/>
              <a:ext cx="324402" cy="324402"/>
            </a:xfrm>
            <a:prstGeom prst="ellipse">
              <a:avLst/>
            </a:prstGeom>
            <a:solidFill>
              <a:srgbClr val="D5D4D6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457200">
                <a:lnSpc>
                  <a:spcPct val="80000"/>
                </a:lnSpc>
                <a:spcBef>
                  <a:spcPts val="5500"/>
                </a:spcBef>
                <a:defRPr sz="5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2590" name="圆形"/>
            <p:cNvSpPr/>
            <p:nvPr/>
          </p:nvSpPr>
          <p:spPr>
            <a:xfrm>
              <a:off x="0" y="5753232"/>
              <a:ext cx="324402" cy="324402"/>
            </a:xfrm>
            <a:prstGeom prst="ellipse">
              <a:avLst/>
            </a:prstGeom>
            <a:solidFill>
              <a:srgbClr val="D5D4D6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457200">
                <a:lnSpc>
                  <a:spcPct val="80000"/>
                </a:lnSpc>
                <a:spcBef>
                  <a:spcPts val="5500"/>
                </a:spcBef>
                <a:defRPr sz="5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2591" name="线条"/>
            <p:cNvSpPr/>
            <p:nvPr/>
          </p:nvSpPr>
          <p:spPr>
            <a:xfrm>
              <a:off x="162200" y="162200"/>
              <a:ext cx="1" cy="5755455"/>
            </a:xfrm>
            <a:prstGeom prst="line">
              <a:avLst/>
            </a:prstGeom>
            <a:noFill/>
            <a:ln w="63500" cap="flat">
              <a:solidFill>
                <a:srgbClr val="D5D4D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57200">
                <a:lnSpc>
                  <a:spcPct val="80000"/>
                </a:lnSpc>
                <a:spcBef>
                  <a:spcPts val="5500"/>
                </a:spcBef>
                <a:defRPr sz="5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95" name="文本框 6"/>
          <p:cNvSpPr txBox="1"/>
          <p:nvPr/>
        </p:nvSpPr>
        <p:spPr>
          <a:xfrm>
            <a:off x="2044700" y="539750"/>
            <a:ext cx="6877050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一、运营物资供应商监察</a:t>
            </a:r>
          </a:p>
        </p:txBody>
      </p:sp>
      <p:sp>
        <p:nvSpPr>
          <p:cNvPr id="2596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sp>
        <p:nvSpPr>
          <p:cNvPr id="2597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  <p:sp>
        <p:nvSpPr>
          <p:cNvPr id="2598" name="黄灯警示：交易结果缺乏绩效评估结果，无法对供应商进行浮动绩效评估…"/>
          <p:cNvSpPr txBox="1"/>
          <p:nvPr/>
        </p:nvSpPr>
        <p:spPr>
          <a:xfrm>
            <a:off x="7647854" y="10707137"/>
            <a:ext cx="15843988" cy="2608581"/>
          </a:xfrm>
          <a:prstGeom prst="rect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1270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lnSpc>
                <a:spcPct val="120000"/>
              </a:lnSpc>
              <a:spcBef>
                <a:spcPts val="2000"/>
              </a:spcBef>
            </a:pPr>
            <a:r>
              <a:t>黄灯警示：交易结果缺乏绩效评估结果，无法对供应商进行浮动绩效评估</a:t>
            </a:r>
          </a:p>
          <a:p>
            <a:pPr>
              <a:lnSpc>
                <a:spcPct val="120000"/>
              </a:lnSpc>
              <a:spcBef>
                <a:spcPts val="2000"/>
              </a:spcBef>
            </a:pPr>
            <a:r>
              <a:t>红灯预警：采购方式低于采购类别对应标准要求。 （考虑技术进步或市场竞争变化，可以接受采购方式高于采购类别对应标准。）</a:t>
            </a:r>
          </a:p>
        </p:txBody>
      </p:sp>
      <p:pic>
        <p:nvPicPr>
          <p:cNvPr id="2599" name="Group 5.png" descr="Group 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41335" y="2561097"/>
            <a:ext cx="14257028" cy="7649010"/>
          </a:xfrm>
          <a:prstGeom prst="rect">
            <a:avLst/>
          </a:prstGeom>
          <a:ln w="12700">
            <a:miter lim="400000"/>
          </a:ln>
        </p:spPr>
      </p:pic>
      <p:sp>
        <p:nvSpPr>
          <p:cNvPr id="2600" name="矩形"/>
          <p:cNvSpPr/>
          <p:nvPr/>
        </p:nvSpPr>
        <p:spPr>
          <a:xfrm>
            <a:off x="8950876" y="6614499"/>
            <a:ext cx="13237946" cy="629143"/>
          </a:xfrm>
          <a:prstGeom prst="rect">
            <a:avLst/>
          </a:prstGeom>
          <a:ln w="76200">
            <a:solidFill>
              <a:srgbClr val="FF2600"/>
            </a:solidFill>
            <a:miter/>
          </a:ln>
        </p:spPr>
        <p:txBody>
          <a:bodyPr tIns="91439" bIns="91439" anchor="ctr"/>
          <a:lstStyle/>
          <a:p>
            <a:pPr>
              <a:defRPr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2603" name="成组"/>
          <p:cNvGrpSpPr/>
          <p:nvPr/>
        </p:nvGrpSpPr>
        <p:grpSpPr>
          <a:xfrm>
            <a:off x="1650656" y="2612466"/>
            <a:ext cx="4660901" cy="1797263"/>
            <a:chOff x="0" y="0"/>
            <a:chExt cx="4660900" cy="1797262"/>
          </a:xfrm>
        </p:grpSpPr>
        <p:sp>
          <p:nvSpPr>
            <p:cNvPr id="2601" name="供应商准入是否建立在充分的竞争基础上"/>
            <p:cNvSpPr txBox="1"/>
            <p:nvPr/>
          </p:nvSpPr>
          <p:spPr>
            <a:xfrm>
              <a:off x="0" y="567033"/>
              <a:ext cx="4660900" cy="123023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marL="267368" indent="-267368" defTabSz="584200">
                <a:lnSpc>
                  <a:spcPct val="110000"/>
                </a:lnSpc>
                <a:buSzPct val="100000"/>
                <a:buAutoNum type="arabicPeriod" startAt="1"/>
                <a:defRPr sz="2800">
                  <a:solidFill>
                    <a:srgbClr val="2C87C7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供应商准入是否建立在充分的竞争基础上</a:t>
              </a:r>
            </a:p>
          </p:txBody>
        </p:sp>
        <p:sp>
          <p:nvSpPr>
            <p:cNvPr id="2602" name="入库环节"/>
            <p:cNvSpPr txBox="1"/>
            <p:nvPr/>
          </p:nvSpPr>
          <p:spPr>
            <a:xfrm>
              <a:off x="0" y="0"/>
              <a:ext cx="2310380" cy="63500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lnSpc>
                  <a:spcPct val="110000"/>
                </a:lnSpc>
                <a:spcBef>
                  <a:spcPts val="3000"/>
                </a:spcBef>
                <a:defRPr sz="3700">
                  <a:solidFill>
                    <a:srgbClr val="4C4C4C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入库环节</a:t>
              </a:r>
            </a:p>
          </p:txBody>
        </p:sp>
      </p:grpSp>
      <p:grpSp>
        <p:nvGrpSpPr>
          <p:cNvPr id="2608" name="成组"/>
          <p:cNvGrpSpPr/>
          <p:nvPr/>
        </p:nvGrpSpPr>
        <p:grpSpPr>
          <a:xfrm>
            <a:off x="1025793" y="2817621"/>
            <a:ext cx="324403" cy="6077635"/>
            <a:chOff x="0" y="0"/>
            <a:chExt cx="324401" cy="6077633"/>
          </a:xfrm>
        </p:grpSpPr>
        <p:sp>
          <p:nvSpPr>
            <p:cNvPr id="2604" name="圆形"/>
            <p:cNvSpPr/>
            <p:nvPr/>
          </p:nvSpPr>
          <p:spPr>
            <a:xfrm>
              <a:off x="0" y="0"/>
              <a:ext cx="324402" cy="324402"/>
            </a:xfrm>
            <a:prstGeom prst="ellipse">
              <a:avLst/>
            </a:prstGeom>
            <a:solidFill>
              <a:srgbClr val="D5D4D6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457200">
                <a:lnSpc>
                  <a:spcPct val="80000"/>
                </a:lnSpc>
                <a:spcBef>
                  <a:spcPts val="5500"/>
                </a:spcBef>
                <a:defRPr sz="5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2605" name="圆形"/>
            <p:cNvSpPr/>
            <p:nvPr/>
          </p:nvSpPr>
          <p:spPr>
            <a:xfrm>
              <a:off x="0" y="2464874"/>
              <a:ext cx="324402" cy="324402"/>
            </a:xfrm>
            <a:prstGeom prst="ellipse">
              <a:avLst/>
            </a:prstGeom>
            <a:solidFill>
              <a:srgbClr val="D5D4D6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457200">
                <a:lnSpc>
                  <a:spcPct val="80000"/>
                </a:lnSpc>
                <a:spcBef>
                  <a:spcPts val="5500"/>
                </a:spcBef>
                <a:defRPr sz="5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2606" name="圆形"/>
            <p:cNvSpPr/>
            <p:nvPr/>
          </p:nvSpPr>
          <p:spPr>
            <a:xfrm>
              <a:off x="0" y="5753232"/>
              <a:ext cx="324402" cy="324402"/>
            </a:xfrm>
            <a:prstGeom prst="ellipse">
              <a:avLst/>
            </a:prstGeom>
            <a:solidFill>
              <a:srgbClr val="D5D4D6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457200">
                <a:lnSpc>
                  <a:spcPct val="80000"/>
                </a:lnSpc>
                <a:spcBef>
                  <a:spcPts val="5500"/>
                </a:spcBef>
                <a:defRPr sz="5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2607" name="线条"/>
            <p:cNvSpPr/>
            <p:nvPr/>
          </p:nvSpPr>
          <p:spPr>
            <a:xfrm>
              <a:off x="162200" y="162200"/>
              <a:ext cx="1" cy="5755455"/>
            </a:xfrm>
            <a:prstGeom prst="line">
              <a:avLst/>
            </a:prstGeom>
            <a:noFill/>
            <a:ln w="63500" cap="flat">
              <a:solidFill>
                <a:srgbClr val="D5D4D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57200">
                <a:lnSpc>
                  <a:spcPct val="80000"/>
                </a:lnSpc>
                <a:spcBef>
                  <a:spcPts val="5500"/>
                </a:spcBef>
                <a:defRPr sz="5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</p:grpSp>
      <p:grpSp>
        <p:nvGrpSpPr>
          <p:cNvPr id="2611" name="成组"/>
          <p:cNvGrpSpPr/>
          <p:nvPr/>
        </p:nvGrpSpPr>
        <p:grpSpPr>
          <a:xfrm>
            <a:off x="1650656" y="5090738"/>
            <a:ext cx="4661767" cy="2601207"/>
            <a:chOff x="0" y="0"/>
            <a:chExt cx="4661765" cy="2601206"/>
          </a:xfrm>
        </p:grpSpPr>
        <p:sp>
          <p:nvSpPr>
            <p:cNvPr id="2609" name="采购方式与供应商类别，货物分类是否匹配；…"/>
            <p:cNvSpPr txBox="1"/>
            <p:nvPr/>
          </p:nvSpPr>
          <p:spPr>
            <a:xfrm>
              <a:off x="-1" y="759540"/>
              <a:ext cx="4661767" cy="1841667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267368" indent="-267368" defTabSz="584200">
                <a:lnSpc>
                  <a:spcPct val="110000"/>
                </a:lnSpc>
                <a:buSzPct val="100000"/>
                <a:buAutoNum type="arabicPeriod" startAt="1"/>
                <a:defRPr sz="2800">
                  <a:solidFill>
                    <a:srgbClr val="2C87C7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采购方式与供应商类别，货物分类是否匹配；</a:t>
              </a:r>
            </a:p>
            <a:p>
              <a:pPr marL="267368" indent="-267368" defTabSz="584200">
                <a:lnSpc>
                  <a:spcPct val="110000"/>
                </a:lnSpc>
                <a:buSzPct val="100000"/>
                <a:buAutoNum type="arabicPeriod" startAt="1"/>
                <a:defRPr sz="2800">
                  <a:solidFill>
                    <a:srgbClr val="2C87C7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供应商动态评估是否到位</a:t>
              </a:r>
            </a:p>
          </p:txBody>
        </p:sp>
        <p:sp>
          <p:nvSpPr>
            <p:cNvPr id="2610" name="动态评估"/>
            <p:cNvSpPr txBox="1"/>
            <p:nvPr/>
          </p:nvSpPr>
          <p:spPr>
            <a:xfrm>
              <a:off x="0" y="-1"/>
              <a:ext cx="2310380" cy="85058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lnSpc>
                  <a:spcPct val="110000"/>
                </a:lnSpc>
                <a:spcBef>
                  <a:spcPts val="3000"/>
                </a:spcBef>
                <a:defRPr sz="3700">
                  <a:solidFill>
                    <a:srgbClr val="4C4C4C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动态评估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u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800"/>
                                        <p:tgtEl>
                                          <p:spTgt spid="2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00" grpId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14" name="文本框 6"/>
          <p:cNvSpPr txBox="1"/>
          <p:nvPr/>
        </p:nvSpPr>
        <p:spPr>
          <a:xfrm>
            <a:off x="2044700" y="539750"/>
            <a:ext cx="6877050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一、运营物资供应商监察</a:t>
            </a:r>
          </a:p>
        </p:txBody>
      </p:sp>
      <p:sp>
        <p:nvSpPr>
          <p:cNvPr id="2615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sp>
        <p:nvSpPr>
          <p:cNvPr id="2616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  <p:grpSp>
        <p:nvGrpSpPr>
          <p:cNvPr id="2619" name="成组"/>
          <p:cNvGrpSpPr/>
          <p:nvPr/>
        </p:nvGrpSpPr>
        <p:grpSpPr>
          <a:xfrm>
            <a:off x="1650656" y="2612466"/>
            <a:ext cx="4660901" cy="1797263"/>
            <a:chOff x="0" y="0"/>
            <a:chExt cx="4660900" cy="1797262"/>
          </a:xfrm>
        </p:grpSpPr>
        <p:sp>
          <p:nvSpPr>
            <p:cNvPr id="2617" name="供应商准入是否建立在充分的竞争基础上"/>
            <p:cNvSpPr txBox="1"/>
            <p:nvPr/>
          </p:nvSpPr>
          <p:spPr>
            <a:xfrm>
              <a:off x="0" y="567033"/>
              <a:ext cx="4660900" cy="123023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marL="267368" indent="-267368" defTabSz="584200">
                <a:lnSpc>
                  <a:spcPct val="110000"/>
                </a:lnSpc>
                <a:buSzPct val="100000"/>
                <a:buAutoNum type="arabicPeriod" startAt="1"/>
                <a:defRPr sz="2800">
                  <a:solidFill>
                    <a:srgbClr val="2C87C7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供应商准入是否建立在充分的竞争基础上</a:t>
              </a:r>
            </a:p>
          </p:txBody>
        </p:sp>
        <p:sp>
          <p:nvSpPr>
            <p:cNvPr id="2618" name="入库环节"/>
            <p:cNvSpPr txBox="1"/>
            <p:nvPr/>
          </p:nvSpPr>
          <p:spPr>
            <a:xfrm>
              <a:off x="0" y="0"/>
              <a:ext cx="2310380" cy="63500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lnSpc>
                  <a:spcPct val="110000"/>
                </a:lnSpc>
                <a:spcBef>
                  <a:spcPts val="3000"/>
                </a:spcBef>
                <a:defRPr sz="3700">
                  <a:solidFill>
                    <a:srgbClr val="4C4C4C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入库环节</a:t>
              </a:r>
            </a:p>
          </p:txBody>
        </p:sp>
      </p:grpSp>
      <p:grpSp>
        <p:nvGrpSpPr>
          <p:cNvPr id="2624" name="成组"/>
          <p:cNvGrpSpPr/>
          <p:nvPr/>
        </p:nvGrpSpPr>
        <p:grpSpPr>
          <a:xfrm>
            <a:off x="1025793" y="2817621"/>
            <a:ext cx="324403" cy="6077635"/>
            <a:chOff x="0" y="0"/>
            <a:chExt cx="324401" cy="6077633"/>
          </a:xfrm>
        </p:grpSpPr>
        <p:sp>
          <p:nvSpPr>
            <p:cNvPr id="2620" name="圆形"/>
            <p:cNvSpPr/>
            <p:nvPr/>
          </p:nvSpPr>
          <p:spPr>
            <a:xfrm>
              <a:off x="0" y="0"/>
              <a:ext cx="324402" cy="324402"/>
            </a:xfrm>
            <a:prstGeom prst="ellipse">
              <a:avLst/>
            </a:prstGeom>
            <a:solidFill>
              <a:srgbClr val="D5D4D6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457200">
                <a:lnSpc>
                  <a:spcPct val="80000"/>
                </a:lnSpc>
                <a:spcBef>
                  <a:spcPts val="5500"/>
                </a:spcBef>
                <a:defRPr sz="5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2621" name="圆形"/>
            <p:cNvSpPr/>
            <p:nvPr/>
          </p:nvSpPr>
          <p:spPr>
            <a:xfrm>
              <a:off x="0" y="2464874"/>
              <a:ext cx="324402" cy="324402"/>
            </a:xfrm>
            <a:prstGeom prst="ellipse">
              <a:avLst/>
            </a:prstGeom>
            <a:solidFill>
              <a:srgbClr val="D5D4D6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457200">
                <a:lnSpc>
                  <a:spcPct val="80000"/>
                </a:lnSpc>
                <a:spcBef>
                  <a:spcPts val="5500"/>
                </a:spcBef>
                <a:defRPr sz="5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2622" name="圆形"/>
            <p:cNvSpPr/>
            <p:nvPr/>
          </p:nvSpPr>
          <p:spPr>
            <a:xfrm>
              <a:off x="0" y="5753232"/>
              <a:ext cx="324402" cy="324402"/>
            </a:xfrm>
            <a:prstGeom prst="ellipse">
              <a:avLst/>
            </a:prstGeom>
            <a:solidFill>
              <a:srgbClr val="D5D4D6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457200">
                <a:lnSpc>
                  <a:spcPct val="80000"/>
                </a:lnSpc>
                <a:spcBef>
                  <a:spcPts val="5500"/>
                </a:spcBef>
                <a:defRPr sz="5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2623" name="线条"/>
            <p:cNvSpPr/>
            <p:nvPr/>
          </p:nvSpPr>
          <p:spPr>
            <a:xfrm>
              <a:off x="162200" y="162200"/>
              <a:ext cx="1" cy="5755455"/>
            </a:xfrm>
            <a:prstGeom prst="line">
              <a:avLst/>
            </a:prstGeom>
            <a:noFill/>
            <a:ln w="63500" cap="flat">
              <a:solidFill>
                <a:srgbClr val="D5D4D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57200">
                <a:lnSpc>
                  <a:spcPct val="80000"/>
                </a:lnSpc>
                <a:spcBef>
                  <a:spcPts val="5500"/>
                </a:spcBef>
                <a:defRPr sz="5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</p:grpSp>
      <p:grpSp>
        <p:nvGrpSpPr>
          <p:cNvPr id="2627" name="成组"/>
          <p:cNvGrpSpPr/>
          <p:nvPr/>
        </p:nvGrpSpPr>
        <p:grpSpPr>
          <a:xfrm>
            <a:off x="1650656" y="5090738"/>
            <a:ext cx="4661767" cy="2601207"/>
            <a:chOff x="0" y="0"/>
            <a:chExt cx="4661765" cy="2601206"/>
          </a:xfrm>
        </p:grpSpPr>
        <p:sp>
          <p:nvSpPr>
            <p:cNvPr id="2625" name="采购方式与供应商类别，货物分类是否匹配；…"/>
            <p:cNvSpPr txBox="1"/>
            <p:nvPr/>
          </p:nvSpPr>
          <p:spPr>
            <a:xfrm>
              <a:off x="-1" y="759540"/>
              <a:ext cx="4661767" cy="1841667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267368" indent="-267368" defTabSz="584200">
                <a:lnSpc>
                  <a:spcPct val="110000"/>
                </a:lnSpc>
                <a:buSzPct val="100000"/>
                <a:buAutoNum type="arabicPeriod" startAt="1"/>
                <a:defRPr sz="2800">
                  <a:solidFill>
                    <a:srgbClr val="2C87C7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采购方式与供应商类别，货物分类是否匹配；</a:t>
              </a:r>
            </a:p>
            <a:p>
              <a:pPr marL="267368" indent="-267368" defTabSz="584200">
                <a:lnSpc>
                  <a:spcPct val="110000"/>
                </a:lnSpc>
                <a:buSzPct val="100000"/>
                <a:buAutoNum type="arabicPeriod" startAt="1"/>
                <a:defRPr sz="2800">
                  <a:solidFill>
                    <a:srgbClr val="2C87C7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供应商动态评估是否到位</a:t>
              </a:r>
            </a:p>
          </p:txBody>
        </p:sp>
        <p:sp>
          <p:nvSpPr>
            <p:cNvPr id="2626" name="动态评估"/>
            <p:cNvSpPr txBox="1"/>
            <p:nvPr/>
          </p:nvSpPr>
          <p:spPr>
            <a:xfrm>
              <a:off x="0" y="-1"/>
              <a:ext cx="2310380" cy="85058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lnSpc>
                  <a:spcPct val="110000"/>
                </a:lnSpc>
                <a:spcBef>
                  <a:spcPts val="3000"/>
                </a:spcBef>
                <a:defRPr sz="3700">
                  <a:solidFill>
                    <a:srgbClr val="4C4C4C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动态评估</a:t>
              </a:r>
            </a:p>
          </p:txBody>
        </p:sp>
      </p:grpSp>
      <p:grpSp>
        <p:nvGrpSpPr>
          <p:cNvPr id="2630" name="成组"/>
          <p:cNvGrpSpPr/>
          <p:nvPr/>
        </p:nvGrpSpPr>
        <p:grpSpPr>
          <a:xfrm>
            <a:off x="1651089" y="8372954"/>
            <a:ext cx="4660901" cy="1797263"/>
            <a:chOff x="0" y="0"/>
            <a:chExt cx="4660900" cy="1797262"/>
          </a:xfrm>
        </p:grpSpPr>
        <p:sp>
          <p:nvSpPr>
            <p:cNvPr id="2628" name="按照动态评估结果，供应商库是否合理退出；"/>
            <p:cNvSpPr txBox="1"/>
            <p:nvPr/>
          </p:nvSpPr>
          <p:spPr>
            <a:xfrm>
              <a:off x="-1" y="567033"/>
              <a:ext cx="4660901" cy="123023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marL="267368" indent="-267368" defTabSz="584200">
                <a:lnSpc>
                  <a:spcPct val="110000"/>
                </a:lnSpc>
                <a:buSzPct val="100000"/>
                <a:buAutoNum type="arabicPeriod" startAt="1"/>
                <a:defRPr sz="2800">
                  <a:solidFill>
                    <a:srgbClr val="2C87C7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按照动态评估结果，供应商库是否合理退出；</a:t>
              </a:r>
            </a:p>
          </p:txBody>
        </p:sp>
        <p:sp>
          <p:nvSpPr>
            <p:cNvPr id="2629" name="退出环节"/>
            <p:cNvSpPr txBox="1"/>
            <p:nvPr/>
          </p:nvSpPr>
          <p:spPr>
            <a:xfrm>
              <a:off x="0" y="0"/>
              <a:ext cx="2310380" cy="63500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lnSpc>
                  <a:spcPct val="110000"/>
                </a:lnSpc>
                <a:spcBef>
                  <a:spcPts val="3000"/>
                </a:spcBef>
                <a:defRPr sz="3700">
                  <a:solidFill>
                    <a:srgbClr val="4C4C4C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退出环节</a:t>
              </a:r>
            </a:p>
          </p:txBody>
        </p:sp>
      </p:grpSp>
      <p:grpSp>
        <p:nvGrpSpPr>
          <p:cNvPr id="2637" name="成组"/>
          <p:cNvGrpSpPr/>
          <p:nvPr/>
        </p:nvGrpSpPr>
        <p:grpSpPr>
          <a:xfrm>
            <a:off x="6883782" y="3699612"/>
            <a:ext cx="3691191" cy="6230023"/>
            <a:chOff x="0" y="0"/>
            <a:chExt cx="3691190" cy="6230022"/>
          </a:xfrm>
        </p:grpSpPr>
        <p:sp>
          <p:nvSpPr>
            <p:cNvPr id="2631" name="供应商绩效评估"/>
            <p:cNvSpPr/>
            <p:nvPr/>
          </p:nvSpPr>
          <p:spPr>
            <a:xfrm>
              <a:off x="-1" y="0"/>
              <a:ext cx="3691192" cy="6230023"/>
            </a:xfrm>
            <a:prstGeom prst="rect">
              <a:avLst/>
            </a:prstGeom>
            <a:solidFill>
              <a:srgbClr val="FA6874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0" tIns="127000" rIns="127000" bIns="127000" numCol="1" anchor="t">
              <a:noAutofit/>
            </a:bodyPr>
            <a:lstStyle>
              <a:lvl1pPr algn="ctr" defTabSz="457200">
                <a:defRPr b="1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供应商绩效评估</a:t>
              </a:r>
            </a:p>
          </p:txBody>
        </p:sp>
        <p:sp>
          <p:nvSpPr>
            <p:cNvPr id="2632" name="质量"/>
            <p:cNvSpPr/>
            <p:nvPr/>
          </p:nvSpPr>
          <p:spPr>
            <a:xfrm>
              <a:off x="767172" y="1244978"/>
              <a:ext cx="2156848" cy="762001"/>
            </a:xfrm>
            <a:prstGeom prst="rect">
              <a:avLst/>
            </a:prstGeom>
            <a:solidFill>
              <a:srgbClr val="F9F9F9"/>
            </a:solidFill>
            <a:ln w="25400" cap="flat">
              <a:solidFill>
                <a:srgbClr val="0065FA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32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质量</a:t>
              </a:r>
            </a:p>
          </p:txBody>
        </p:sp>
        <p:sp>
          <p:nvSpPr>
            <p:cNvPr id="2633" name="服务"/>
            <p:cNvSpPr/>
            <p:nvPr/>
          </p:nvSpPr>
          <p:spPr>
            <a:xfrm>
              <a:off x="767172" y="2183405"/>
              <a:ext cx="2156848" cy="762001"/>
            </a:xfrm>
            <a:prstGeom prst="rect">
              <a:avLst/>
            </a:prstGeom>
            <a:solidFill>
              <a:srgbClr val="F9F9F9"/>
            </a:solidFill>
            <a:ln w="25400" cap="flat">
              <a:solidFill>
                <a:srgbClr val="0065FA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32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服务</a:t>
              </a:r>
            </a:p>
          </p:txBody>
        </p:sp>
        <p:sp>
          <p:nvSpPr>
            <p:cNvPr id="2634" name="可替代品"/>
            <p:cNvSpPr/>
            <p:nvPr/>
          </p:nvSpPr>
          <p:spPr>
            <a:xfrm>
              <a:off x="767172" y="3121832"/>
              <a:ext cx="2156848" cy="762001"/>
            </a:xfrm>
            <a:prstGeom prst="rect">
              <a:avLst/>
            </a:prstGeom>
            <a:solidFill>
              <a:srgbClr val="F9F9F9"/>
            </a:solidFill>
            <a:ln w="25400" cap="flat">
              <a:solidFill>
                <a:srgbClr val="0065FA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32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可替代品</a:t>
              </a:r>
            </a:p>
          </p:txBody>
        </p:sp>
        <p:sp>
          <p:nvSpPr>
            <p:cNvPr id="2635" name="整体实力"/>
            <p:cNvSpPr/>
            <p:nvPr/>
          </p:nvSpPr>
          <p:spPr>
            <a:xfrm>
              <a:off x="767172" y="4060259"/>
              <a:ext cx="2156848" cy="762001"/>
            </a:xfrm>
            <a:prstGeom prst="rect">
              <a:avLst/>
            </a:prstGeom>
            <a:solidFill>
              <a:srgbClr val="F9F9F9"/>
            </a:solidFill>
            <a:ln w="25400" cap="flat">
              <a:solidFill>
                <a:srgbClr val="0065FA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32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整体实力</a:t>
              </a:r>
            </a:p>
          </p:txBody>
        </p:sp>
        <p:sp>
          <p:nvSpPr>
            <p:cNvPr id="2636" name="国家政策"/>
            <p:cNvSpPr/>
            <p:nvPr/>
          </p:nvSpPr>
          <p:spPr>
            <a:xfrm>
              <a:off x="767172" y="4998686"/>
              <a:ext cx="2156848" cy="762001"/>
            </a:xfrm>
            <a:prstGeom prst="rect">
              <a:avLst/>
            </a:prstGeom>
            <a:solidFill>
              <a:srgbClr val="F9F9F9"/>
            </a:solidFill>
            <a:ln w="25400" cap="flat">
              <a:solidFill>
                <a:srgbClr val="0065FA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32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国家政策</a:t>
              </a:r>
            </a:p>
          </p:txBody>
        </p:sp>
      </p:grpSp>
      <p:sp>
        <p:nvSpPr>
          <p:cNvPr id="2638" name="黄灯警示：针对供应商，综合评分低于80分时，仍然产生合作行为；…"/>
          <p:cNvSpPr txBox="1"/>
          <p:nvPr/>
        </p:nvSpPr>
        <p:spPr>
          <a:xfrm>
            <a:off x="10782523" y="6639457"/>
            <a:ext cx="13394588" cy="3370581"/>
          </a:xfrm>
          <a:prstGeom prst="rect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1270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lnSpc>
                <a:spcPct val="120000"/>
              </a:lnSpc>
              <a:spcBef>
                <a:spcPts val="2000"/>
              </a:spcBef>
            </a:pPr>
            <a:r>
              <a:t>黄灯警示：针对供应商，综合评分低于80分时，仍然产生合作行为；</a:t>
            </a:r>
          </a:p>
          <a:p>
            <a:pPr>
              <a:lnSpc>
                <a:spcPct val="120000"/>
              </a:lnSpc>
              <a:spcBef>
                <a:spcPts val="2000"/>
              </a:spcBef>
            </a:pPr>
            <a:r>
              <a:t>红灯预警：针对工艺上，综合评分低于70分时，仍然产生合作行为；</a:t>
            </a:r>
          </a:p>
        </p:txBody>
      </p:sp>
      <p:grpSp>
        <p:nvGrpSpPr>
          <p:cNvPr id="2644" name="成组"/>
          <p:cNvGrpSpPr/>
          <p:nvPr/>
        </p:nvGrpSpPr>
        <p:grpSpPr>
          <a:xfrm>
            <a:off x="10753621" y="3699612"/>
            <a:ext cx="13452391" cy="2683009"/>
            <a:chOff x="0" y="0"/>
            <a:chExt cx="13452389" cy="2683007"/>
          </a:xfrm>
        </p:grpSpPr>
        <p:sp>
          <p:nvSpPr>
            <p:cNvPr id="2639" name="考核结果"/>
            <p:cNvSpPr/>
            <p:nvPr/>
          </p:nvSpPr>
          <p:spPr>
            <a:xfrm>
              <a:off x="0" y="0"/>
              <a:ext cx="13452390" cy="2683008"/>
            </a:xfrm>
            <a:prstGeom prst="rect">
              <a:avLst/>
            </a:prstGeom>
            <a:solidFill>
              <a:srgbClr val="65B9F1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0" tIns="127000" rIns="127000" bIns="127000" numCol="1" anchor="t">
              <a:noAutofit/>
            </a:bodyPr>
            <a:lstStyle>
              <a:lvl1pPr algn="ctr" defTabSz="457200">
                <a:defRPr b="1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考核结果</a:t>
              </a:r>
            </a:p>
          </p:txBody>
        </p:sp>
        <p:sp>
          <p:nvSpPr>
            <p:cNvPr id="2640" name="首选…"/>
            <p:cNvSpPr/>
            <p:nvPr/>
          </p:nvSpPr>
          <p:spPr>
            <a:xfrm>
              <a:off x="274756" y="1011910"/>
              <a:ext cx="3153857" cy="1549580"/>
            </a:xfrm>
            <a:prstGeom prst="rect">
              <a:avLst/>
            </a:prstGeom>
            <a:solidFill>
              <a:srgbClr val="F9F9F9"/>
            </a:solidFill>
            <a:ln w="25400" cap="flat">
              <a:solidFill>
                <a:srgbClr val="0065FA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 b="1" sz="32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首选</a:t>
              </a:r>
            </a:p>
            <a:p>
              <a:pPr algn="ctr">
                <a:defRPr b="1" sz="32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90分以上</a:t>
              </a:r>
            </a:p>
          </p:txBody>
        </p:sp>
        <p:sp>
          <p:nvSpPr>
            <p:cNvPr id="2641" name="可接受…"/>
            <p:cNvSpPr/>
            <p:nvPr/>
          </p:nvSpPr>
          <p:spPr>
            <a:xfrm>
              <a:off x="3524429" y="1011910"/>
              <a:ext cx="3153857" cy="1549580"/>
            </a:xfrm>
            <a:prstGeom prst="rect">
              <a:avLst/>
            </a:prstGeom>
            <a:solidFill>
              <a:srgbClr val="F9F9F9"/>
            </a:solidFill>
            <a:ln w="25400" cap="flat">
              <a:solidFill>
                <a:srgbClr val="0065FA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 b="1" sz="32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可接受</a:t>
              </a:r>
            </a:p>
            <a:p>
              <a:pPr algn="ctr">
                <a:defRPr b="1" sz="32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80分以上</a:t>
              </a:r>
            </a:p>
          </p:txBody>
        </p:sp>
        <p:sp>
          <p:nvSpPr>
            <p:cNvPr id="2642" name="受限制…"/>
            <p:cNvSpPr/>
            <p:nvPr/>
          </p:nvSpPr>
          <p:spPr>
            <a:xfrm>
              <a:off x="6774103" y="1011910"/>
              <a:ext cx="3153857" cy="1549580"/>
            </a:xfrm>
            <a:prstGeom prst="rect">
              <a:avLst/>
            </a:prstGeom>
            <a:solidFill>
              <a:srgbClr val="F9F9F9"/>
            </a:solidFill>
            <a:ln w="25400" cap="flat">
              <a:solidFill>
                <a:srgbClr val="0065FA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 b="1" sz="32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受限制</a:t>
              </a:r>
            </a:p>
            <a:p>
              <a:pPr algn="ctr">
                <a:defRPr b="1" sz="32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低于80分</a:t>
              </a:r>
            </a:p>
          </p:txBody>
        </p:sp>
        <p:sp>
          <p:nvSpPr>
            <p:cNvPr id="2643" name="考虑剔除…"/>
            <p:cNvSpPr/>
            <p:nvPr/>
          </p:nvSpPr>
          <p:spPr>
            <a:xfrm>
              <a:off x="10023776" y="1011910"/>
              <a:ext cx="3153857" cy="1549580"/>
            </a:xfrm>
            <a:prstGeom prst="rect">
              <a:avLst/>
            </a:prstGeom>
            <a:solidFill>
              <a:srgbClr val="F9F9F9"/>
            </a:solidFill>
            <a:ln w="25400" cap="flat">
              <a:solidFill>
                <a:srgbClr val="0065FA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 b="1" sz="32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考虑剔除</a:t>
              </a:r>
            </a:p>
            <a:p>
              <a:pPr algn="ctr">
                <a:defRPr b="1" sz="32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低于70分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u"/>
      </p:transition>
    </mc:Choice>
    <mc:Fallback>
      <p:transition spd="fast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47" name="文本框 6"/>
          <p:cNvSpPr txBox="1"/>
          <p:nvPr/>
        </p:nvSpPr>
        <p:spPr>
          <a:xfrm>
            <a:off x="2044700" y="539750"/>
            <a:ext cx="6877050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二、设备（材料）供应商监察</a:t>
            </a:r>
          </a:p>
        </p:txBody>
      </p:sp>
      <p:sp>
        <p:nvSpPr>
          <p:cNvPr id="2648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sp>
        <p:nvSpPr>
          <p:cNvPr id="2649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  <p:grpSp>
        <p:nvGrpSpPr>
          <p:cNvPr id="2652" name="成组"/>
          <p:cNvGrpSpPr/>
          <p:nvPr/>
        </p:nvGrpSpPr>
        <p:grpSpPr>
          <a:xfrm>
            <a:off x="1650656" y="2612466"/>
            <a:ext cx="4660901" cy="1797263"/>
            <a:chOff x="0" y="0"/>
            <a:chExt cx="4660900" cy="1797262"/>
          </a:xfrm>
        </p:grpSpPr>
        <p:sp>
          <p:nvSpPr>
            <p:cNvPr id="2650" name="各类供应商数量是否符合要求；"/>
            <p:cNvSpPr txBox="1"/>
            <p:nvPr/>
          </p:nvSpPr>
          <p:spPr>
            <a:xfrm>
              <a:off x="0" y="567033"/>
              <a:ext cx="4660900" cy="123023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marL="267368" indent="-267368" defTabSz="584200">
                <a:lnSpc>
                  <a:spcPct val="110000"/>
                </a:lnSpc>
                <a:buSzPct val="100000"/>
                <a:buAutoNum type="arabicPeriod" startAt="1"/>
                <a:defRPr sz="2800">
                  <a:solidFill>
                    <a:srgbClr val="2C87C7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各类供应商数量是否符合要求；</a:t>
              </a:r>
            </a:p>
          </p:txBody>
        </p:sp>
        <p:sp>
          <p:nvSpPr>
            <p:cNvPr id="2651" name="入库环节"/>
            <p:cNvSpPr txBox="1"/>
            <p:nvPr/>
          </p:nvSpPr>
          <p:spPr>
            <a:xfrm>
              <a:off x="0" y="0"/>
              <a:ext cx="2310380" cy="63500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lnSpc>
                  <a:spcPct val="110000"/>
                </a:lnSpc>
                <a:spcBef>
                  <a:spcPts val="3000"/>
                </a:spcBef>
                <a:defRPr sz="3700">
                  <a:solidFill>
                    <a:srgbClr val="4C4C4C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入库环节</a:t>
              </a:r>
            </a:p>
          </p:txBody>
        </p:sp>
      </p:grpSp>
      <p:grpSp>
        <p:nvGrpSpPr>
          <p:cNvPr id="2657" name="成组"/>
          <p:cNvGrpSpPr/>
          <p:nvPr/>
        </p:nvGrpSpPr>
        <p:grpSpPr>
          <a:xfrm>
            <a:off x="1025793" y="2817621"/>
            <a:ext cx="324403" cy="5254151"/>
            <a:chOff x="0" y="0"/>
            <a:chExt cx="324401" cy="5254150"/>
          </a:xfrm>
        </p:grpSpPr>
        <p:sp>
          <p:nvSpPr>
            <p:cNvPr id="2653" name="圆形"/>
            <p:cNvSpPr/>
            <p:nvPr/>
          </p:nvSpPr>
          <p:spPr>
            <a:xfrm>
              <a:off x="0" y="0"/>
              <a:ext cx="324402" cy="324402"/>
            </a:xfrm>
            <a:prstGeom prst="ellipse">
              <a:avLst/>
            </a:prstGeom>
            <a:solidFill>
              <a:srgbClr val="D5D4D6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457200">
                <a:lnSpc>
                  <a:spcPct val="80000"/>
                </a:lnSpc>
                <a:spcBef>
                  <a:spcPts val="5500"/>
                </a:spcBef>
                <a:defRPr sz="5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2654" name="圆形"/>
            <p:cNvSpPr/>
            <p:nvPr/>
          </p:nvSpPr>
          <p:spPr>
            <a:xfrm>
              <a:off x="0" y="2464874"/>
              <a:ext cx="324402" cy="324402"/>
            </a:xfrm>
            <a:prstGeom prst="ellipse">
              <a:avLst/>
            </a:prstGeom>
            <a:solidFill>
              <a:srgbClr val="D5D4D6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457200">
                <a:lnSpc>
                  <a:spcPct val="80000"/>
                </a:lnSpc>
                <a:spcBef>
                  <a:spcPts val="5500"/>
                </a:spcBef>
                <a:defRPr sz="5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2655" name="圆形"/>
            <p:cNvSpPr/>
            <p:nvPr/>
          </p:nvSpPr>
          <p:spPr>
            <a:xfrm>
              <a:off x="0" y="4929748"/>
              <a:ext cx="324402" cy="324403"/>
            </a:xfrm>
            <a:prstGeom prst="ellipse">
              <a:avLst/>
            </a:prstGeom>
            <a:solidFill>
              <a:srgbClr val="D5D4D6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457200">
                <a:lnSpc>
                  <a:spcPct val="80000"/>
                </a:lnSpc>
                <a:spcBef>
                  <a:spcPts val="5500"/>
                </a:spcBef>
                <a:defRPr sz="5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2656" name="线条"/>
            <p:cNvSpPr/>
            <p:nvPr/>
          </p:nvSpPr>
          <p:spPr>
            <a:xfrm>
              <a:off x="162200" y="162200"/>
              <a:ext cx="1" cy="4929750"/>
            </a:xfrm>
            <a:prstGeom prst="line">
              <a:avLst/>
            </a:prstGeom>
            <a:noFill/>
            <a:ln w="63500" cap="flat">
              <a:solidFill>
                <a:srgbClr val="D5D4D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57200">
                <a:lnSpc>
                  <a:spcPct val="80000"/>
                </a:lnSpc>
                <a:spcBef>
                  <a:spcPts val="5500"/>
                </a:spcBef>
                <a:defRPr sz="5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</p:grpSp>
      <p:pic>
        <p:nvPicPr>
          <p:cNvPr id="265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57512" y="2698750"/>
            <a:ext cx="5880101" cy="8318500"/>
          </a:xfrm>
          <a:prstGeom prst="rect">
            <a:avLst/>
          </a:prstGeom>
          <a:ln w="12700">
            <a:miter lim="400000"/>
          </a:ln>
        </p:spPr>
      </p:pic>
      <p:sp>
        <p:nvSpPr>
          <p:cNvPr id="2659" name="根据《建设工程设备（材料）管理办法》约定的“原则上，每一种设备（材料）品牌和供应商不少于 3 家。”"/>
          <p:cNvSpPr txBox="1"/>
          <p:nvPr/>
        </p:nvSpPr>
        <p:spPr>
          <a:xfrm>
            <a:off x="14352139" y="3019726"/>
            <a:ext cx="7944542" cy="210114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ctr">
              <a:defRPr b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根据《建设工程设备（材料）管理办法》约定的“原则上，每一种设备（材料）品牌和供应商不少于 3 家。”</a:t>
            </a:r>
          </a:p>
        </p:txBody>
      </p:sp>
      <p:sp>
        <p:nvSpPr>
          <p:cNvPr id="2660" name="红灯预警：按供应设备（材料）分类，每中分类品牌和供应商少于三家。"/>
          <p:cNvSpPr txBox="1"/>
          <p:nvPr/>
        </p:nvSpPr>
        <p:spPr>
          <a:xfrm>
            <a:off x="14363495" y="5328911"/>
            <a:ext cx="8918226" cy="1465581"/>
          </a:xfrm>
          <a:prstGeom prst="rect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1270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/>
            <a:r>
              <a:t>红灯预警：按供应设备（材料）分类，每中分类品牌和供应商少于三家。</a:t>
            </a:r>
          </a:p>
        </p:txBody>
      </p:sp>
      <p:sp>
        <p:nvSpPr>
          <p:cNvPr id="2661" name="建议：对于独家供应、行业垄断、技术垄断的项目，运用技术手段，匹配梳理出各种类专业可替代产品的供应商、 国产化厂家或科研机构， 培育市场的公平竞争性。"/>
          <p:cNvSpPr txBox="1"/>
          <p:nvPr/>
        </p:nvSpPr>
        <p:spPr>
          <a:xfrm>
            <a:off x="14411867" y="8601308"/>
            <a:ext cx="8930927" cy="22656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900"/>
            </a:lvl1pPr>
          </a:lstStyle>
          <a:p>
            <a:pPr/>
            <a:r>
              <a:t>建议：对于独家供应、行业垄断、技术垄断的项目，运用技术手段，匹配梳理出各种类专业可替代产品的供应商、 国产化厂家或科研机构， 培育市场的公平竞争性。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checker dir="vert"/>
      </p:transition>
    </mc:Choice>
    <mc:Fallback>
      <p:transition spd="fast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64" name="文本框 6"/>
          <p:cNvSpPr txBox="1"/>
          <p:nvPr/>
        </p:nvSpPr>
        <p:spPr>
          <a:xfrm>
            <a:off x="2044700" y="539750"/>
            <a:ext cx="6877050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二、设备（材料）供应商监察</a:t>
            </a:r>
          </a:p>
        </p:txBody>
      </p:sp>
      <p:sp>
        <p:nvSpPr>
          <p:cNvPr id="2665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sp>
        <p:nvSpPr>
          <p:cNvPr id="2666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  <p:grpSp>
        <p:nvGrpSpPr>
          <p:cNvPr id="2669" name="成组"/>
          <p:cNvGrpSpPr/>
          <p:nvPr/>
        </p:nvGrpSpPr>
        <p:grpSpPr>
          <a:xfrm>
            <a:off x="1650656" y="2612466"/>
            <a:ext cx="4660901" cy="1797263"/>
            <a:chOff x="0" y="0"/>
            <a:chExt cx="4660900" cy="1797262"/>
          </a:xfrm>
        </p:grpSpPr>
        <p:sp>
          <p:nvSpPr>
            <p:cNvPr id="2667" name="各类供应商数量是否符合要求；"/>
            <p:cNvSpPr txBox="1"/>
            <p:nvPr/>
          </p:nvSpPr>
          <p:spPr>
            <a:xfrm>
              <a:off x="0" y="567033"/>
              <a:ext cx="4660900" cy="123023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marL="267368" indent="-267368" defTabSz="584200">
                <a:lnSpc>
                  <a:spcPct val="110000"/>
                </a:lnSpc>
                <a:buSzPct val="100000"/>
                <a:buAutoNum type="arabicPeriod" startAt="1"/>
                <a:defRPr sz="2800">
                  <a:solidFill>
                    <a:srgbClr val="2C87C7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各类供应商数量是否符合要求；</a:t>
              </a:r>
            </a:p>
          </p:txBody>
        </p:sp>
        <p:sp>
          <p:nvSpPr>
            <p:cNvPr id="2668" name="入库环节"/>
            <p:cNvSpPr txBox="1"/>
            <p:nvPr/>
          </p:nvSpPr>
          <p:spPr>
            <a:xfrm>
              <a:off x="0" y="0"/>
              <a:ext cx="2310380" cy="63500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lnSpc>
                  <a:spcPct val="110000"/>
                </a:lnSpc>
                <a:spcBef>
                  <a:spcPts val="3000"/>
                </a:spcBef>
                <a:defRPr sz="3700">
                  <a:solidFill>
                    <a:srgbClr val="4C4C4C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入库环节</a:t>
              </a:r>
            </a:p>
          </p:txBody>
        </p:sp>
      </p:grpSp>
      <p:grpSp>
        <p:nvGrpSpPr>
          <p:cNvPr id="2674" name="成组"/>
          <p:cNvGrpSpPr/>
          <p:nvPr/>
        </p:nvGrpSpPr>
        <p:grpSpPr>
          <a:xfrm>
            <a:off x="1025793" y="2817621"/>
            <a:ext cx="324403" cy="5254151"/>
            <a:chOff x="0" y="0"/>
            <a:chExt cx="324401" cy="5254150"/>
          </a:xfrm>
        </p:grpSpPr>
        <p:sp>
          <p:nvSpPr>
            <p:cNvPr id="2670" name="圆形"/>
            <p:cNvSpPr/>
            <p:nvPr/>
          </p:nvSpPr>
          <p:spPr>
            <a:xfrm>
              <a:off x="0" y="0"/>
              <a:ext cx="324402" cy="324402"/>
            </a:xfrm>
            <a:prstGeom prst="ellipse">
              <a:avLst/>
            </a:prstGeom>
            <a:solidFill>
              <a:srgbClr val="D5D4D6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457200">
                <a:lnSpc>
                  <a:spcPct val="80000"/>
                </a:lnSpc>
                <a:spcBef>
                  <a:spcPts val="5500"/>
                </a:spcBef>
                <a:defRPr sz="5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2671" name="圆形"/>
            <p:cNvSpPr/>
            <p:nvPr/>
          </p:nvSpPr>
          <p:spPr>
            <a:xfrm>
              <a:off x="0" y="2464874"/>
              <a:ext cx="324402" cy="324402"/>
            </a:xfrm>
            <a:prstGeom prst="ellipse">
              <a:avLst/>
            </a:prstGeom>
            <a:solidFill>
              <a:srgbClr val="D5D4D6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457200">
                <a:lnSpc>
                  <a:spcPct val="80000"/>
                </a:lnSpc>
                <a:spcBef>
                  <a:spcPts val="5500"/>
                </a:spcBef>
                <a:defRPr sz="5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2672" name="圆形"/>
            <p:cNvSpPr/>
            <p:nvPr/>
          </p:nvSpPr>
          <p:spPr>
            <a:xfrm>
              <a:off x="0" y="4929748"/>
              <a:ext cx="324402" cy="324403"/>
            </a:xfrm>
            <a:prstGeom prst="ellipse">
              <a:avLst/>
            </a:prstGeom>
            <a:solidFill>
              <a:srgbClr val="D5D4D6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457200">
                <a:lnSpc>
                  <a:spcPct val="80000"/>
                </a:lnSpc>
                <a:spcBef>
                  <a:spcPts val="5500"/>
                </a:spcBef>
                <a:defRPr sz="5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2673" name="线条"/>
            <p:cNvSpPr/>
            <p:nvPr/>
          </p:nvSpPr>
          <p:spPr>
            <a:xfrm>
              <a:off x="162200" y="162200"/>
              <a:ext cx="1" cy="4929750"/>
            </a:xfrm>
            <a:prstGeom prst="line">
              <a:avLst/>
            </a:prstGeom>
            <a:noFill/>
            <a:ln w="63500" cap="flat">
              <a:solidFill>
                <a:srgbClr val="D5D4D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57200">
                <a:lnSpc>
                  <a:spcPct val="80000"/>
                </a:lnSpc>
                <a:spcBef>
                  <a:spcPts val="5500"/>
                </a:spcBef>
                <a:defRPr sz="5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</p:grpSp>
      <p:grpSp>
        <p:nvGrpSpPr>
          <p:cNvPr id="2677" name="成组"/>
          <p:cNvGrpSpPr/>
          <p:nvPr/>
        </p:nvGrpSpPr>
        <p:grpSpPr>
          <a:xfrm>
            <a:off x="1650656" y="5090738"/>
            <a:ext cx="4661767" cy="1941926"/>
            <a:chOff x="0" y="0"/>
            <a:chExt cx="4661765" cy="1941925"/>
          </a:xfrm>
        </p:grpSpPr>
        <p:sp>
          <p:nvSpPr>
            <p:cNvPr id="2675" name="供应商机会是否相对均衡；…"/>
            <p:cNvSpPr txBox="1"/>
            <p:nvPr/>
          </p:nvSpPr>
          <p:spPr>
            <a:xfrm>
              <a:off x="-1" y="567033"/>
              <a:ext cx="4661767" cy="137489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267368" indent="-267368" defTabSz="584200">
                <a:lnSpc>
                  <a:spcPct val="110000"/>
                </a:lnSpc>
                <a:buSzPct val="100000"/>
                <a:buAutoNum type="arabicPeriod" startAt="1"/>
                <a:defRPr sz="2800">
                  <a:solidFill>
                    <a:srgbClr val="2C87C7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供应商机会是否相对均衡；</a:t>
              </a:r>
            </a:p>
            <a:p>
              <a:pPr marL="267368" indent="-267368" defTabSz="584200">
                <a:lnSpc>
                  <a:spcPct val="110000"/>
                </a:lnSpc>
                <a:buSzPct val="100000"/>
                <a:buAutoNum type="arabicPeriod" startAt="1"/>
                <a:defRPr sz="2800">
                  <a:solidFill>
                    <a:srgbClr val="C74931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供应商动态评估是否到位</a:t>
              </a:r>
            </a:p>
          </p:txBody>
        </p:sp>
        <p:sp>
          <p:nvSpPr>
            <p:cNvPr id="2676" name="动态评估"/>
            <p:cNvSpPr txBox="1"/>
            <p:nvPr/>
          </p:nvSpPr>
          <p:spPr>
            <a:xfrm>
              <a:off x="0" y="0"/>
              <a:ext cx="2310380" cy="63500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lnSpc>
                  <a:spcPct val="110000"/>
                </a:lnSpc>
                <a:spcBef>
                  <a:spcPts val="3000"/>
                </a:spcBef>
                <a:defRPr sz="3700">
                  <a:solidFill>
                    <a:srgbClr val="4C4C4C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动态评估</a:t>
              </a:r>
            </a:p>
          </p:txBody>
        </p:sp>
      </p:grpSp>
      <p:grpSp>
        <p:nvGrpSpPr>
          <p:cNvPr id="2680" name="成组"/>
          <p:cNvGrpSpPr/>
          <p:nvPr/>
        </p:nvGrpSpPr>
        <p:grpSpPr>
          <a:xfrm>
            <a:off x="1650656" y="7590023"/>
            <a:ext cx="4660901" cy="1797263"/>
            <a:chOff x="0" y="0"/>
            <a:chExt cx="4660900" cy="1797262"/>
          </a:xfrm>
        </p:grpSpPr>
        <p:sp>
          <p:nvSpPr>
            <p:cNvPr id="2678" name="按照动态评估结果，供应商库是否合理退出；"/>
            <p:cNvSpPr txBox="1"/>
            <p:nvPr/>
          </p:nvSpPr>
          <p:spPr>
            <a:xfrm>
              <a:off x="-1" y="567033"/>
              <a:ext cx="4660901" cy="123023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marL="267368" indent="-267368" defTabSz="584200">
                <a:lnSpc>
                  <a:spcPct val="110000"/>
                </a:lnSpc>
                <a:buSzPct val="100000"/>
                <a:buAutoNum type="arabicPeriod" startAt="1"/>
                <a:defRPr sz="2800">
                  <a:solidFill>
                    <a:srgbClr val="C74931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按照动态评估结果，供应商库是否合理退出；</a:t>
              </a:r>
            </a:p>
          </p:txBody>
        </p:sp>
        <p:sp>
          <p:nvSpPr>
            <p:cNvPr id="2679" name="退出环节"/>
            <p:cNvSpPr txBox="1"/>
            <p:nvPr/>
          </p:nvSpPr>
          <p:spPr>
            <a:xfrm>
              <a:off x="0" y="0"/>
              <a:ext cx="2310380" cy="63500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lnSpc>
                  <a:spcPct val="110000"/>
                </a:lnSpc>
                <a:spcBef>
                  <a:spcPts val="3000"/>
                </a:spcBef>
                <a:defRPr sz="3700">
                  <a:solidFill>
                    <a:srgbClr val="4C4C4C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退出环节</a:t>
              </a:r>
            </a:p>
          </p:txBody>
        </p:sp>
      </p:grpSp>
      <p:sp>
        <p:nvSpPr>
          <p:cNvPr id="2681" name="设备（材料）…"/>
          <p:cNvSpPr/>
          <p:nvPr/>
        </p:nvSpPr>
        <p:spPr>
          <a:xfrm>
            <a:off x="7990887" y="2824815"/>
            <a:ext cx="4098139" cy="8066370"/>
          </a:xfrm>
          <a:prstGeom prst="rect">
            <a:avLst/>
          </a:prstGeom>
          <a:solidFill>
            <a:srgbClr val="FA6874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31800" tIns="431800" rIns="431800" bIns="431800"/>
          <a:lstStyle/>
          <a:p>
            <a:pPr algn="ctr" defTabSz="457200">
              <a:defRPr b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设备（材料）</a:t>
            </a:r>
          </a:p>
          <a:p>
            <a:pPr algn="ctr" defTabSz="457200">
              <a:defRPr b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类别</a:t>
            </a:r>
          </a:p>
        </p:txBody>
      </p:sp>
      <p:sp>
        <p:nvSpPr>
          <p:cNvPr id="2682" name="供应商1"/>
          <p:cNvSpPr/>
          <p:nvPr/>
        </p:nvSpPr>
        <p:spPr>
          <a:xfrm>
            <a:off x="8842639" y="5093866"/>
            <a:ext cx="2394636" cy="762001"/>
          </a:xfrm>
          <a:prstGeom prst="rect">
            <a:avLst/>
          </a:prstGeom>
          <a:solidFill>
            <a:srgbClr val="F9F9F9"/>
          </a:solidFill>
          <a:ln w="25400">
            <a:solidFill>
              <a:srgbClr val="0065FA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2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供应商1</a:t>
            </a:r>
          </a:p>
        </p:txBody>
      </p:sp>
      <p:sp>
        <p:nvSpPr>
          <p:cNvPr id="2683" name="供应商2"/>
          <p:cNvSpPr/>
          <p:nvPr/>
        </p:nvSpPr>
        <p:spPr>
          <a:xfrm>
            <a:off x="8842639" y="6034905"/>
            <a:ext cx="2394636" cy="762001"/>
          </a:xfrm>
          <a:prstGeom prst="rect">
            <a:avLst/>
          </a:prstGeom>
          <a:solidFill>
            <a:srgbClr val="F9F9F9"/>
          </a:solidFill>
          <a:ln w="25400">
            <a:solidFill>
              <a:srgbClr val="0065FA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2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供应商2</a:t>
            </a:r>
          </a:p>
        </p:txBody>
      </p:sp>
      <p:sp>
        <p:nvSpPr>
          <p:cNvPr id="2684" name="供应商n"/>
          <p:cNvSpPr/>
          <p:nvPr/>
        </p:nvSpPr>
        <p:spPr>
          <a:xfrm>
            <a:off x="8842639" y="8858025"/>
            <a:ext cx="2394636" cy="762001"/>
          </a:xfrm>
          <a:prstGeom prst="rect">
            <a:avLst/>
          </a:prstGeom>
          <a:solidFill>
            <a:srgbClr val="F9F9F9"/>
          </a:solidFill>
          <a:ln w="25400">
            <a:solidFill>
              <a:srgbClr val="0065FA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2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供应商n</a:t>
            </a:r>
          </a:p>
        </p:txBody>
      </p:sp>
      <p:graphicFrame>
        <p:nvGraphicFramePr>
          <p:cNvPr id="2685" name="三维饼图"/>
          <p:cNvGraphicFramePr/>
          <p:nvPr/>
        </p:nvGraphicFramePr>
        <p:xfrm>
          <a:off x="15304072" y="2744793"/>
          <a:ext cx="6667500" cy="5882362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2686" name="通过成交历史数据，对各类设备（材料）供应商合作情况进行分析。对于供应商参与机会异常偏离的，进行黄灯警示，提醒管理部门进行关注。"/>
          <p:cNvSpPr txBox="1"/>
          <p:nvPr/>
        </p:nvSpPr>
        <p:spPr>
          <a:xfrm>
            <a:off x="12995935" y="8693642"/>
            <a:ext cx="10610677" cy="2087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ctr">
              <a:defRPr b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通过成交历史数据，对各类设备（材料）供应商合作情况进行分析。对于供应商参与机会异常偏离的，进行黄灯警示，提醒管理部门进行关注。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1000"/>
                                        <p:tgtEl>
                                          <p:spTgt spid="2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85" grpId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8" name="TextBox 9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89" name="分类管理，重点监察…"/>
          <p:cNvSpPr txBox="1"/>
          <p:nvPr/>
        </p:nvSpPr>
        <p:spPr>
          <a:xfrm>
            <a:off x="7380986" y="5950995"/>
            <a:ext cx="9622029" cy="30276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ctr">
              <a:defRPr b="1" sz="80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分类管理，重点监察</a:t>
            </a:r>
          </a:p>
          <a:p>
            <a:pPr algn="ctr">
              <a:defRPr b="1" sz="80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准入准出，定期评估</a:t>
            </a:r>
          </a:p>
        </p:txBody>
      </p:sp>
      <p:pic>
        <p:nvPicPr>
          <p:cNvPr id="269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76" y="9448516"/>
            <a:ext cx="9613534" cy="4259096"/>
          </a:xfrm>
          <a:prstGeom prst="rect">
            <a:avLst/>
          </a:prstGeom>
          <a:ln w="12700">
            <a:miter lim="400000"/>
          </a:ln>
        </p:spPr>
      </p:pic>
      <p:sp>
        <p:nvSpPr>
          <p:cNvPr id="2691" name="供应商管理监察建设效果"/>
          <p:cNvSpPr txBox="1"/>
          <p:nvPr/>
        </p:nvSpPr>
        <p:spPr>
          <a:xfrm>
            <a:off x="6506209" y="4069389"/>
            <a:ext cx="11371581" cy="16052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ctr">
              <a:defRPr b="1" sz="8000">
                <a:solidFill>
                  <a:srgbClr val="1D78FD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供应商管理监察建设效果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幻灯片编号"/>
          <p:cNvSpPr txBox="1"/>
          <p:nvPr>
            <p:ph type="sldNum" sz="quarter" idx="2"/>
          </p:nvPr>
        </p:nvSpPr>
        <p:spPr>
          <a:xfrm>
            <a:off x="11761613" y="12791195"/>
            <a:ext cx="860774" cy="6654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9" tIns="91439" rIns="91439" bIns="91439"/>
          <a:lstStyle/>
          <a:p>
            <a:pPr/>
            <a:fld id="{86CB4B4D-7CA3-9044-876B-883B54F8677D}" type="slidenum"/>
          </a:p>
        </p:txBody>
      </p:sp>
      <p:sp>
        <p:nvSpPr>
          <p:cNvPr id="495" name="文本框 6"/>
          <p:cNvSpPr txBox="1"/>
          <p:nvPr/>
        </p:nvSpPr>
        <p:spPr>
          <a:xfrm>
            <a:off x="2044700" y="539750"/>
            <a:ext cx="6877050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调研结果概览</a:t>
            </a:r>
          </a:p>
        </p:txBody>
      </p:sp>
      <p:sp>
        <p:nvSpPr>
          <p:cNvPr id="496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grpSp>
        <p:nvGrpSpPr>
          <p:cNvPr id="499" name="组合 8"/>
          <p:cNvGrpSpPr/>
          <p:nvPr/>
        </p:nvGrpSpPr>
        <p:grpSpPr>
          <a:xfrm>
            <a:off x="412750" y="631826"/>
            <a:ext cx="1631950" cy="985114"/>
            <a:chOff x="0" y="0"/>
            <a:chExt cx="1631950" cy="985113"/>
          </a:xfrm>
        </p:grpSpPr>
        <p:sp>
          <p:nvSpPr>
            <p:cNvPr id="497" name="KSO_Shape"/>
            <p:cNvSpPr/>
            <p:nvPr/>
          </p:nvSpPr>
          <p:spPr>
            <a:xfrm>
              <a:off x="0" y="3173"/>
              <a:ext cx="1631950" cy="895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111" y="12220"/>
                  </a:moveTo>
                  <a:lnTo>
                    <a:pt x="19086" y="11837"/>
                  </a:lnTo>
                  <a:lnTo>
                    <a:pt x="19058" y="11462"/>
                  </a:lnTo>
                  <a:lnTo>
                    <a:pt x="19018" y="11087"/>
                  </a:lnTo>
                  <a:lnTo>
                    <a:pt x="18965" y="10726"/>
                  </a:lnTo>
                  <a:lnTo>
                    <a:pt x="18909" y="10366"/>
                  </a:lnTo>
                  <a:lnTo>
                    <a:pt x="18844" y="10013"/>
                  </a:lnTo>
                  <a:lnTo>
                    <a:pt x="18767" y="9667"/>
                  </a:lnTo>
                  <a:lnTo>
                    <a:pt x="18678" y="9329"/>
                  </a:lnTo>
                  <a:lnTo>
                    <a:pt x="18589" y="8998"/>
                  </a:lnTo>
                  <a:lnTo>
                    <a:pt x="18488" y="8689"/>
                  </a:lnTo>
                  <a:lnTo>
                    <a:pt x="18379" y="8372"/>
                  </a:lnTo>
                  <a:lnTo>
                    <a:pt x="18262" y="8078"/>
                  </a:lnTo>
                  <a:lnTo>
                    <a:pt x="18141" y="7791"/>
                  </a:lnTo>
                  <a:lnTo>
                    <a:pt x="18011" y="7511"/>
                  </a:lnTo>
                  <a:lnTo>
                    <a:pt x="17870" y="7239"/>
                  </a:lnTo>
                  <a:lnTo>
                    <a:pt x="17729" y="6989"/>
                  </a:lnTo>
                  <a:lnTo>
                    <a:pt x="17579" y="6746"/>
                  </a:lnTo>
                  <a:lnTo>
                    <a:pt x="17425" y="6518"/>
                  </a:lnTo>
                  <a:lnTo>
                    <a:pt x="17264" y="6298"/>
                  </a:lnTo>
                  <a:lnTo>
                    <a:pt x="17094" y="6092"/>
                  </a:lnTo>
                  <a:lnTo>
                    <a:pt x="16924" y="5900"/>
                  </a:lnTo>
                  <a:lnTo>
                    <a:pt x="16747" y="5724"/>
                  </a:lnTo>
                  <a:lnTo>
                    <a:pt x="16565" y="5569"/>
                  </a:lnTo>
                  <a:lnTo>
                    <a:pt x="16379" y="5422"/>
                  </a:lnTo>
                  <a:lnTo>
                    <a:pt x="16185" y="5290"/>
                  </a:lnTo>
                  <a:lnTo>
                    <a:pt x="15991" y="5172"/>
                  </a:lnTo>
                  <a:lnTo>
                    <a:pt x="15789" y="5069"/>
                  </a:lnTo>
                  <a:lnTo>
                    <a:pt x="15587" y="4995"/>
                  </a:lnTo>
                  <a:lnTo>
                    <a:pt x="15381" y="4929"/>
                  </a:lnTo>
                  <a:lnTo>
                    <a:pt x="15171" y="4878"/>
                  </a:lnTo>
                  <a:lnTo>
                    <a:pt x="14956" y="4856"/>
                  </a:lnTo>
                  <a:lnTo>
                    <a:pt x="14742" y="4841"/>
                  </a:lnTo>
                  <a:lnTo>
                    <a:pt x="14581" y="4856"/>
                  </a:lnTo>
                  <a:lnTo>
                    <a:pt x="14411" y="4863"/>
                  </a:lnTo>
                  <a:lnTo>
                    <a:pt x="14249" y="4892"/>
                  </a:lnTo>
                  <a:lnTo>
                    <a:pt x="14087" y="4929"/>
                  </a:lnTo>
                  <a:lnTo>
                    <a:pt x="13926" y="4981"/>
                  </a:lnTo>
                  <a:lnTo>
                    <a:pt x="13611" y="5113"/>
                  </a:lnTo>
                  <a:lnTo>
                    <a:pt x="13457" y="5194"/>
                  </a:lnTo>
                  <a:lnTo>
                    <a:pt x="13312" y="5282"/>
                  </a:lnTo>
                  <a:lnTo>
                    <a:pt x="13013" y="5488"/>
                  </a:lnTo>
                  <a:lnTo>
                    <a:pt x="12871" y="5613"/>
                  </a:lnTo>
                  <a:lnTo>
                    <a:pt x="12730" y="5731"/>
                  </a:lnTo>
                  <a:lnTo>
                    <a:pt x="12592" y="5871"/>
                  </a:lnTo>
                  <a:lnTo>
                    <a:pt x="12459" y="6011"/>
                  </a:lnTo>
                  <a:lnTo>
                    <a:pt x="12326" y="6165"/>
                  </a:lnTo>
                  <a:lnTo>
                    <a:pt x="12277" y="5834"/>
                  </a:lnTo>
                  <a:lnTo>
                    <a:pt x="12220" y="5518"/>
                  </a:lnTo>
                  <a:lnTo>
                    <a:pt x="12152" y="5201"/>
                  </a:lnTo>
                  <a:lnTo>
                    <a:pt x="12079" y="4885"/>
                  </a:lnTo>
                  <a:lnTo>
                    <a:pt x="12002" y="4583"/>
                  </a:lnTo>
                  <a:lnTo>
                    <a:pt x="11917" y="4289"/>
                  </a:lnTo>
                  <a:lnTo>
                    <a:pt x="11828" y="3987"/>
                  </a:lnTo>
                  <a:lnTo>
                    <a:pt x="11731" y="3708"/>
                  </a:lnTo>
                  <a:lnTo>
                    <a:pt x="11626" y="3436"/>
                  </a:lnTo>
                  <a:lnTo>
                    <a:pt x="11517" y="3163"/>
                  </a:lnTo>
                  <a:lnTo>
                    <a:pt x="11400" y="2913"/>
                  </a:lnTo>
                  <a:lnTo>
                    <a:pt x="11283" y="2656"/>
                  </a:lnTo>
                  <a:lnTo>
                    <a:pt x="11158" y="2420"/>
                  </a:lnTo>
                  <a:lnTo>
                    <a:pt x="11024" y="2185"/>
                  </a:lnTo>
                  <a:lnTo>
                    <a:pt x="10887" y="1972"/>
                  </a:lnTo>
                  <a:lnTo>
                    <a:pt x="10745" y="1751"/>
                  </a:lnTo>
                  <a:lnTo>
                    <a:pt x="10600" y="1552"/>
                  </a:lnTo>
                  <a:lnTo>
                    <a:pt x="10450" y="1361"/>
                  </a:lnTo>
                  <a:lnTo>
                    <a:pt x="10297" y="1184"/>
                  </a:lnTo>
                  <a:lnTo>
                    <a:pt x="10139" y="1023"/>
                  </a:lnTo>
                  <a:lnTo>
                    <a:pt x="9974" y="861"/>
                  </a:lnTo>
                  <a:lnTo>
                    <a:pt x="9808" y="714"/>
                  </a:lnTo>
                  <a:lnTo>
                    <a:pt x="9634" y="581"/>
                  </a:lnTo>
                  <a:lnTo>
                    <a:pt x="9464" y="463"/>
                  </a:lnTo>
                  <a:lnTo>
                    <a:pt x="9287" y="360"/>
                  </a:lnTo>
                  <a:lnTo>
                    <a:pt x="9105" y="265"/>
                  </a:lnTo>
                  <a:lnTo>
                    <a:pt x="8923" y="184"/>
                  </a:lnTo>
                  <a:lnTo>
                    <a:pt x="8737" y="125"/>
                  </a:lnTo>
                  <a:lnTo>
                    <a:pt x="8543" y="66"/>
                  </a:lnTo>
                  <a:lnTo>
                    <a:pt x="8353" y="29"/>
                  </a:lnTo>
                  <a:lnTo>
                    <a:pt x="8159" y="7"/>
                  </a:lnTo>
                  <a:lnTo>
                    <a:pt x="7965" y="0"/>
                  </a:lnTo>
                  <a:lnTo>
                    <a:pt x="7844" y="0"/>
                  </a:lnTo>
                  <a:lnTo>
                    <a:pt x="7731" y="7"/>
                  </a:lnTo>
                  <a:lnTo>
                    <a:pt x="7614" y="29"/>
                  </a:lnTo>
                  <a:lnTo>
                    <a:pt x="7500" y="44"/>
                  </a:lnTo>
                  <a:lnTo>
                    <a:pt x="7391" y="59"/>
                  </a:lnTo>
                  <a:lnTo>
                    <a:pt x="7274" y="96"/>
                  </a:lnTo>
                  <a:lnTo>
                    <a:pt x="7056" y="169"/>
                  </a:lnTo>
                  <a:lnTo>
                    <a:pt x="6834" y="250"/>
                  </a:lnTo>
                  <a:lnTo>
                    <a:pt x="6619" y="368"/>
                  </a:lnTo>
                  <a:lnTo>
                    <a:pt x="6413" y="500"/>
                  </a:lnTo>
                  <a:lnTo>
                    <a:pt x="6207" y="647"/>
                  </a:lnTo>
                  <a:lnTo>
                    <a:pt x="6009" y="809"/>
                  </a:lnTo>
                  <a:lnTo>
                    <a:pt x="5811" y="993"/>
                  </a:lnTo>
                  <a:lnTo>
                    <a:pt x="5625" y="1184"/>
                  </a:lnTo>
                  <a:lnTo>
                    <a:pt x="5443" y="1405"/>
                  </a:lnTo>
                  <a:lnTo>
                    <a:pt x="5266" y="1626"/>
                  </a:lnTo>
                  <a:lnTo>
                    <a:pt x="5092" y="1876"/>
                  </a:lnTo>
                  <a:lnTo>
                    <a:pt x="4930" y="2134"/>
                  </a:lnTo>
                  <a:lnTo>
                    <a:pt x="4773" y="2406"/>
                  </a:lnTo>
                  <a:lnTo>
                    <a:pt x="4623" y="2693"/>
                  </a:lnTo>
                  <a:lnTo>
                    <a:pt x="4482" y="2987"/>
                  </a:lnTo>
                  <a:lnTo>
                    <a:pt x="4348" y="3296"/>
                  </a:lnTo>
                  <a:lnTo>
                    <a:pt x="4223" y="3612"/>
                  </a:lnTo>
                  <a:lnTo>
                    <a:pt x="4106" y="3958"/>
                  </a:lnTo>
                  <a:lnTo>
                    <a:pt x="3997" y="4296"/>
                  </a:lnTo>
                  <a:lnTo>
                    <a:pt x="3896" y="4650"/>
                  </a:lnTo>
                  <a:lnTo>
                    <a:pt x="3807" y="5010"/>
                  </a:lnTo>
                  <a:lnTo>
                    <a:pt x="3726" y="5385"/>
                  </a:lnTo>
                  <a:lnTo>
                    <a:pt x="3657" y="5768"/>
                  </a:lnTo>
                  <a:lnTo>
                    <a:pt x="3597" y="6158"/>
                  </a:lnTo>
                  <a:lnTo>
                    <a:pt x="3544" y="6548"/>
                  </a:lnTo>
                  <a:lnTo>
                    <a:pt x="3504" y="6960"/>
                  </a:lnTo>
                  <a:lnTo>
                    <a:pt x="3492" y="7158"/>
                  </a:lnTo>
                  <a:lnTo>
                    <a:pt x="3475" y="7372"/>
                  </a:lnTo>
                  <a:lnTo>
                    <a:pt x="3467" y="7578"/>
                  </a:lnTo>
                  <a:lnTo>
                    <a:pt x="3455" y="7791"/>
                  </a:lnTo>
                  <a:lnTo>
                    <a:pt x="3455" y="7997"/>
                  </a:lnTo>
                  <a:lnTo>
                    <a:pt x="3451" y="8203"/>
                  </a:lnTo>
                  <a:lnTo>
                    <a:pt x="3455" y="8460"/>
                  </a:lnTo>
                  <a:lnTo>
                    <a:pt x="3463" y="8703"/>
                  </a:lnTo>
                  <a:lnTo>
                    <a:pt x="3475" y="8946"/>
                  </a:lnTo>
                  <a:lnTo>
                    <a:pt x="3492" y="9196"/>
                  </a:lnTo>
                  <a:lnTo>
                    <a:pt x="3415" y="9189"/>
                  </a:lnTo>
                  <a:lnTo>
                    <a:pt x="3237" y="9196"/>
                  </a:lnTo>
                  <a:lnTo>
                    <a:pt x="3063" y="9218"/>
                  </a:lnTo>
                  <a:lnTo>
                    <a:pt x="2893" y="9262"/>
                  </a:lnTo>
                  <a:lnTo>
                    <a:pt x="2724" y="9314"/>
                  </a:lnTo>
                  <a:lnTo>
                    <a:pt x="2558" y="9380"/>
                  </a:lnTo>
                  <a:lnTo>
                    <a:pt x="2400" y="9468"/>
                  </a:lnTo>
                  <a:lnTo>
                    <a:pt x="2243" y="9564"/>
                  </a:lnTo>
                  <a:lnTo>
                    <a:pt x="2081" y="9682"/>
                  </a:lnTo>
                  <a:lnTo>
                    <a:pt x="1936" y="9799"/>
                  </a:lnTo>
                  <a:lnTo>
                    <a:pt x="1786" y="9939"/>
                  </a:lnTo>
                  <a:lnTo>
                    <a:pt x="1645" y="10086"/>
                  </a:lnTo>
                  <a:lnTo>
                    <a:pt x="1503" y="10248"/>
                  </a:lnTo>
                  <a:lnTo>
                    <a:pt x="1370" y="10417"/>
                  </a:lnTo>
                  <a:lnTo>
                    <a:pt x="1241" y="10601"/>
                  </a:lnTo>
                  <a:lnTo>
                    <a:pt x="1119" y="10800"/>
                  </a:lnTo>
                  <a:lnTo>
                    <a:pt x="1002" y="11006"/>
                  </a:lnTo>
                  <a:lnTo>
                    <a:pt x="885" y="11219"/>
                  </a:lnTo>
                  <a:lnTo>
                    <a:pt x="780" y="11447"/>
                  </a:lnTo>
                  <a:lnTo>
                    <a:pt x="683" y="11683"/>
                  </a:lnTo>
                  <a:lnTo>
                    <a:pt x="586" y="11926"/>
                  </a:lnTo>
                  <a:lnTo>
                    <a:pt x="493" y="12176"/>
                  </a:lnTo>
                  <a:lnTo>
                    <a:pt x="412" y="12433"/>
                  </a:lnTo>
                  <a:lnTo>
                    <a:pt x="335" y="12698"/>
                  </a:lnTo>
                  <a:lnTo>
                    <a:pt x="206" y="13257"/>
                  </a:lnTo>
                  <a:lnTo>
                    <a:pt x="154" y="13544"/>
                  </a:lnTo>
                  <a:lnTo>
                    <a:pt x="73" y="14147"/>
                  </a:lnTo>
                  <a:lnTo>
                    <a:pt x="40" y="14456"/>
                  </a:lnTo>
                  <a:lnTo>
                    <a:pt x="20" y="14758"/>
                  </a:lnTo>
                  <a:lnTo>
                    <a:pt x="8" y="15074"/>
                  </a:lnTo>
                  <a:lnTo>
                    <a:pt x="0" y="15391"/>
                  </a:lnTo>
                  <a:lnTo>
                    <a:pt x="8" y="15707"/>
                  </a:lnTo>
                  <a:lnTo>
                    <a:pt x="20" y="16009"/>
                  </a:lnTo>
                  <a:lnTo>
                    <a:pt x="40" y="16310"/>
                  </a:lnTo>
                  <a:lnTo>
                    <a:pt x="69" y="16605"/>
                  </a:lnTo>
                  <a:lnTo>
                    <a:pt x="101" y="16899"/>
                  </a:lnTo>
                  <a:lnTo>
                    <a:pt x="145" y="17186"/>
                  </a:lnTo>
                  <a:lnTo>
                    <a:pt x="198" y="17465"/>
                  </a:lnTo>
                  <a:lnTo>
                    <a:pt x="255" y="17738"/>
                  </a:lnTo>
                  <a:lnTo>
                    <a:pt x="319" y="18010"/>
                  </a:lnTo>
                  <a:lnTo>
                    <a:pt x="388" y="18267"/>
                  </a:lnTo>
                  <a:lnTo>
                    <a:pt x="465" y="18517"/>
                  </a:lnTo>
                  <a:lnTo>
                    <a:pt x="554" y="18775"/>
                  </a:lnTo>
                  <a:lnTo>
                    <a:pt x="643" y="19010"/>
                  </a:lnTo>
                  <a:lnTo>
                    <a:pt x="740" y="19238"/>
                  </a:lnTo>
                  <a:lnTo>
                    <a:pt x="841" y="19459"/>
                  </a:lnTo>
                  <a:lnTo>
                    <a:pt x="946" y="19672"/>
                  </a:lnTo>
                  <a:lnTo>
                    <a:pt x="1059" y="19878"/>
                  </a:lnTo>
                  <a:lnTo>
                    <a:pt x="1172" y="20070"/>
                  </a:lnTo>
                  <a:lnTo>
                    <a:pt x="1297" y="20254"/>
                  </a:lnTo>
                  <a:lnTo>
                    <a:pt x="1422" y="20430"/>
                  </a:lnTo>
                  <a:lnTo>
                    <a:pt x="1556" y="20592"/>
                  </a:lnTo>
                  <a:lnTo>
                    <a:pt x="1689" y="20739"/>
                  </a:lnTo>
                  <a:lnTo>
                    <a:pt x="1831" y="20894"/>
                  </a:lnTo>
                  <a:lnTo>
                    <a:pt x="1972" y="21011"/>
                  </a:lnTo>
                  <a:lnTo>
                    <a:pt x="2122" y="21137"/>
                  </a:lnTo>
                  <a:lnTo>
                    <a:pt x="2275" y="21240"/>
                  </a:lnTo>
                  <a:lnTo>
                    <a:pt x="2429" y="21328"/>
                  </a:lnTo>
                  <a:lnTo>
                    <a:pt x="2744" y="21475"/>
                  </a:lnTo>
                  <a:lnTo>
                    <a:pt x="2906" y="21526"/>
                  </a:lnTo>
                  <a:lnTo>
                    <a:pt x="3075" y="21563"/>
                  </a:lnTo>
                  <a:lnTo>
                    <a:pt x="3241" y="21585"/>
                  </a:lnTo>
                  <a:lnTo>
                    <a:pt x="3241" y="21600"/>
                  </a:lnTo>
                  <a:lnTo>
                    <a:pt x="18921" y="21600"/>
                  </a:lnTo>
                  <a:lnTo>
                    <a:pt x="18921" y="21578"/>
                  </a:lnTo>
                  <a:lnTo>
                    <a:pt x="18965" y="21585"/>
                  </a:lnTo>
                  <a:lnTo>
                    <a:pt x="19018" y="21600"/>
                  </a:lnTo>
                  <a:lnTo>
                    <a:pt x="19155" y="21600"/>
                  </a:lnTo>
                  <a:lnTo>
                    <a:pt x="19284" y="21578"/>
                  </a:lnTo>
                  <a:lnTo>
                    <a:pt x="19414" y="21541"/>
                  </a:lnTo>
                  <a:lnTo>
                    <a:pt x="19543" y="21497"/>
                  </a:lnTo>
                  <a:lnTo>
                    <a:pt x="19664" y="21446"/>
                  </a:lnTo>
                  <a:lnTo>
                    <a:pt x="19786" y="21387"/>
                  </a:lnTo>
                  <a:lnTo>
                    <a:pt x="19907" y="21320"/>
                  </a:lnTo>
                  <a:lnTo>
                    <a:pt x="20024" y="21232"/>
                  </a:lnTo>
                  <a:lnTo>
                    <a:pt x="20141" y="21137"/>
                  </a:lnTo>
                  <a:lnTo>
                    <a:pt x="20250" y="21034"/>
                  </a:lnTo>
                  <a:lnTo>
                    <a:pt x="20359" y="20916"/>
                  </a:lnTo>
                  <a:lnTo>
                    <a:pt x="20460" y="20798"/>
                  </a:lnTo>
                  <a:lnTo>
                    <a:pt x="20565" y="20666"/>
                  </a:lnTo>
                  <a:lnTo>
                    <a:pt x="20662" y="20526"/>
                  </a:lnTo>
                  <a:lnTo>
                    <a:pt x="20751" y="20379"/>
                  </a:lnTo>
                  <a:lnTo>
                    <a:pt x="20844" y="20217"/>
                  </a:lnTo>
                  <a:lnTo>
                    <a:pt x="20929" y="20062"/>
                  </a:lnTo>
                  <a:lnTo>
                    <a:pt x="21010" y="19886"/>
                  </a:lnTo>
                  <a:lnTo>
                    <a:pt x="21087" y="19717"/>
                  </a:lnTo>
                  <a:lnTo>
                    <a:pt x="21160" y="19533"/>
                  </a:lnTo>
                  <a:lnTo>
                    <a:pt x="21224" y="19341"/>
                  </a:lnTo>
                  <a:lnTo>
                    <a:pt x="21289" y="19143"/>
                  </a:lnTo>
                  <a:lnTo>
                    <a:pt x="21345" y="18937"/>
                  </a:lnTo>
                  <a:lnTo>
                    <a:pt x="21398" y="18731"/>
                  </a:lnTo>
                  <a:lnTo>
                    <a:pt x="21442" y="18517"/>
                  </a:lnTo>
                  <a:lnTo>
                    <a:pt x="21483" y="18304"/>
                  </a:lnTo>
                  <a:lnTo>
                    <a:pt x="21519" y="18076"/>
                  </a:lnTo>
                  <a:lnTo>
                    <a:pt x="21547" y="17848"/>
                  </a:lnTo>
                  <a:lnTo>
                    <a:pt x="21572" y="17613"/>
                  </a:lnTo>
                  <a:lnTo>
                    <a:pt x="21596" y="17142"/>
                  </a:lnTo>
                  <a:lnTo>
                    <a:pt x="21600" y="16899"/>
                  </a:lnTo>
                  <a:lnTo>
                    <a:pt x="21596" y="16663"/>
                  </a:lnTo>
                  <a:lnTo>
                    <a:pt x="21584" y="16428"/>
                  </a:lnTo>
                  <a:lnTo>
                    <a:pt x="21572" y="16207"/>
                  </a:lnTo>
                  <a:lnTo>
                    <a:pt x="21552" y="15979"/>
                  </a:lnTo>
                  <a:lnTo>
                    <a:pt x="21523" y="15751"/>
                  </a:lnTo>
                  <a:lnTo>
                    <a:pt x="21491" y="15531"/>
                  </a:lnTo>
                  <a:lnTo>
                    <a:pt x="21450" y="15325"/>
                  </a:lnTo>
                  <a:lnTo>
                    <a:pt x="21402" y="15111"/>
                  </a:lnTo>
                  <a:lnTo>
                    <a:pt x="21353" y="14905"/>
                  </a:lnTo>
                  <a:lnTo>
                    <a:pt x="21301" y="14714"/>
                  </a:lnTo>
                  <a:lnTo>
                    <a:pt x="21180" y="14331"/>
                  </a:lnTo>
                  <a:lnTo>
                    <a:pt x="21107" y="14147"/>
                  </a:lnTo>
                  <a:lnTo>
                    <a:pt x="21034" y="13971"/>
                  </a:lnTo>
                  <a:lnTo>
                    <a:pt x="20953" y="13809"/>
                  </a:lnTo>
                  <a:lnTo>
                    <a:pt x="20873" y="13640"/>
                  </a:lnTo>
                  <a:lnTo>
                    <a:pt x="20695" y="13346"/>
                  </a:lnTo>
                  <a:lnTo>
                    <a:pt x="20602" y="13206"/>
                  </a:lnTo>
                  <a:lnTo>
                    <a:pt x="20505" y="13073"/>
                  </a:lnTo>
                  <a:lnTo>
                    <a:pt x="20404" y="12956"/>
                  </a:lnTo>
                  <a:lnTo>
                    <a:pt x="20299" y="12838"/>
                  </a:lnTo>
                  <a:lnTo>
                    <a:pt x="20194" y="12735"/>
                  </a:lnTo>
                  <a:lnTo>
                    <a:pt x="20081" y="12632"/>
                  </a:lnTo>
                  <a:lnTo>
                    <a:pt x="19967" y="12551"/>
                  </a:lnTo>
                  <a:lnTo>
                    <a:pt x="19854" y="12477"/>
                  </a:lnTo>
                  <a:lnTo>
                    <a:pt x="19733" y="12404"/>
                  </a:lnTo>
                  <a:lnTo>
                    <a:pt x="19612" y="12345"/>
                  </a:lnTo>
                  <a:lnTo>
                    <a:pt x="19491" y="12301"/>
                  </a:lnTo>
                  <a:lnTo>
                    <a:pt x="19365" y="12264"/>
                  </a:lnTo>
                  <a:lnTo>
                    <a:pt x="19240" y="12242"/>
                  </a:lnTo>
                  <a:lnTo>
                    <a:pt x="19111" y="12220"/>
                  </a:lnTo>
                  <a:close/>
                </a:path>
              </a:pathLst>
            </a:custGeom>
            <a:solidFill>
              <a:srgbClr val="58A6D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 defTabSz="1371508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8" name="文本框 10"/>
            <p:cNvSpPr txBox="1"/>
            <p:nvPr/>
          </p:nvSpPr>
          <p:spPr>
            <a:xfrm>
              <a:off x="340136" y="0"/>
              <a:ext cx="951675" cy="98511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>
                <a:defRPr sz="5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aphicFrame>
        <p:nvGraphicFramePr>
          <p:cNvPr id="500" name="表格"/>
          <p:cNvGraphicFramePr/>
          <p:nvPr/>
        </p:nvGraphicFramePr>
        <p:xfrm>
          <a:off x="1397000" y="5212650"/>
          <a:ext cx="19642667" cy="1016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734353"/>
                <a:gridCol w="5972744"/>
                <a:gridCol w="5972744"/>
                <a:gridCol w="5972744"/>
                <a:gridCol w="2937415"/>
              </a:tblGrid>
              <a:tr h="709907">
                <a:tc>
                  <a:txBody>
                    <a:bodyPr/>
                    <a:lstStyle/>
                    <a:p>
                      <a:pPr algn="ctr">
                        <a:defRPr b="1" sz="3600">
                          <a:solidFill>
                            <a:srgbClr val="53535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25400">
                      <a:solidFill>
                        <a:srgbClr val="00000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3600">
                          <a:solidFill>
                            <a:srgbClr val="535353"/>
                          </a:solidFill>
                        </a:rPr>
                        <a:t>监察需求</a:t>
                      </a:r>
                    </a:p>
                  </a:txBody>
                  <a:tcPr marL="0" marR="0" marT="0" marB="0" anchor="t" anchorCtr="0" horzOverflow="overflow">
                    <a:lnT w="25400">
                      <a:solidFill>
                        <a:srgbClr val="00000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3600">
                          <a:solidFill>
                            <a:srgbClr val="535353"/>
                          </a:solidFill>
                        </a:rPr>
                        <a:t>当前业务系统建设情况</a:t>
                      </a:r>
                    </a:p>
                  </a:txBody>
                  <a:tcPr marL="0" marR="0" marT="0" marB="0" anchor="t" anchorCtr="0" horzOverflow="overflow">
                    <a:lnT w="25400">
                      <a:solidFill>
                        <a:srgbClr val="00000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3600">
                          <a:solidFill>
                            <a:srgbClr val="535353"/>
                          </a:solidFill>
                        </a:rPr>
                        <a:t>业务系统改进（建设）建议</a:t>
                      </a:r>
                    </a:p>
                  </a:txBody>
                  <a:tcPr marL="0" marR="0" marT="0" marB="0" anchor="t" anchorCtr="0" horzOverflow="overflow">
                    <a:lnT w="25400">
                      <a:solidFill>
                        <a:srgbClr val="00000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3600">
                          <a:solidFill>
                            <a:srgbClr val="535353"/>
                          </a:solidFill>
                        </a:rPr>
                        <a:t>实施策略</a:t>
                      </a:r>
                    </a:p>
                  </a:txBody>
                  <a:tcPr marL="0" marR="0" marT="0" marB="0" anchor="t" anchorCtr="0" horzOverflow="overflow"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noFill/>
                  </a:tcPr>
                </a:tc>
              </a:tr>
              <a:tr h="69100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600"/>
                        <a:t>3</a:t>
                      </a:r>
                    </a:p>
                  </a:txBody>
                  <a:tcPr marL="0" marR="0" marT="0" marB="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b="1" sz="3200">
                          <a:solidFill>
                            <a:srgbClr val="535353"/>
                          </a:solidFill>
                        </a:defRPr>
                      </a:pPr>
                      <a:r>
                        <a:t>设计变更监察：</a:t>
                      </a:r>
                    </a:p>
                    <a:p>
                      <a:pPr marL="374315" indent="-374315" algn="l">
                        <a:spcBef>
                          <a:spcPts val="800"/>
                        </a:spcBef>
                        <a:buSzPct val="100000"/>
                        <a:buAutoNum type="arabicPeriod" startAt="1"/>
                        <a:defRPr sz="2800"/>
                      </a:pPr>
                      <a:r>
                        <a:rPr b="1"/>
                        <a:t>事前监控</a:t>
                      </a:r>
                      <a:r>
                        <a:t>：对设计变更事前申请流程，事中变更执行进行监察；</a:t>
                      </a:r>
                    </a:p>
                    <a:p>
                      <a:pPr marL="374315" indent="-374315" algn="l">
                        <a:spcBef>
                          <a:spcPts val="800"/>
                        </a:spcBef>
                        <a:buSzPct val="100000"/>
                        <a:buAutoNum type="arabicPeriod" startAt="1"/>
                        <a:defRPr sz="2800"/>
                      </a:pPr>
                      <a:r>
                        <a:rPr b="1"/>
                        <a:t>事中监控：</a:t>
                      </a:r>
                      <a:r>
                        <a:t>对设计变更，施工单位执行情况进行监察；</a:t>
                      </a:r>
                    </a:p>
                    <a:p>
                      <a:pPr marL="374315" indent="-374315" algn="l">
                        <a:spcBef>
                          <a:spcPts val="800"/>
                        </a:spcBef>
                        <a:buSzPct val="100000"/>
                        <a:buAutoNum type="arabicPeriod" startAt="1"/>
                        <a:defRPr sz="2800"/>
                      </a:pPr>
                      <a:r>
                        <a:rPr b="1"/>
                        <a:t>事后监控：</a:t>
                      </a:r>
                      <a:r>
                        <a:t>通过数据分析，揭示变更部位、变更原因、变更的责任主体的规律。</a:t>
                      </a:r>
                    </a:p>
                  </a:txBody>
                  <a:tcPr marL="0" marR="0" marT="0" marB="0" anchor="ctr" anchorCtr="0" horzOverflow="overflow"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3200"/>
                      </a:pPr>
                      <a:r>
                        <a:t>集团</a:t>
                      </a:r>
                      <a:r>
                        <a:rPr b="1"/>
                        <a:t>工程管理系统</a:t>
                      </a:r>
                      <a:r>
                        <a:t>，设计管理模块具备勘察、初设、报规报建、施工图、设计变更等内容，功能流程及关键数据相对完备，具备信息化监察的基础。</a:t>
                      </a:r>
                    </a:p>
                  </a:txBody>
                  <a:tcPr marL="0" marR="0" marT="0" marB="0" anchor="ctr" anchorCtr="0" horzOverflow="overflow"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74315" indent="-374315" algn="l">
                        <a:buSzPct val="100000"/>
                        <a:buAutoNum type="arabicPeriod" startAt="1"/>
                        <a:defRPr sz="2800"/>
                      </a:pPr>
                      <a:r>
                        <a:t>设计变更发起时，增加变更责任主体和原因字段，包括：设计单位（设计深化、设计错误、设计延误）、施工单位（图纸理解错误、施工错误）、业主方（业主需求变化、外部配合）</a:t>
                      </a:r>
                    </a:p>
                  </a:txBody>
                  <a:tcPr marL="0" marR="0" marT="0" marB="0" anchor="ctr" anchorCtr="0" horzOverflow="overflow"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600">
                          <a:solidFill>
                            <a:srgbClr val="535353"/>
                          </a:solidFill>
                        </a:rPr>
                        <a:t>采用数据对接进行实时监察</a:t>
                      </a:r>
                    </a:p>
                  </a:txBody>
                  <a:tcPr marL="0" marR="0" marT="0" marB="0" anchor="ctr" anchorCtr="0" horzOverflow="overflow">
                    <a:lnR w="25400">
                      <a:solidFill>
                        <a:srgbClr val="000000"/>
                      </a:solidFill>
                      <a:miter lim="400000"/>
                    </a:lnR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506" name="成组"/>
          <p:cNvGrpSpPr/>
          <p:nvPr/>
        </p:nvGrpSpPr>
        <p:grpSpPr>
          <a:xfrm>
            <a:off x="1332989" y="2223886"/>
            <a:ext cx="2753785" cy="2198709"/>
            <a:chOff x="0" y="0"/>
            <a:chExt cx="2753784" cy="2198707"/>
          </a:xfrm>
        </p:grpSpPr>
        <p:sp>
          <p:nvSpPr>
            <p:cNvPr id="501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502" name="招标管理"/>
            <p:cNvSpPr txBox="1"/>
            <p:nvPr/>
          </p:nvSpPr>
          <p:spPr>
            <a:xfrm>
              <a:off x="165949" y="1267000"/>
              <a:ext cx="2421886" cy="4572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1168400">
                <a:lnSpc>
                  <a:spcPct val="110000"/>
                </a:lnSpc>
                <a:spcBef>
                  <a:spcPts val="6000"/>
                </a:spcBef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招标管理</a:t>
              </a:r>
            </a:p>
          </p:txBody>
        </p:sp>
        <p:grpSp>
          <p:nvGrpSpPr>
            <p:cNvPr id="505" name="成组"/>
            <p:cNvGrpSpPr/>
            <p:nvPr/>
          </p:nvGrpSpPr>
          <p:grpSpPr>
            <a:xfrm>
              <a:off x="826212" y="0"/>
              <a:ext cx="1101360" cy="1101359"/>
              <a:chOff x="0" y="0"/>
              <a:chExt cx="1101358" cy="1101358"/>
            </a:xfrm>
          </p:grpSpPr>
          <p:sp>
            <p:nvSpPr>
              <p:cNvPr id="503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F8CA63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504" name="形状"/>
              <p:cNvSpPr/>
              <p:nvPr/>
            </p:nvSpPr>
            <p:spPr>
              <a:xfrm>
                <a:off x="358238" y="357758"/>
                <a:ext cx="384883" cy="3858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1730" y="15723"/>
                    </a:lnTo>
                    <a:lnTo>
                      <a:pt x="5834" y="19822"/>
                    </a:lnTo>
                    <a:cubicBezTo>
                      <a:pt x="5834" y="19822"/>
                      <a:pt x="0" y="21600"/>
                      <a:pt x="0" y="21600"/>
                    </a:cubicBezTo>
                    <a:close/>
                    <a:moveTo>
                      <a:pt x="6506" y="19151"/>
                    </a:moveTo>
                    <a:lnTo>
                      <a:pt x="2402" y="15052"/>
                    </a:lnTo>
                    <a:lnTo>
                      <a:pt x="14384" y="3102"/>
                    </a:lnTo>
                    <a:lnTo>
                      <a:pt x="18490" y="7198"/>
                    </a:lnTo>
                    <a:cubicBezTo>
                      <a:pt x="18490" y="7198"/>
                      <a:pt x="6506" y="19151"/>
                      <a:pt x="6506" y="19151"/>
                    </a:cubicBezTo>
                    <a:close/>
                    <a:moveTo>
                      <a:pt x="19175" y="6514"/>
                    </a:moveTo>
                    <a:lnTo>
                      <a:pt x="15069" y="2417"/>
                    </a:lnTo>
                    <a:lnTo>
                      <a:pt x="17493" y="0"/>
                    </a:lnTo>
                    <a:lnTo>
                      <a:pt x="21600" y="4097"/>
                    </a:lnTo>
                    <a:cubicBezTo>
                      <a:pt x="21600" y="4097"/>
                      <a:pt x="19175" y="6514"/>
                      <a:pt x="19175" y="65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6200" tIns="76200" rIns="76200" bIns="76200" numCol="1" anchor="ctr">
                <a:noAutofit/>
              </a:bodyPr>
              <a:lstStyle/>
              <a:p>
                <a:pPr algn="ctr" defTabSz="914400">
                  <a:defRPr sz="6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</p:grpSp>
      <p:grpSp>
        <p:nvGrpSpPr>
          <p:cNvPr id="512" name="成组"/>
          <p:cNvGrpSpPr/>
          <p:nvPr/>
        </p:nvGrpSpPr>
        <p:grpSpPr>
          <a:xfrm>
            <a:off x="7654401" y="2223886"/>
            <a:ext cx="2753785" cy="2198709"/>
            <a:chOff x="0" y="0"/>
            <a:chExt cx="2753784" cy="2198707"/>
          </a:xfrm>
        </p:grpSpPr>
        <p:sp>
          <p:nvSpPr>
            <p:cNvPr id="507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508" name="工程设计"/>
            <p:cNvSpPr txBox="1"/>
            <p:nvPr/>
          </p:nvSpPr>
          <p:spPr>
            <a:xfrm>
              <a:off x="165949" y="1267000"/>
              <a:ext cx="2421887" cy="4572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1168400">
                <a:lnSpc>
                  <a:spcPct val="110000"/>
                </a:lnSpc>
                <a:spcBef>
                  <a:spcPts val="6000"/>
                </a:spcBef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工程设计</a:t>
              </a:r>
            </a:p>
          </p:txBody>
        </p:sp>
        <p:grpSp>
          <p:nvGrpSpPr>
            <p:cNvPr id="511" name="成组"/>
            <p:cNvGrpSpPr/>
            <p:nvPr/>
          </p:nvGrpSpPr>
          <p:grpSpPr>
            <a:xfrm>
              <a:off x="826212" y="0"/>
              <a:ext cx="1101360" cy="1101359"/>
              <a:chOff x="0" y="0"/>
              <a:chExt cx="1101358" cy="1101358"/>
            </a:xfrm>
          </p:grpSpPr>
          <p:sp>
            <p:nvSpPr>
              <p:cNvPr id="509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4CB7F5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510" name="形状"/>
              <p:cNvSpPr/>
              <p:nvPr/>
            </p:nvSpPr>
            <p:spPr>
              <a:xfrm>
                <a:off x="435002" y="328221"/>
                <a:ext cx="231356" cy="4449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8796" y="4104"/>
                    </a:moveTo>
                    <a:lnTo>
                      <a:pt x="2804" y="4104"/>
                    </a:lnTo>
                    <a:lnTo>
                      <a:pt x="2804" y="17604"/>
                    </a:lnTo>
                    <a:lnTo>
                      <a:pt x="18796" y="17604"/>
                    </a:lnTo>
                    <a:cubicBezTo>
                      <a:pt x="18796" y="17604"/>
                      <a:pt x="18796" y="4104"/>
                      <a:pt x="18796" y="4104"/>
                    </a:cubicBezTo>
                    <a:close/>
                    <a:moveTo>
                      <a:pt x="14045" y="2025"/>
                    </a:moveTo>
                    <a:lnTo>
                      <a:pt x="7555" y="2025"/>
                    </a:lnTo>
                    <a:cubicBezTo>
                      <a:pt x="7196" y="2025"/>
                      <a:pt x="6906" y="2176"/>
                      <a:pt x="6906" y="2363"/>
                    </a:cubicBezTo>
                    <a:cubicBezTo>
                      <a:pt x="6906" y="2549"/>
                      <a:pt x="7196" y="2700"/>
                      <a:pt x="7555" y="2700"/>
                    </a:cubicBezTo>
                    <a:lnTo>
                      <a:pt x="14045" y="2700"/>
                    </a:lnTo>
                    <a:cubicBezTo>
                      <a:pt x="14404" y="2700"/>
                      <a:pt x="14694" y="2549"/>
                      <a:pt x="14694" y="2363"/>
                    </a:cubicBezTo>
                    <a:cubicBezTo>
                      <a:pt x="14694" y="2176"/>
                      <a:pt x="14404" y="2025"/>
                      <a:pt x="14045" y="2025"/>
                    </a:cubicBezTo>
                    <a:close/>
                    <a:moveTo>
                      <a:pt x="10800" y="20250"/>
                    </a:moveTo>
                    <a:cubicBezTo>
                      <a:pt x="11875" y="20250"/>
                      <a:pt x="12747" y="19796"/>
                      <a:pt x="12747" y="19237"/>
                    </a:cubicBezTo>
                    <a:cubicBezTo>
                      <a:pt x="12747" y="18678"/>
                      <a:pt x="11875" y="18225"/>
                      <a:pt x="10800" y="18225"/>
                    </a:cubicBezTo>
                    <a:cubicBezTo>
                      <a:pt x="9725" y="18225"/>
                      <a:pt x="8853" y="18678"/>
                      <a:pt x="8853" y="19237"/>
                    </a:cubicBezTo>
                    <a:cubicBezTo>
                      <a:pt x="8853" y="19796"/>
                      <a:pt x="9725" y="20250"/>
                      <a:pt x="10800" y="20250"/>
                    </a:cubicBezTo>
                    <a:close/>
                    <a:moveTo>
                      <a:pt x="19004" y="21600"/>
                    </a:moveTo>
                    <a:lnTo>
                      <a:pt x="2596" y="21600"/>
                    </a:lnTo>
                    <a:cubicBezTo>
                      <a:pt x="1162" y="21600"/>
                      <a:pt x="0" y="20996"/>
                      <a:pt x="0" y="20250"/>
                    </a:cubicBezTo>
                    <a:lnTo>
                      <a:pt x="0" y="1350"/>
                    </a:lnTo>
                    <a:cubicBezTo>
                      <a:pt x="0" y="604"/>
                      <a:pt x="1162" y="0"/>
                      <a:pt x="2596" y="0"/>
                    </a:cubicBezTo>
                    <a:lnTo>
                      <a:pt x="19004" y="0"/>
                    </a:lnTo>
                    <a:cubicBezTo>
                      <a:pt x="20438" y="0"/>
                      <a:pt x="21600" y="604"/>
                      <a:pt x="21600" y="1350"/>
                    </a:cubicBezTo>
                    <a:lnTo>
                      <a:pt x="21600" y="20250"/>
                    </a:lnTo>
                    <a:cubicBezTo>
                      <a:pt x="21600" y="20996"/>
                      <a:pt x="20438" y="21600"/>
                      <a:pt x="19004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6200" tIns="76200" rIns="76200" bIns="76200" numCol="1" anchor="ctr">
                <a:noAutofit/>
              </a:bodyPr>
              <a:lstStyle/>
              <a:p>
                <a:pPr algn="ctr" defTabSz="914400">
                  <a:defRPr sz="6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</p:grpSp>
      <p:grpSp>
        <p:nvGrpSpPr>
          <p:cNvPr id="518" name="成组"/>
          <p:cNvGrpSpPr/>
          <p:nvPr/>
        </p:nvGrpSpPr>
        <p:grpSpPr>
          <a:xfrm>
            <a:off x="17136519" y="2223886"/>
            <a:ext cx="2753786" cy="2198709"/>
            <a:chOff x="0" y="0"/>
            <a:chExt cx="2753784" cy="2198707"/>
          </a:xfrm>
        </p:grpSpPr>
        <p:sp>
          <p:nvSpPr>
            <p:cNvPr id="513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514" name="经济签证"/>
            <p:cNvSpPr txBox="1"/>
            <p:nvPr/>
          </p:nvSpPr>
          <p:spPr>
            <a:xfrm>
              <a:off x="165949" y="1267000"/>
              <a:ext cx="2421887" cy="4572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1168400">
                <a:lnSpc>
                  <a:spcPct val="110000"/>
                </a:lnSpc>
                <a:spcBef>
                  <a:spcPts val="6000"/>
                </a:spcBef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经济签证</a:t>
              </a:r>
            </a:p>
          </p:txBody>
        </p:sp>
        <p:grpSp>
          <p:nvGrpSpPr>
            <p:cNvPr id="517" name="成组"/>
            <p:cNvGrpSpPr/>
            <p:nvPr/>
          </p:nvGrpSpPr>
          <p:grpSpPr>
            <a:xfrm>
              <a:off x="826213" y="0"/>
              <a:ext cx="1101359" cy="1101359"/>
              <a:chOff x="0" y="0"/>
              <a:chExt cx="1101358" cy="1101358"/>
            </a:xfrm>
          </p:grpSpPr>
          <p:sp>
            <p:nvSpPr>
              <p:cNvPr id="515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CD00C0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516" name="钢笔"/>
              <p:cNvSpPr/>
              <p:nvPr/>
            </p:nvSpPr>
            <p:spPr>
              <a:xfrm>
                <a:off x="443154" y="296679"/>
                <a:ext cx="215050" cy="508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935" y="0"/>
                    </a:moveTo>
                    <a:cubicBezTo>
                      <a:pt x="1645" y="0"/>
                      <a:pt x="1407" y="101"/>
                      <a:pt x="1407" y="224"/>
                    </a:cubicBezTo>
                    <a:lnTo>
                      <a:pt x="1407" y="3038"/>
                    </a:lnTo>
                    <a:cubicBezTo>
                      <a:pt x="1407" y="3161"/>
                      <a:pt x="1645" y="3262"/>
                      <a:pt x="1935" y="3262"/>
                    </a:cubicBezTo>
                    <a:lnTo>
                      <a:pt x="19665" y="3262"/>
                    </a:lnTo>
                    <a:cubicBezTo>
                      <a:pt x="19955" y="3262"/>
                      <a:pt x="20193" y="3161"/>
                      <a:pt x="20193" y="3038"/>
                    </a:cubicBezTo>
                    <a:lnTo>
                      <a:pt x="20193" y="224"/>
                    </a:lnTo>
                    <a:cubicBezTo>
                      <a:pt x="20193" y="101"/>
                      <a:pt x="19955" y="0"/>
                      <a:pt x="19665" y="0"/>
                    </a:cubicBezTo>
                    <a:lnTo>
                      <a:pt x="1935" y="0"/>
                    </a:lnTo>
                    <a:close/>
                    <a:moveTo>
                      <a:pt x="1882" y="3889"/>
                    </a:moveTo>
                    <a:cubicBezTo>
                      <a:pt x="1882" y="3889"/>
                      <a:pt x="1613" y="7417"/>
                      <a:pt x="0" y="12311"/>
                    </a:cubicBezTo>
                    <a:lnTo>
                      <a:pt x="10218" y="21600"/>
                    </a:lnTo>
                    <a:lnTo>
                      <a:pt x="10602" y="16527"/>
                    </a:lnTo>
                    <a:lnTo>
                      <a:pt x="10602" y="11088"/>
                    </a:lnTo>
                    <a:cubicBezTo>
                      <a:pt x="9608" y="11046"/>
                      <a:pt x="8831" y="10690"/>
                      <a:pt x="8831" y="10258"/>
                    </a:cubicBezTo>
                    <a:cubicBezTo>
                      <a:pt x="8831" y="9798"/>
                      <a:pt x="9712" y="9425"/>
                      <a:pt x="10800" y="9425"/>
                    </a:cubicBezTo>
                    <a:cubicBezTo>
                      <a:pt x="11888" y="9425"/>
                      <a:pt x="12769" y="9798"/>
                      <a:pt x="12769" y="10258"/>
                    </a:cubicBezTo>
                    <a:cubicBezTo>
                      <a:pt x="12769" y="10691"/>
                      <a:pt x="11993" y="11046"/>
                      <a:pt x="10998" y="11088"/>
                    </a:cubicBezTo>
                    <a:lnTo>
                      <a:pt x="10998" y="16527"/>
                    </a:lnTo>
                    <a:lnTo>
                      <a:pt x="11382" y="21600"/>
                    </a:lnTo>
                    <a:lnTo>
                      <a:pt x="21600" y="12311"/>
                    </a:lnTo>
                    <a:cubicBezTo>
                      <a:pt x="19987" y="7417"/>
                      <a:pt x="19718" y="3889"/>
                      <a:pt x="19718" y="3889"/>
                    </a:cubicBezTo>
                    <a:lnTo>
                      <a:pt x="11559" y="3889"/>
                    </a:lnTo>
                    <a:lnTo>
                      <a:pt x="10041" y="3889"/>
                    </a:lnTo>
                    <a:lnTo>
                      <a:pt x="1882" y="3889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524" name="成组"/>
          <p:cNvGrpSpPr/>
          <p:nvPr/>
        </p:nvGrpSpPr>
        <p:grpSpPr>
          <a:xfrm>
            <a:off x="4493695" y="2223886"/>
            <a:ext cx="2753786" cy="2198709"/>
            <a:chOff x="0" y="0"/>
            <a:chExt cx="2753784" cy="2198707"/>
          </a:xfrm>
        </p:grpSpPr>
        <p:sp>
          <p:nvSpPr>
            <p:cNvPr id="519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520" name="供应商管理"/>
            <p:cNvSpPr txBox="1"/>
            <p:nvPr/>
          </p:nvSpPr>
          <p:spPr>
            <a:xfrm>
              <a:off x="165949" y="1267000"/>
              <a:ext cx="2421886" cy="4572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1168400">
                <a:lnSpc>
                  <a:spcPct val="110000"/>
                </a:lnSpc>
                <a:spcBef>
                  <a:spcPts val="6000"/>
                </a:spcBef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供应商管理</a:t>
              </a:r>
            </a:p>
          </p:txBody>
        </p:sp>
        <p:grpSp>
          <p:nvGrpSpPr>
            <p:cNvPr id="523" name="成组"/>
            <p:cNvGrpSpPr/>
            <p:nvPr/>
          </p:nvGrpSpPr>
          <p:grpSpPr>
            <a:xfrm>
              <a:off x="826212" y="0"/>
              <a:ext cx="1101360" cy="1101359"/>
              <a:chOff x="0" y="0"/>
              <a:chExt cx="1101358" cy="1101358"/>
            </a:xfrm>
          </p:grpSpPr>
          <p:sp>
            <p:nvSpPr>
              <p:cNvPr id="521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F8806A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522" name="椅子"/>
              <p:cNvSpPr/>
              <p:nvPr/>
            </p:nvSpPr>
            <p:spPr>
              <a:xfrm>
                <a:off x="360179" y="316574"/>
                <a:ext cx="381001" cy="4682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5" fill="norm" stroke="1" extrusionOk="0">
                    <a:moveTo>
                      <a:pt x="19748" y="3"/>
                    </a:moveTo>
                    <a:cubicBezTo>
                      <a:pt x="19500" y="-25"/>
                      <a:pt x="19269" y="113"/>
                      <a:pt x="19228" y="313"/>
                    </a:cubicBezTo>
                    <a:lnTo>
                      <a:pt x="17274" y="9415"/>
                    </a:lnTo>
                    <a:cubicBezTo>
                      <a:pt x="17210" y="9715"/>
                      <a:pt x="17210" y="10021"/>
                      <a:pt x="17276" y="10321"/>
                    </a:cubicBezTo>
                    <a:lnTo>
                      <a:pt x="17770" y="12234"/>
                    </a:lnTo>
                    <a:lnTo>
                      <a:pt x="3899" y="11477"/>
                    </a:lnTo>
                    <a:cubicBezTo>
                      <a:pt x="3299" y="11448"/>
                      <a:pt x="2762" y="11777"/>
                      <a:pt x="2634" y="12254"/>
                    </a:cubicBezTo>
                    <a:lnTo>
                      <a:pt x="0" y="21575"/>
                    </a:lnTo>
                    <a:lnTo>
                      <a:pt x="1501" y="21575"/>
                    </a:lnTo>
                    <a:lnTo>
                      <a:pt x="3905" y="14727"/>
                    </a:lnTo>
                    <a:cubicBezTo>
                      <a:pt x="4178" y="14061"/>
                      <a:pt x="4985" y="13637"/>
                      <a:pt x="5896" y="13682"/>
                    </a:cubicBezTo>
                    <a:lnTo>
                      <a:pt x="16629" y="14206"/>
                    </a:lnTo>
                    <a:cubicBezTo>
                      <a:pt x="17536" y="14250"/>
                      <a:pt x="18294" y="14752"/>
                      <a:pt x="18500" y="15443"/>
                    </a:cubicBezTo>
                    <a:lnTo>
                      <a:pt x="20287" y="21575"/>
                    </a:lnTo>
                    <a:lnTo>
                      <a:pt x="21600" y="21575"/>
                    </a:lnTo>
                    <a:lnTo>
                      <a:pt x="21165" y="19444"/>
                    </a:lnTo>
                    <a:lnTo>
                      <a:pt x="19771" y="12633"/>
                    </a:lnTo>
                    <a:lnTo>
                      <a:pt x="19711" y="12340"/>
                    </a:lnTo>
                    <a:lnTo>
                      <a:pt x="19265" y="10167"/>
                    </a:lnTo>
                    <a:cubicBezTo>
                      <a:pt x="19222" y="9957"/>
                      <a:pt x="19223" y="9742"/>
                      <a:pt x="19267" y="9532"/>
                    </a:cubicBezTo>
                    <a:lnTo>
                      <a:pt x="21144" y="521"/>
                    </a:lnTo>
                    <a:cubicBezTo>
                      <a:pt x="21187" y="312"/>
                      <a:pt x="21010" y="115"/>
                      <a:pt x="20752" y="86"/>
                    </a:cubicBezTo>
                    <a:lnTo>
                      <a:pt x="19748" y="3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525" name="矩形"/>
          <p:cNvSpPr/>
          <p:nvPr/>
        </p:nvSpPr>
        <p:spPr>
          <a:xfrm>
            <a:off x="7761292" y="4093879"/>
            <a:ext cx="2540001" cy="13376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/>
          </a:p>
        </p:txBody>
      </p:sp>
      <p:grpSp>
        <p:nvGrpSpPr>
          <p:cNvPr id="531" name="成组"/>
          <p:cNvGrpSpPr/>
          <p:nvPr/>
        </p:nvGrpSpPr>
        <p:grpSpPr>
          <a:xfrm>
            <a:off x="10815106" y="2212492"/>
            <a:ext cx="2753785" cy="2198708"/>
            <a:chOff x="0" y="0"/>
            <a:chExt cx="2753784" cy="2198707"/>
          </a:xfrm>
        </p:grpSpPr>
        <p:sp>
          <p:nvSpPr>
            <p:cNvPr id="526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527" name="合同管理…"/>
            <p:cNvSpPr txBox="1"/>
            <p:nvPr/>
          </p:nvSpPr>
          <p:spPr>
            <a:xfrm>
              <a:off x="165949" y="1178100"/>
              <a:ext cx="2421887" cy="10160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ctr" defTabSz="1168400">
                <a:lnSpc>
                  <a:spcPct val="80000"/>
                </a:lnSpc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合同管理</a:t>
              </a:r>
            </a:p>
            <a:p>
              <a:pPr algn="ctr" defTabSz="1168400">
                <a:lnSpc>
                  <a:spcPct val="80000"/>
                </a:lnSpc>
                <a:defRPr sz="23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一期已完成</a:t>
              </a:r>
            </a:p>
          </p:txBody>
        </p:sp>
        <p:grpSp>
          <p:nvGrpSpPr>
            <p:cNvPr id="530" name="成组"/>
            <p:cNvGrpSpPr/>
            <p:nvPr/>
          </p:nvGrpSpPr>
          <p:grpSpPr>
            <a:xfrm>
              <a:off x="826212" y="0"/>
              <a:ext cx="1101360" cy="1101359"/>
              <a:chOff x="0" y="0"/>
              <a:chExt cx="1101358" cy="1101358"/>
            </a:xfrm>
          </p:grpSpPr>
          <p:sp>
            <p:nvSpPr>
              <p:cNvPr id="528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00CBCD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529" name="形状"/>
              <p:cNvSpPr/>
              <p:nvPr/>
            </p:nvSpPr>
            <p:spPr>
              <a:xfrm>
                <a:off x="360083" y="360078"/>
                <a:ext cx="381194" cy="3812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6913"/>
                    </a:moveTo>
                    <a:cubicBezTo>
                      <a:pt x="8653" y="6913"/>
                      <a:pt x="6912" y="8653"/>
                      <a:pt x="6912" y="10800"/>
                    </a:cubicBezTo>
                    <a:cubicBezTo>
                      <a:pt x="6912" y="12947"/>
                      <a:pt x="8653" y="14687"/>
                      <a:pt x="10800" y="14687"/>
                    </a:cubicBezTo>
                    <a:cubicBezTo>
                      <a:pt x="12947" y="14687"/>
                      <a:pt x="14687" y="12947"/>
                      <a:pt x="14687" y="10800"/>
                    </a:cubicBezTo>
                    <a:cubicBezTo>
                      <a:pt x="14687" y="8653"/>
                      <a:pt x="12947" y="6913"/>
                      <a:pt x="10800" y="6913"/>
                    </a:cubicBezTo>
                    <a:close/>
                    <a:moveTo>
                      <a:pt x="21600" y="9257"/>
                    </a:moveTo>
                    <a:lnTo>
                      <a:pt x="21600" y="12343"/>
                    </a:lnTo>
                    <a:cubicBezTo>
                      <a:pt x="21600" y="12343"/>
                      <a:pt x="20184" y="12738"/>
                      <a:pt x="18089" y="13128"/>
                    </a:cubicBezTo>
                    <a:cubicBezTo>
                      <a:pt x="17994" y="13428"/>
                      <a:pt x="17898" y="13723"/>
                      <a:pt x="17766" y="14007"/>
                    </a:cubicBezTo>
                    <a:cubicBezTo>
                      <a:pt x="19158" y="15729"/>
                      <a:pt x="20056" y="16971"/>
                      <a:pt x="20056" y="16971"/>
                    </a:cubicBezTo>
                    <a:lnTo>
                      <a:pt x="16970" y="20057"/>
                    </a:lnTo>
                    <a:cubicBezTo>
                      <a:pt x="16970" y="20057"/>
                      <a:pt x="15727" y="19158"/>
                      <a:pt x="14006" y="17768"/>
                    </a:cubicBezTo>
                    <a:cubicBezTo>
                      <a:pt x="13725" y="17897"/>
                      <a:pt x="13429" y="17994"/>
                      <a:pt x="13131" y="18089"/>
                    </a:cubicBezTo>
                    <a:cubicBezTo>
                      <a:pt x="12740" y="20184"/>
                      <a:pt x="12341" y="21600"/>
                      <a:pt x="12341" y="21600"/>
                    </a:cubicBezTo>
                    <a:lnTo>
                      <a:pt x="9257" y="21600"/>
                    </a:lnTo>
                    <a:cubicBezTo>
                      <a:pt x="9257" y="21600"/>
                      <a:pt x="8859" y="20187"/>
                      <a:pt x="8467" y="18098"/>
                    </a:cubicBezTo>
                    <a:cubicBezTo>
                      <a:pt x="8166" y="18003"/>
                      <a:pt x="7867" y="17907"/>
                      <a:pt x="7583" y="17777"/>
                    </a:cubicBezTo>
                    <a:cubicBezTo>
                      <a:pt x="5866" y="19163"/>
                      <a:pt x="4628" y="20057"/>
                      <a:pt x="4628" y="20057"/>
                    </a:cubicBezTo>
                    <a:lnTo>
                      <a:pt x="1543" y="16972"/>
                    </a:lnTo>
                    <a:cubicBezTo>
                      <a:pt x="1543" y="16972"/>
                      <a:pt x="2434" y="15738"/>
                      <a:pt x="3816" y="14027"/>
                    </a:cubicBezTo>
                    <a:cubicBezTo>
                      <a:pt x="3682" y="13741"/>
                      <a:pt x="3581" y="13440"/>
                      <a:pt x="3483" y="13136"/>
                    </a:cubicBezTo>
                    <a:cubicBezTo>
                      <a:pt x="1403" y="12743"/>
                      <a:pt x="0" y="12343"/>
                      <a:pt x="0" y="12343"/>
                    </a:cubicBezTo>
                    <a:lnTo>
                      <a:pt x="0" y="9257"/>
                    </a:lnTo>
                    <a:cubicBezTo>
                      <a:pt x="0" y="9257"/>
                      <a:pt x="1398" y="8860"/>
                      <a:pt x="3473" y="8469"/>
                    </a:cubicBezTo>
                    <a:cubicBezTo>
                      <a:pt x="3570" y="8160"/>
                      <a:pt x="3671" y="7856"/>
                      <a:pt x="3805" y="7565"/>
                    </a:cubicBezTo>
                    <a:cubicBezTo>
                      <a:pt x="2429" y="5858"/>
                      <a:pt x="1543" y="4629"/>
                      <a:pt x="1543" y="4629"/>
                    </a:cubicBezTo>
                    <a:lnTo>
                      <a:pt x="4628" y="1543"/>
                    </a:lnTo>
                    <a:cubicBezTo>
                      <a:pt x="4628" y="1543"/>
                      <a:pt x="5858" y="2430"/>
                      <a:pt x="7565" y="3805"/>
                    </a:cubicBezTo>
                    <a:cubicBezTo>
                      <a:pt x="7856" y="3671"/>
                      <a:pt x="8162" y="3570"/>
                      <a:pt x="8472" y="3472"/>
                    </a:cubicBezTo>
                    <a:cubicBezTo>
                      <a:pt x="8863" y="1399"/>
                      <a:pt x="9257" y="0"/>
                      <a:pt x="9257" y="0"/>
                    </a:cubicBezTo>
                    <a:lnTo>
                      <a:pt x="12341" y="0"/>
                    </a:lnTo>
                    <a:cubicBezTo>
                      <a:pt x="12341" y="0"/>
                      <a:pt x="12741" y="1404"/>
                      <a:pt x="13132" y="3482"/>
                    </a:cubicBezTo>
                    <a:cubicBezTo>
                      <a:pt x="13437" y="3581"/>
                      <a:pt x="13738" y="3681"/>
                      <a:pt x="14025" y="3814"/>
                    </a:cubicBezTo>
                    <a:cubicBezTo>
                      <a:pt x="15736" y="2434"/>
                      <a:pt x="16970" y="1543"/>
                      <a:pt x="16970" y="1543"/>
                    </a:cubicBezTo>
                    <a:lnTo>
                      <a:pt x="20056" y="4629"/>
                    </a:lnTo>
                    <a:cubicBezTo>
                      <a:pt x="20056" y="4629"/>
                      <a:pt x="19164" y="5869"/>
                      <a:pt x="17778" y="7587"/>
                    </a:cubicBezTo>
                    <a:cubicBezTo>
                      <a:pt x="17909" y="7870"/>
                      <a:pt x="18002" y="8169"/>
                      <a:pt x="18099" y="8469"/>
                    </a:cubicBezTo>
                    <a:cubicBezTo>
                      <a:pt x="20187" y="8861"/>
                      <a:pt x="21600" y="9257"/>
                      <a:pt x="21600" y="92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6200" tIns="76200" rIns="76200" bIns="76200" numCol="1" anchor="ctr">
                <a:noAutofit/>
              </a:bodyPr>
              <a:lstStyle/>
              <a:p>
                <a:pPr algn="ctr" defTabSz="914400">
                  <a:defRPr sz="6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</p:grpSp>
      <p:grpSp>
        <p:nvGrpSpPr>
          <p:cNvPr id="537" name="成组"/>
          <p:cNvGrpSpPr/>
          <p:nvPr/>
        </p:nvGrpSpPr>
        <p:grpSpPr>
          <a:xfrm>
            <a:off x="13975812" y="2212492"/>
            <a:ext cx="2753785" cy="2210102"/>
            <a:chOff x="0" y="0"/>
            <a:chExt cx="2753784" cy="2210101"/>
          </a:xfrm>
        </p:grpSpPr>
        <p:sp>
          <p:nvSpPr>
            <p:cNvPr id="532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grpSp>
          <p:nvGrpSpPr>
            <p:cNvPr id="535" name="成组"/>
            <p:cNvGrpSpPr/>
            <p:nvPr/>
          </p:nvGrpSpPr>
          <p:grpSpPr>
            <a:xfrm>
              <a:off x="826212" y="0"/>
              <a:ext cx="1101360" cy="1101359"/>
              <a:chOff x="0" y="0"/>
              <a:chExt cx="1101358" cy="1101358"/>
            </a:xfrm>
          </p:grpSpPr>
          <p:sp>
            <p:nvSpPr>
              <p:cNvPr id="533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60CD75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534" name="书"/>
              <p:cNvSpPr/>
              <p:nvPr/>
            </p:nvSpPr>
            <p:spPr>
              <a:xfrm>
                <a:off x="313245" y="357932"/>
                <a:ext cx="474867" cy="3854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8703"/>
                    </a:lnTo>
                    <a:lnTo>
                      <a:pt x="0" y="17407"/>
                    </a:lnTo>
                    <a:cubicBezTo>
                      <a:pt x="7892" y="17407"/>
                      <a:pt x="10521" y="21600"/>
                      <a:pt x="10521" y="21600"/>
                    </a:cubicBezTo>
                    <a:lnTo>
                      <a:pt x="10521" y="13417"/>
                    </a:lnTo>
                    <a:lnTo>
                      <a:pt x="10521" y="5233"/>
                    </a:lnTo>
                    <a:cubicBezTo>
                      <a:pt x="10521" y="5233"/>
                      <a:pt x="7892" y="0"/>
                      <a:pt x="0" y="0"/>
                    </a:cubicBezTo>
                    <a:close/>
                    <a:moveTo>
                      <a:pt x="21600" y="0"/>
                    </a:moveTo>
                    <a:cubicBezTo>
                      <a:pt x="13708" y="0"/>
                      <a:pt x="11079" y="5233"/>
                      <a:pt x="11079" y="5233"/>
                    </a:cubicBezTo>
                    <a:lnTo>
                      <a:pt x="11079" y="13417"/>
                    </a:lnTo>
                    <a:lnTo>
                      <a:pt x="11079" y="21600"/>
                    </a:lnTo>
                    <a:cubicBezTo>
                      <a:pt x="11079" y="21600"/>
                      <a:pt x="13708" y="17407"/>
                      <a:pt x="21600" y="17407"/>
                    </a:cubicBezTo>
                    <a:lnTo>
                      <a:pt x="21600" y="8703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536" name="计量支付…"/>
            <p:cNvSpPr txBox="1"/>
            <p:nvPr/>
          </p:nvSpPr>
          <p:spPr>
            <a:xfrm>
              <a:off x="165949" y="1194101"/>
              <a:ext cx="2421886" cy="10160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ctr" defTabSz="1168400">
                <a:lnSpc>
                  <a:spcPct val="80000"/>
                </a:lnSpc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计量支付</a:t>
              </a:r>
            </a:p>
            <a:p>
              <a:pPr algn="ctr" defTabSz="1168400">
                <a:lnSpc>
                  <a:spcPct val="80000"/>
                </a:lnSpc>
                <a:defRPr sz="23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一期已完成</a:t>
              </a:r>
            </a:p>
          </p:txBody>
        </p:sp>
      </p:grpSp>
      <p:grpSp>
        <p:nvGrpSpPr>
          <p:cNvPr id="543" name="成组"/>
          <p:cNvGrpSpPr/>
          <p:nvPr/>
        </p:nvGrpSpPr>
        <p:grpSpPr>
          <a:xfrm>
            <a:off x="20297224" y="2223886"/>
            <a:ext cx="2753785" cy="2198709"/>
            <a:chOff x="0" y="0"/>
            <a:chExt cx="2753784" cy="2198707"/>
          </a:xfrm>
        </p:grpSpPr>
        <p:sp>
          <p:nvSpPr>
            <p:cNvPr id="538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539" name="结算审计…"/>
            <p:cNvSpPr txBox="1"/>
            <p:nvPr/>
          </p:nvSpPr>
          <p:spPr>
            <a:xfrm>
              <a:off x="165949" y="1267000"/>
              <a:ext cx="2421887" cy="852139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ctr" defTabSz="1168400">
                <a:lnSpc>
                  <a:spcPct val="80000"/>
                </a:lnSpc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结算审计</a:t>
              </a:r>
            </a:p>
            <a:p>
              <a:pPr algn="ctr" defTabSz="1168400">
                <a:lnSpc>
                  <a:spcPct val="80000"/>
                </a:lnSpc>
                <a:defRPr sz="23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审计系统</a:t>
              </a:r>
            </a:p>
          </p:txBody>
        </p:sp>
        <p:grpSp>
          <p:nvGrpSpPr>
            <p:cNvPr id="542" name="成组"/>
            <p:cNvGrpSpPr/>
            <p:nvPr/>
          </p:nvGrpSpPr>
          <p:grpSpPr>
            <a:xfrm>
              <a:off x="826213" y="0"/>
              <a:ext cx="1101359" cy="1101359"/>
              <a:chOff x="0" y="0"/>
              <a:chExt cx="1101358" cy="1101358"/>
            </a:xfrm>
          </p:grpSpPr>
          <p:sp>
            <p:nvSpPr>
              <p:cNvPr id="540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CD6200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541" name="计算器"/>
              <p:cNvSpPr/>
              <p:nvPr/>
            </p:nvSpPr>
            <p:spPr>
              <a:xfrm>
                <a:off x="390317" y="323694"/>
                <a:ext cx="320724" cy="4539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522" y="0"/>
                    </a:moveTo>
                    <a:cubicBezTo>
                      <a:pt x="681" y="0"/>
                      <a:pt x="0" y="481"/>
                      <a:pt x="0" y="1075"/>
                    </a:cubicBezTo>
                    <a:lnTo>
                      <a:pt x="0" y="20525"/>
                    </a:lnTo>
                    <a:cubicBezTo>
                      <a:pt x="0" y="21119"/>
                      <a:pt x="681" y="21600"/>
                      <a:pt x="1522" y="21600"/>
                    </a:cubicBezTo>
                    <a:lnTo>
                      <a:pt x="20081" y="21600"/>
                    </a:lnTo>
                    <a:cubicBezTo>
                      <a:pt x="20922" y="21600"/>
                      <a:pt x="21600" y="21119"/>
                      <a:pt x="21600" y="20525"/>
                    </a:cubicBezTo>
                    <a:lnTo>
                      <a:pt x="21600" y="1075"/>
                    </a:lnTo>
                    <a:cubicBezTo>
                      <a:pt x="21592" y="481"/>
                      <a:pt x="20912" y="0"/>
                      <a:pt x="20071" y="0"/>
                    </a:cubicBezTo>
                    <a:lnTo>
                      <a:pt x="1522" y="0"/>
                    </a:lnTo>
                    <a:close/>
                    <a:moveTo>
                      <a:pt x="2866" y="1696"/>
                    </a:moveTo>
                    <a:lnTo>
                      <a:pt x="18734" y="1696"/>
                    </a:lnTo>
                    <a:cubicBezTo>
                      <a:pt x="19017" y="1696"/>
                      <a:pt x="19254" y="1857"/>
                      <a:pt x="19254" y="2062"/>
                    </a:cubicBezTo>
                    <a:lnTo>
                      <a:pt x="19254" y="4985"/>
                    </a:lnTo>
                    <a:cubicBezTo>
                      <a:pt x="19254" y="5185"/>
                      <a:pt x="19024" y="5351"/>
                      <a:pt x="18734" y="5351"/>
                    </a:cubicBezTo>
                    <a:lnTo>
                      <a:pt x="2866" y="5351"/>
                    </a:lnTo>
                    <a:cubicBezTo>
                      <a:pt x="2583" y="5351"/>
                      <a:pt x="2348" y="5190"/>
                      <a:pt x="2348" y="4985"/>
                    </a:cubicBezTo>
                    <a:lnTo>
                      <a:pt x="2348" y="2062"/>
                    </a:lnTo>
                    <a:cubicBezTo>
                      <a:pt x="2348" y="1862"/>
                      <a:pt x="2576" y="1696"/>
                      <a:pt x="2866" y="1696"/>
                    </a:cubicBezTo>
                    <a:close/>
                    <a:moveTo>
                      <a:pt x="17580" y="6615"/>
                    </a:moveTo>
                    <a:cubicBezTo>
                      <a:pt x="17771" y="6615"/>
                      <a:pt x="17924" y="6723"/>
                      <a:pt x="17924" y="6858"/>
                    </a:cubicBezTo>
                    <a:cubicBezTo>
                      <a:pt x="17924" y="6993"/>
                      <a:pt x="17771" y="7101"/>
                      <a:pt x="17580" y="7101"/>
                    </a:cubicBezTo>
                    <a:cubicBezTo>
                      <a:pt x="17389" y="7106"/>
                      <a:pt x="17236" y="6993"/>
                      <a:pt x="17236" y="6858"/>
                    </a:cubicBezTo>
                    <a:cubicBezTo>
                      <a:pt x="17236" y="6723"/>
                      <a:pt x="17389" y="6615"/>
                      <a:pt x="17580" y="6615"/>
                    </a:cubicBezTo>
                    <a:close/>
                    <a:moveTo>
                      <a:pt x="2890" y="6674"/>
                    </a:moveTo>
                    <a:lnTo>
                      <a:pt x="5121" y="6674"/>
                    </a:lnTo>
                    <a:cubicBezTo>
                      <a:pt x="5419" y="6674"/>
                      <a:pt x="5663" y="6847"/>
                      <a:pt x="5663" y="7057"/>
                    </a:cubicBezTo>
                    <a:lnTo>
                      <a:pt x="5663" y="8073"/>
                    </a:lnTo>
                    <a:cubicBezTo>
                      <a:pt x="5663" y="8284"/>
                      <a:pt x="5419" y="8456"/>
                      <a:pt x="5121" y="8456"/>
                    </a:cubicBezTo>
                    <a:lnTo>
                      <a:pt x="2890" y="8456"/>
                    </a:lnTo>
                    <a:cubicBezTo>
                      <a:pt x="2592" y="8456"/>
                      <a:pt x="2348" y="8284"/>
                      <a:pt x="2348" y="8073"/>
                    </a:cubicBezTo>
                    <a:lnTo>
                      <a:pt x="2348" y="7057"/>
                    </a:lnTo>
                    <a:cubicBezTo>
                      <a:pt x="2348" y="6847"/>
                      <a:pt x="2592" y="6674"/>
                      <a:pt x="2890" y="6674"/>
                    </a:cubicBezTo>
                    <a:close/>
                    <a:moveTo>
                      <a:pt x="7400" y="6674"/>
                    </a:moveTo>
                    <a:lnTo>
                      <a:pt x="9669" y="6674"/>
                    </a:lnTo>
                    <a:cubicBezTo>
                      <a:pt x="9967" y="6674"/>
                      <a:pt x="10211" y="6847"/>
                      <a:pt x="10211" y="7057"/>
                    </a:cubicBezTo>
                    <a:lnTo>
                      <a:pt x="10211" y="8073"/>
                    </a:lnTo>
                    <a:cubicBezTo>
                      <a:pt x="10211" y="8284"/>
                      <a:pt x="9967" y="8456"/>
                      <a:pt x="9669" y="8456"/>
                    </a:cubicBezTo>
                    <a:lnTo>
                      <a:pt x="7400" y="8456"/>
                    </a:lnTo>
                    <a:cubicBezTo>
                      <a:pt x="7102" y="8456"/>
                      <a:pt x="6858" y="8284"/>
                      <a:pt x="6858" y="8073"/>
                    </a:cubicBezTo>
                    <a:lnTo>
                      <a:pt x="6858" y="7057"/>
                    </a:lnTo>
                    <a:cubicBezTo>
                      <a:pt x="6858" y="6847"/>
                      <a:pt x="7102" y="6674"/>
                      <a:pt x="7400" y="6674"/>
                    </a:cubicBezTo>
                    <a:close/>
                    <a:moveTo>
                      <a:pt x="11924" y="6674"/>
                    </a:moveTo>
                    <a:lnTo>
                      <a:pt x="14195" y="6674"/>
                    </a:lnTo>
                    <a:cubicBezTo>
                      <a:pt x="14493" y="6674"/>
                      <a:pt x="14738" y="6847"/>
                      <a:pt x="14738" y="7057"/>
                    </a:cubicBezTo>
                    <a:lnTo>
                      <a:pt x="14738" y="8073"/>
                    </a:lnTo>
                    <a:cubicBezTo>
                      <a:pt x="14738" y="8284"/>
                      <a:pt x="14493" y="8456"/>
                      <a:pt x="14195" y="8456"/>
                    </a:cubicBezTo>
                    <a:lnTo>
                      <a:pt x="11924" y="8456"/>
                    </a:lnTo>
                    <a:cubicBezTo>
                      <a:pt x="11626" y="8456"/>
                      <a:pt x="11382" y="8284"/>
                      <a:pt x="11382" y="8073"/>
                    </a:cubicBezTo>
                    <a:lnTo>
                      <a:pt x="11382" y="7057"/>
                    </a:lnTo>
                    <a:cubicBezTo>
                      <a:pt x="11382" y="6847"/>
                      <a:pt x="11626" y="6674"/>
                      <a:pt x="11924" y="6674"/>
                    </a:cubicBezTo>
                    <a:close/>
                    <a:moveTo>
                      <a:pt x="16433" y="7290"/>
                    </a:moveTo>
                    <a:lnTo>
                      <a:pt x="18743" y="7290"/>
                    </a:lnTo>
                    <a:lnTo>
                      <a:pt x="18743" y="7685"/>
                    </a:lnTo>
                    <a:lnTo>
                      <a:pt x="16433" y="7685"/>
                    </a:lnTo>
                    <a:lnTo>
                      <a:pt x="16433" y="7290"/>
                    </a:lnTo>
                    <a:close/>
                    <a:moveTo>
                      <a:pt x="17580" y="7867"/>
                    </a:moveTo>
                    <a:cubicBezTo>
                      <a:pt x="17771" y="7867"/>
                      <a:pt x="17924" y="7975"/>
                      <a:pt x="17924" y="8110"/>
                    </a:cubicBezTo>
                    <a:cubicBezTo>
                      <a:pt x="17924" y="8245"/>
                      <a:pt x="17771" y="8353"/>
                      <a:pt x="17580" y="8353"/>
                    </a:cubicBezTo>
                    <a:cubicBezTo>
                      <a:pt x="17389" y="8353"/>
                      <a:pt x="17236" y="8245"/>
                      <a:pt x="17236" y="8110"/>
                    </a:cubicBezTo>
                    <a:cubicBezTo>
                      <a:pt x="17236" y="7975"/>
                      <a:pt x="17389" y="7867"/>
                      <a:pt x="17580" y="7867"/>
                    </a:cubicBezTo>
                    <a:close/>
                    <a:moveTo>
                      <a:pt x="2890" y="9580"/>
                    </a:moveTo>
                    <a:lnTo>
                      <a:pt x="5121" y="9580"/>
                    </a:lnTo>
                    <a:cubicBezTo>
                      <a:pt x="5419" y="9580"/>
                      <a:pt x="5663" y="9752"/>
                      <a:pt x="5663" y="9963"/>
                    </a:cubicBezTo>
                    <a:lnTo>
                      <a:pt x="5663" y="10979"/>
                    </a:lnTo>
                    <a:cubicBezTo>
                      <a:pt x="5663" y="11189"/>
                      <a:pt x="5419" y="11362"/>
                      <a:pt x="5121" y="11362"/>
                    </a:cubicBezTo>
                    <a:lnTo>
                      <a:pt x="2890" y="11362"/>
                    </a:lnTo>
                    <a:cubicBezTo>
                      <a:pt x="2592" y="11362"/>
                      <a:pt x="2348" y="11189"/>
                      <a:pt x="2348" y="10979"/>
                    </a:cubicBezTo>
                    <a:lnTo>
                      <a:pt x="2348" y="9963"/>
                    </a:lnTo>
                    <a:cubicBezTo>
                      <a:pt x="2348" y="9752"/>
                      <a:pt x="2592" y="9580"/>
                      <a:pt x="2890" y="9580"/>
                    </a:cubicBezTo>
                    <a:close/>
                    <a:moveTo>
                      <a:pt x="7400" y="9580"/>
                    </a:moveTo>
                    <a:lnTo>
                      <a:pt x="9669" y="9580"/>
                    </a:lnTo>
                    <a:cubicBezTo>
                      <a:pt x="9967" y="9580"/>
                      <a:pt x="10211" y="9752"/>
                      <a:pt x="10211" y="9963"/>
                    </a:cubicBezTo>
                    <a:lnTo>
                      <a:pt x="10211" y="10979"/>
                    </a:lnTo>
                    <a:cubicBezTo>
                      <a:pt x="10211" y="11189"/>
                      <a:pt x="9967" y="11362"/>
                      <a:pt x="9669" y="11362"/>
                    </a:cubicBezTo>
                    <a:lnTo>
                      <a:pt x="7400" y="11362"/>
                    </a:lnTo>
                    <a:cubicBezTo>
                      <a:pt x="7102" y="11362"/>
                      <a:pt x="6858" y="11189"/>
                      <a:pt x="6858" y="10979"/>
                    </a:cubicBezTo>
                    <a:lnTo>
                      <a:pt x="6858" y="9963"/>
                    </a:lnTo>
                    <a:cubicBezTo>
                      <a:pt x="6858" y="9752"/>
                      <a:pt x="7102" y="9580"/>
                      <a:pt x="7400" y="9580"/>
                    </a:cubicBezTo>
                    <a:close/>
                    <a:moveTo>
                      <a:pt x="11924" y="9580"/>
                    </a:moveTo>
                    <a:lnTo>
                      <a:pt x="14195" y="9580"/>
                    </a:lnTo>
                    <a:cubicBezTo>
                      <a:pt x="14493" y="9580"/>
                      <a:pt x="14738" y="9752"/>
                      <a:pt x="14738" y="9963"/>
                    </a:cubicBezTo>
                    <a:lnTo>
                      <a:pt x="14738" y="10979"/>
                    </a:lnTo>
                    <a:cubicBezTo>
                      <a:pt x="14738" y="11189"/>
                      <a:pt x="14493" y="11362"/>
                      <a:pt x="14195" y="11362"/>
                    </a:cubicBezTo>
                    <a:lnTo>
                      <a:pt x="11924" y="11362"/>
                    </a:lnTo>
                    <a:cubicBezTo>
                      <a:pt x="11626" y="11362"/>
                      <a:pt x="11382" y="11189"/>
                      <a:pt x="11382" y="10979"/>
                    </a:cubicBezTo>
                    <a:lnTo>
                      <a:pt x="11382" y="9963"/>
                    </a:lnTo>
                    <a:cubicBezTo>
                      <a:pt x="11382" y="9752"/>
                      <a:pt x="11626" y="9580"/>
                      <a:pt x="11924" y="9580"/>
                    </a:cubicBezTo>
                    <a:close/>
                    <a:moveTo>
                      <a:pt x="16969" y="9752"/>
                    </a:moveTo>
                    <a:lnTo>
                      <a:pt x="17587" y="10189"/>
                    </a:lnTo>
                    <a:lnTo>
                      <a:pt x="18208" y="9752"/>
                    </a:lnTo>
                    <a:lnTo>
                      <a:pt x="18598" y="10027"/>
                    </a:lnTo>
                    <a:lnTo>
                      <a:pt x="17979" y="10466"/>
                    </a:lnTo>
                    <a:lnTo>
                      <a:pt x="18598" y="10903"/>
                    </a:lnTo>
                    <a:lnTo>
                      <a:pt x="18199" y="11183"/>
                    </a:lnTo>
                    <a:lnTo>
                      <a:pt x="17580" y="10746"/>
                    </a:lnTo>
                    <a:lnTo>
                      <a:pt x="16961" y="11183"/>
                    </a:lnTo>
                    <a:lnTo>
                      <a:pt x="16572" y="10908"/>
                    </a:lnTo>
                    <a:lnTo>
                      <a:pt x="17191" y="10471"/>
                    </a:lnTo>
                    <a:lnTo>
                      <a:pt x="16572" y="10034"/>
                    </a:lnTo>
                    <a:lnTo>
                      <a:pt x="16969" y="9752"/>
                    </a:lnTo>
                    <a:close/>
                    <a:moveTo>
                      <a:pt x="2890" y="12437"/>
                    </a:moveTo>
                    <a:lnTo>
                      <a:pt x="5121" y="12437"/>
                    </a:lnTo>
                    <a:cubicBezTo>
                      <a:pt x="5419" y="12437"/>
                      <a:pt x="5663" y="12609"/>
                      <a:pt x="5663" y="12820"/>
                    </a:cubicBezTo>
                    <a:lnTo>
                      <a:pt x="5663" y="13834"/>
                    </a:lnTo>
                    <a:cubicBezTo>
                      <a:pt x="5663" y="14045"/>
                      <a:pt x="5419" y="14219"/>
                      <a:pt x="5121" y="14219"/>
                    </a:cubicBezTo>
                    <a:lnTo>
                      <a:pt x="2890" y="14219"/>
                    </a:lnTo>
                    <a:cubicBezTo>
                      <a:pt x="2592" y="14219"/>
                      <a:pt x="2348" y="14045"/>
                      <a:pt x="2348" y="13834"/>
                    </a:cubicBezTo>
                    <a:lnTo>
                      <a:pt x="2348" y="12820"/>
                    </a:lnTo>
                    <a:cubicBezTo>
                      <a:pt x="2348" y="12609"/>
                      <a:pt x="2592" y="12437"/>
                      <a:pt x="2890" y="12437"/>
                    </a:cubicBezTo>
                    <a:close/>
                    <a:moveTo>
                      <a:pt x="7400" y="12437"/>
                    </a:moveTo>
                    <a:lnTo>
                      <a:pt x="9669" y="12437"/>
                    </a:lnTo>
                    <a:cubicBezTo>
                      <a:pt x="9967" y="12437"/>
                      <a:pt x="10211" y="12609"/>
                      <a:pt x="10211" y="12820"/>
                    </a:cubicBezTo>
                    <a:lnTo>
                      <a:pt x="10211" y="13834"/>
                    </a:lnTo>
                    <a:cubicBezTo>
                      <a:pt x="10211" y="14045"/>
                      <a:pt x="9967" y="14219"/>
                      <a:pt x="9669" y="14219"/>
                    </a:cubicBezTo>
                    <a:lnTo>
                      <a:pt x="7400" y="14219"/>
                    </a:lnTo>
                    <a:cubicBezTo>
                      <a:pt x="7102" y="14219"/>
                      <a:pt x="6858" y="14045"/>
                      <a:pt x="6858" y="13834"/>
                    </a:cubicBezTo>
                    <a:lnTo>
                      <a:pt x="6858" y="12820"/>
                    </a:lnTo>
                    <a:cubicBezTo>
                      <a:pt x="6858" y="12609"/>
                      <a:pt x="7102" y="12437"/>
                      <a:pt x="7400" y="12437"/>
                    </a:cubicBezTo>
                    <a:close/>
                    <a:moveTo>
                      <a:pt x="11924" y="12437"/>
                    </a:moveTo>
                    <a:lnTo>
                      <a:pt x="14195" y="12437"/>
                    </a:lnTo>
                    <a:cubicBezTo>
                      <a:pt x="14493" y="12437"/>
                      <a:pt x="14738" y="12609"/>
                      <a:pt x="14738" y="12820"/>
                    </a:cubicBezTo>
                    <a:lnTo>
                      <a:pt x="14738" y="13834"/>
                    </a:lnTo>
                    <a:cubicBezTo>
                      <a:pt x="14738" y="14045"/>
                      <a:pt x="14493" y="14219"/>
                      <a:pt x="14195" y="14219"/>
                    </a:cubicBezTo>
                    <a:lnTo>
                      <a:pt x="11924" y="14219"/>
                    </a:lnTo>
                    <a:cubicBezTo>
                      <a:pt x="11626" y="14219"/>
                      <a:pt x="11382" y="14045"/>
                      <a:pt x="11382" y="13834"/>
                    </a:cubicBezTo>
                    <a:lnTo>
                      <a:pt x="11382" y="12820"/>
                    </a:lnTo>
                    <a:cubicBezTo>
                      <a:pt x="11382" y="12609"/>
                      <a:pt x="11626" y="12437"/>
                      <a:pt x="11924" y="12437"/>
                    </a:cubicBezTo>
                    <a:close/>
                    <a:moveTo>
                      <a:pt x="16426" y="13127"/>
                    </a:moveTo>
                    <a:lnTo>
                      <a:pt x="18734" y="13127"/>
                    </a:lnTo>
                    <a:lnTo>
                      <a:pt x="18734" y="13522"/>
                    </a:lnTo>
                    <a:lnTo>
                      <a:pt x="16426" y="13522"/>
                    </a:lnTo>
                    <a:lnTo>
                      <a:pt x="16426" y="13127"/>
                    </a:lnTo>
                    <a:close/>
                    <a:moveTo>
                      <a:pt x="2890" y="15292"/>
                    </a:moveTo>
                    <a:lnTo>
                      <a:pt x="5121" y="15292"/>
                    </a:lnTo>
                    <a:cubicBezTo>
                      <a:pt x="5419" y="15292"/>
                      <a:pt x="5663" y="15466"/>
                      <a:pt x="5663" y="15677"/>
                    </a:cubicBezTo>
                    <a:lnTo>
                      <a:pt x="5663" y="16691"/>
                    </a:lnTo>
                    <a:cubicBezTo>
                      <a:pt x="5663" y="16902"/>
                      <a:pt x="5419" y="17074"/>
                      <a:pt x="5121" y="17074"/>
                    </a:cubicBezTo>
                    <a:lnTo>
                      <a:pt x="2890" y="17074"/>
                    </a:lnTo>
                    <a:cubicBezTo>
                      <a:pt x="2592" y="17074"/>
                      <a:pt x="2348" y="16902"/>
                      <a:pt x="2348" y="16691"/>
                    </a:cubicBezTo>
                    <a:lnTo>
                      <a:pt x="2348" y="15677"/>
                    </a:lnTo>
                    <a:cubicBezTo>
                      <a:pt x="2348" y="15466"/>
                      <a:pt x="2592" y="15292"/>
                      <a:pt x="2890" y="15292"/>
                    </a:cubicBezTo>
                    <a:close/>
                    <a:moveTo>
                      <a:pt x="7400" y="15292"/>
                    </a:moveTo>
                    <a:lnTo>
                      <a:pt x="9669" y="15292"/>
                    </a:lnTo>
                    <a:cubicBezTo>
                      <a:pt x="9967" y="15292"/>
                      <a:pt x="10211" y="15466"/>
                      <a:pt x="10211" y="15677"/>
                    </a:cubicBezTo>
                    <a:lnTo>
                      <a:pt x="10211" y="16691"/>
                    </a:lnTo>
                    <a:cubicBezTo>
                      <a:pt x="10211" y="16902"/>
                      <a:pt x="9967" y="17074"/>
                      <a:pt x="9669" y="17074"/>
                    </a:cubicBezTo>
                    <a:lnTo>
                      <a:pt x="7400" y="17074"/>
                    </a:lnTo>
                    <a:cubicBezTo>
                      <a:pt x="7102" y="17074"/>
                      <a:pt x="6858" y="16902"/>
                      <a:pt x="6858" y="16691"/>
                    </a:cubicBezTo>
                    <a:lnTo>
                      <a:pt x="6858" y="15677"/>
                    </a:lnTo>
                    <a:cubicBezTo>
                      <a:pt x="6858" y="15466"/>
                      <a:pt x="7102" y="15292"/>
                      <a:pt x="7400" y="15292"/>
                    </a:cubicBezTo>
                    <a:close/>
                    <a:moveTo>
                      <a:pt x="11924" y="15292"/>
                    </a:moveTo>
                    <a:lnTo>
                      <a:pt x="14195" y="15292"/>
                    </a:lnTo>
                    <a:cubicBezTo>
                      <a:pt x="14493" y="15292"/>
                      <a:pt x="14738" y="15466"/>
                      <a:pt x="14738" y="15677"/>
                    </a:cubicBezTo>
                    <a:lnTo>
                      <a:pt x="14738" y="16691"/>
                    </a:lnTo>
                    <a:cubicBezTo>
                      <a:pt x="14738" y="16902"/>
                      <a:pt x="14493" y="17074"/>
                      <a:pt x="14195" y="17074"/>
                    </a:cubicBezTo>
                    <a:lnTo>
                      <a:pt x="11924" y="17074"/>
                    </a:lnTo>
                    <a:cubicBezTo>
                      <a:pt x="11626" y="17074"/>
                      <a:pt x="11382" y="16902"/>
                      <a:pt x="11382" y="16691"/>
                    </a:cubicBezTo>
                    <a:lnTo>
                      <a:pt x="11382" y="15677"/>
                    </a:lnTo>
                    <a:cubicBezTo>
                      <a:pt x="11382" y="15466"/>
                      <a:pt x="11626" y="15292"/>
                      <a:pt x="11924" y="15292"/>
                    </a:cubicBezTo>
                    <a:close/>
                    <a:moveTo>
                      <a:pt x="17305" y="15368"/>
                    </a:moveTo>
                    <a:lnTo>
                      <a:pt x="17864" y="15368"/>
                    </a:lnTo>
                    <a:lnTo>
                      <a:pt x="17864" y="15984"/>
                    </a:lnTo>
                    <a:lnTo>
                      <a:pt x="18734" y="15984"/>
                    </a:lnTo>
                    <a:lnTo>
                      <a:pt x="18734" y="16379"/>
                    </a:lnTo>
                    <a:lnTo>
                      <a:pt x="17864" y="16379"/>
                    </a:lnTo>
                    <a:lnTo>
                      <a:pt x="17864" y="17000"/>
                    </a:lnTo>
                    <a:lnTo>
                      <a:pt x="17305" y="17000"/>
                    </a:lnTo>
                    <a:lnTo>
                      <a:pt x="17305" y="16379"/>
                    </a:lnTo>
                    <a:lnTo>
                      <a:pt x="16433" y="16379"/>
                    </a:lnTo>
                    <a:lnTo>
                      <a:pt x="16433" y="15984"/>
                    </a:lnTo>
                    <a:lnTo>
                      <a:pt x="17305" y="15984"/>
                    </a:lnTo>
                    <a:lnTo>
                      <a:pt x="17305" y="15368"/>
                    </a:lnTo>
                    <a:close/>
                    <a:moveTo>
                      <a:pt x="2897" y="18144"/>
                    </a:moveTo>
                    <a:lnTo>
                      <a:pt x="9669" y="18144"/>
                    </a:lnTo>
                    <a:cubicBezTo>
                      <a:pt x="9967" y="18144"/>
                      <a:pt x="10211" y="18316"/>
                      <a:pt x="10211" y="18527"/>
                    </a:cubicBezTo>
                    <a:lnTo>
                      <a:pt x="10211" y="19543"/>
                    </a:lnTo>
                    <a:cubicBezTo>
                      <a:pt x="10211" y="19754"/>
                      <a:pt x="9967" y="19926"/>
                      <a:pt x="9669" y="19926"/>
                    </a:cubicBezTo>
                    <a:lnTo>
                      <a:pt x="2897" y="19926"/>
                    </a:lnTo>
                    <a:cubicBezTo>
                      <a:pt x="2599" y="19926"/>
                      <a:pt x="2355" y="19754"/>
                      <a:pt x="2355" y="19543"/>
                    </a:cubicBezTo>
                    <a:lnTo>
                      <a:pt x="2355" y="18527"/>
                    </a:lnTo>
                    <a:cubicBezTo>
                      <a:pt x="2355" y="18316"/>
                      <a:pt x="2599" y="18144"/>
                      <a:pt x="2897" y="18144"/>
                    </a:cubicBezTo>
                    <a:close/>
                    <a:moveTo>
                      <a:pt x="11924" y="18144"/>
                    </a:moveTo>
                    <a:lnTo>
                      <a:pt x="14195" y="18144"/>
                    </a:lnTo>
                    <a:cubicBezTo>
                      <a:pt x="14493" y="18144"/>
                      <a:pt x="14738" y="18316"/>
                      <a:pt x="14738" y="18527"/>
                    </a:cubicBezTo>
                    <a:lnTo>
                      <a:pt x="14738" y="19543"/>
                    </a:lnTo>
                    <a:cubicBezTo>
                      <a:pt x="14738" y="19754"/>
                      <a:pt x="14493" y="19926"/>
                      <a:pt x="14195" y="19926"/>
                    </a:cubicBezTo>
                    <a:lnTo>
                      <a:pt x="11924" y="19926"/>
                    </a:lnTo>
                    <a:cubicBezTo>
                      <a:pt x="11626" y="19926"/>
                      <a:pt x="11382" y="19754"/>
                      <a:pt x="11382" y="19543"/>
                    </a:cubicBezTo>
                    <a:lnTo>
                      <a:pt x="11382" y="18527"/>
                    </a:lnTo>
                    <a:cubicBezTo>
                      <a:pt x="11382" y="18316"/>
                      <a:pt x="11626" y="18144"/>
                      <a:pt x="11924" y="18144"/>
                    </a:cubicBezTo>
                    <a:close/>
                    <a:moveTo>
                      <a:pt x="16426" y="18517"/>
                    </a:moveTo>
                    <a:lnTo>
                      <a:pt x="18734" y="18517"/>
                    </a:lnTo>
                    <a:lnTo>
                      <a:pt x="18734" y="18910"/>
                    </a:lnTo>
                    <a:lnTo>
                      <a:pt x="16426" y="18910"/>
                    </a:lnTo>
                    <a:lnTo>
                      <a:pt x="16426" y="18517"/>
                    </a:lnTo>
                    <a:close/>
                    <a:moveTo>
                      <a:pt x="16426" y="19165"/>
                    </a:moveTo>
                    <a:lnTo>
                      <a:pt x="18734" y="19165"/>
                    </a:lnTo>
                    <a:lnTo>
                      <a:pt x="18734" y="19558"/>
                    </a:lnTo>
                    <a:lnTo>
                      <a:pt x="16426" y="19558"/>
                    </a:lnTo>
                    <a:lnTo>
                      <a:pt x="16426" y="19165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8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" grpId="1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00" grpId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3" name="成组"/>
          <p:cNvGrpSpPr/>
          <p:nvPr/>
        </p:nvGrpSpPr>
        <p:grpSpPr>
          <a:xfrm>
            <a:off x="-1" y="4174584"/>
            <a:ext cx="24384003" cy="5300079"/>
            <a:chOff x="0" y="0"/>
            <a:chExt cx="24384001" cy="5300078"/>
          </a:xfrm>
        </p:grpSpPr>
        <p:sp>
          <p:nvSpPr>
            <p:cNvPr id="2693" name="矩形"/>
            <p:cNvSpPr/>
            <p:nvPr/>
          </p:nvSpPr>
          <p:spPr>
            <a:xfrm>
              <a:off x="0" y="772790"/>
              <a:ext cx="24384002" cy="4527289"/>
            </a:xfrm>
            <a:prstGeom prst="rect">
              <a:avLst/>
            </a:prstGeom>
            <a:solidFill>
              <a:srgbClr val="72B1D7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grpSp>
          <p:nvGrpSpPr>
            <p:cNvPr id="2700" name="成组"/>
            <p:cNvGrpSpPr/>
            <p:nvPr/>
          </p:nvGrpSpPr>
          <p:grpSpPr>
            <a:xfrm>
              <a:off x="9306566" y="0"/>
              <a:ext cx="6431701" cy="2381250"/>
              <a:chOff x="0" y="0"/>
              <a:chExt cx="6431700" cy="2381250"/>
            </a:xfrm>
          </p:grpSpPr>
          <p:sp>
            <p:nvSpPr>
              <p:cNvPr id="2694" name="圆角矩形"/>
              <p:cNvSpPr/>
              <p:nvPr/>
            </p:nvSpPr>
            <p:spPr>
              <a:xfrm>
                <a:off x="0" y="0"/>
                <a:ext cx="6431701" cy="2381250"/>
              </a:xfrm>
              <a:prstGeom prst="roundRect">
                <a:avLst>
                  <a:gd name="adj" fmla="val 29910"/>
                </a:avLst>
              </a:prstGeom>
              <a:solidFill>
                <a:srgbClr val="72B1D7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grpSp>
            <p:nvGrpSpPr>
              <p:cNvPr id="2699" name="成组"/>
              <p:cNvGrpSpPr/>
              <p:nvPr/>
            </p:nvGrpSpPr>
            <p:grpSpPr>
              <a:xfrm>
                <a:off x="471720" y="476250"/>
                <a:ext cx="5488261" cy="1428751"/>
                <a:chOff x="0" y="0"/>
                <a:chExt cx="5488260" cy="1428750"/>
              </a:xfrm>
            </p:grpSpPr>
            <p:grpSp>
              <p:nvGrpSpPr>
                <p:cNvPr id="2697" name="成组"/>
                <p:cNvGrpSpPr/>
                <p:nvPr/>
              </p:nvGrpSpPr>
              <p:grpSpPr>
                <a:xfrm>
                  <a:off x="0" y="0"/>
                  <a:ext cx="1428750" cy="1428750"/>
                  <a:chOff x="0" y="0"/>
                  <a:chExt cx="1428750" cy="1428750"/>
                </a:xfrm>
              </p:grpSpPr>
              <p:sp>
                <p:nvSpPr>
                  <p:cNvPr id="2695" name="圆形"/>
                  <p:cNvSpPr/>
                  <p:nvPr/>
                </p:nvSpPr>
                <p:spPr>
                  <a:xfrm>
                    <a:off x="0" y="0"/>
                    <a:ext cx="1428750" cy="1428750"/>
                  </a:xfrm>
                  <a:prstGeom prst="ellipse">
                    <a:avLst/>
                  </a:prstGeom>
                  <a:solidFill>
                    <a:srgbClr val="5686A3"/>
                  </a:solidFill>
                  <a:ln w="254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ctr" defTabSz="914400">
                      <a:lnSpc>
                        <a:spcPct val="80000"/>
                      </a:lnSpc>
                      <a:spcBef>
                        <a:spcPts val="11000"/>
                      </a:spcBef>
                      <a:defRPr sz="10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2696" name="形状"/>
                  <p:cNvSpPr/>
                  <p:nvPr/>
                </p:nvSpPr>
                <p:spPr>
                  <a:xfrm>
                    <a:off x="357187" y="350034"/>
                    <a:ext cx="714376" cy="71439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10800" y="6913"/>
                        </a:moveTo>
                        <a:cubicBezTo>
                          <a:pt x="8653" y="6913"/>
                          <a:pt x="6912" y="8653"/>
                          <a:pt x="6912" y="10800"/>
                        </a:cubicBezTo>
                        <a:cubicBezTo>
                          <a:pt x="6912" y="12947"/>
                          <a:pt x="8653" y="14687"/>
                          <a:pt x="10800" y="14687"/>
                        </a:cubicBezTo>
                        <a:cubicBezTo>
                          <a:pt x="12947" y="14687"/>
                          <a:pt x="14687" y="12947"/>
                          <a:pt x="14687" y="10800"/>
                        </a:cubicBezTo>
                        <a:cubicBezTo>
                          <a:pt x="14687" y="8653"/>
                          <a:pt x="12947" y="6913"/>
                          <a:pt x="10800" y="6913"/>
                        </a:cubicBezTo>
                        <a:close/>
                        <a:moveTo>
                          <a:pt x="21600" y="9257"/>
                        </a:moveTo>
                        <a:lnTo>
                          <a:pt x="21600" y="12343"/>
                        </a:lnTo>
                        <a:cubicBezTo>
                          <a:pt x="21600" y="12343"/>
                          <a:pt x="20184" y="12738"/>
                          <a:pt x="18089" y="13128"/>
                        </a:cubicBezTo>
                        <a:cubicBezTo>
                          <a:pt x="17994" y="13428"/>
                          <a:pt x="17898" y="13723"/>
                          <a:pt x="17766" y="14007"/>
                        </a:cubicBezTo>
                        <a:cubicBezTo>
                          <a:pt x="19158" y="15729"/>
                          <a:pt x="20056" y="16971"/>
                          <a:pt x="20056" y="16971"/>
                        </a:cubicBezTo>
                        <a:lnTo>
                          <a:pt x="16970" y="20057"/>
                        </a:lnTo>
                        <a:cubicBezTo>
                          <a:pt x="16970" y="20057"/>
                          <a:pt x="15727" y="19158"/>
                          <a:pt x="14006" y="17768"/>
                        </a:cubicBezTo>
                        <a:cubicBezTo>
                          <a:pt x="13725" y="17897"/>
                          <a:pt x="13429" y="17994"/>
                          <a:pt x="13131" y="18089"/>
                        </a:cubicBezTo>
                        <a:cubicBezTo>
                          <a:pt x="12740" y="20184"/>
                          <a:pt x="12341" y="21600"/>
                          <a:pt x="12341" y="21600"/>
                        </a:cubicBezTo>
                        <a:lnTo>
                          <a:pt x="9257" y="21600"/>
                        </a:lnTo>
                        <a:cubicBezTo>
                          <a:pt x="9257" y="21600"/>
                          <a:pt x="8859" y="20187"/>
                          <a:pt x="8467" y="18098"/>
                        </a:cubicBezTo>
                        <a:cubicBezTo>
                          <a:pt x="8166" y="18003"/>
                          <a:pt x="7867" y="17907"/>
                          <a:pt x="7583" y="17777"/>
                        </a:cubicBezTo>
                        <a:cubicBezTo>
                          <a:pt x="5866" y="19163"/>
                          <a:pt x="4628" y="20057"/>
                          <a:pt x="4628" y="20057"/>
                        </a:cubicBezTo>
                        <a:lnTo>
                          <a:pt x="1543" y="16972"/>
                        </a:lnTo>
                        <a:cubicBezTo>
                          <a:pt x="1543" y="16972"/>
                          <a:pt x="2434" y="15738"/>
                          <a:pt x="3816" y="14027"/>
                        </a:cubicBezTo>
                        <a:cubicBezTo>
                          <a:pt x="3682" y="13741"/>
                          <a:pt x="3581" y="13440"/>
                          <a:pt x="3483" y="13136"/>
                        </a:cubicBezTo>
                        <a:cubicBezTo>
                          <a:pt x="1403" y="12743"/>
                          <a:pt x="0" y="12343"/>
                          <a:pt x="0" y="12343"/>
                        </a:cubicBezTo>
                        <a:lnTo>
                          <a:pt x="0" y="9257"/>
                        </a:lnTo>
                        <a:cubicBezTo>
                          <a:pt x="0" y="9257"/>
                          <a:pt x="1398" y="8860"/>
                          <a:pt x="3473" y="8469"/>
                        </a:cubicBezTo>
                        <a:cubicBezTo>
                          <a:pt x="3570" y="8160"/>
                          <a:pt x="3671" y="7856"/>
                          <a:pt x="3805" y="7565"/>
                        </a:cubicBezTo>
                        <a:cubicBezTo>
                          <a:pt x="2429" y="5858"/>
                          <a:pt x="1543" y="4629"/>
                          <a:pt x="1543" y="4629"/>
                        </a:cubicBezTo>
                        <a:lnTo>
                          <a:pt x="4628" y="1543"/>
                        </a:lnTo>
                        <a:cubicBezTo>
                          <a:pt x="4628" y="1543"/>
                          <a:pt x="5858" y="2430"/>
                          <a:pt x="7565" y="3805"/>
                        </a:cubicBezTo>
                        <a:cubicBezTo>
                          <a:pt x="7856" y="3671"/>
                          <a:pt x="8162" y="3570"/>
                          <a:pt x="8472" y="3472"/>
                        </a:cubicBezTo>
                        <a:cubicBezTo>
                          <a:pt x="8863" y="1399"/>
                          <a:pt x="9257" y="0"/>
                          <a:pt x="9257" y="0"/>
                        </a:cubicBezTo>
                        <a:lnTo>
                          <a:pt x="12341" y="0"/>
                        </a:lnTo>
                        <a:cubicBezTo>
                          <a:pt x="12341" y="0"/>
                          <a:pt x="12741" y="1404"/>
                          <a:pt x="13132" y="3482"/>
                        </a:cubicBezTo>
                        <a:cubicBezTo>
                          <a:pt x="13437" y="3581"/>
                          <a:pt x="13738" y="3681"/>
                          <a:pt x="14025" y="3814"/>
                        </a:cubicBezTo>
                        <a:cubicBezTo>
                          <a:pt x="15736" y="2434"/>
                          <a:pt x="16970" y="1543"/>
                          <a:pt x="16970" y="1543"/>
                        </a:cubicBezTo>
                        <a:lnTo>
                          <a:pt x="20056" y="4629"/>
                        </a:lnTo>
                        <a:cubicBezTo>
                          <a:pt x="20056" y="4629"/>
                          <a:pt x="19164" y="5869"/>
                          <a:pt x="17778" y="7587"/>
                        </a:cubicBezTo>
                        <a:cubicBezTo>
                          <a:pt x="17909" y="7870"/>
                          <a:pt x="18002" y="8169"/>
                          <a:pt x="18099" y="8469"/>
                        </a:cubicBezTo>
                        <a:cubicBezTo>
                          <a:pt x="20187" y="8861"/>
                          <a:pt x="21600" y="9257"/>
                          <a:pt x="21600" y="925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5400" cap="flat">
                    <a:noFill/>
                    <a:miter lim="400000"/>
                  </a:ln>
                  <a:effectLst/>
                </p:spPr>
                <p:txBody>
                  <a:bodyPr wrap="square" lIns="76200" tIns="76200" rIns="76200" bIns="76200" numCol="1" anchor="ctr">
                    <a:noAutofit/>
                  </a:bodyPr>
                  <a:lstStyle/>
                  <a:p>
                    <a:pPr algn="ctr" defTabSz="914400">
                      <a:defRPr sz="60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</a:p>
                </p:txBody>
              </p:sp>
            </p:grpSp>
            <p:sp>
              <p:nvSpPr>
                <p:cNvPr id="2698" name="建设原因"/>
                <p:cNvSpPr txBox="1"/>
                <p:nvPr/>
              </p:nvSpPr>
              <p:spPr>
                <a:xfrm>
                  <a:off x="1922133" y="10160"/>
                  <a:ext cx="3566128" cy="1418591"/>
                </a:xfrm>
                <a:prstGeom prst="rect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defTabSz="1168400">
                    <a:defRPr b="1" cap="all" sz="5000">
                      <a:solidFill>
                        <a:srgbClr val="FFFFFF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pPr/>
                  <a:r>
                    <a:t>建设原因</a:t>
                  </a:r>
                </a:p>
              </p:txBody>
            </p:sp>
          </p:grpSp>
        </p:grpSp>
        <p:sp>
          <p:nvSpPr>
            <p:cNvPr id="2701" name="人力资源作为 企业的核心资源之一，人力资源领域的风险管控尤其应该加以重视和研究。"/>
            <p:cNvSpPr txBox="1"/>
            <p:nvPr/>
          </p:nvSpPr>
          <p:spPr>
            <a:xfrm>
              <a:off x="4067306" y="2136468"/>
              <a:ext cx="19009374" cy="246418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1168400">
                <a:lnSpc>
                  <a:spcPct val="110000"/>
                </a:lnSpc>
                <a:spcBef>
                  <a:spcPts val="2000"/>
                </a:spcBef>
                <a:defRPr sz="42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人力资源作为 企业的核心资源之一，人力资源领域的风险管控尤其应该加以重视和研究。</a:t>
              </a:r>
            </a:p>
          </p:txBody>
        </p:sp>
        <p:sp>
          <p:nvSpPr>
            <p:cNvPr id="2702" name="01"/>
            <p:cNvSpPr txBox="1"/>
            <p:nvPr/>
          </p:nvSpPr>
          <p:spPr>
            <a:xfrm>
              <a:off x="1203549" y="1650045"/>
              <a:ext cx="2381251" cy="238125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914400">
                <a:lnSpc>
                  <a:spcPct val="80000"/>
                </a:lnSpc>
                <a:spcBef>
                  <a:spcPts val="11000"/>
                </a:spcBef>
                <a:defRPr sz="16000">
                  <a:solidFill>
                    <a:srgbClr val="FFFFFF"/>
                  </a:solidFill>
                  <a:latin typeface="Helvetica Neue UltraLight"/>
                  <a:ea typeface="Helvetica Neue UltraLight"/>
                  <a:cs typeface="Helvetica Neue UltraLight"/>
                  <a:sym typeface="Helvetica Neue UltraLight"/>
                </a:defRPr>
              </a:lvl1pPr>
            </a:lstStyle>
            <a:p>
              <a:pPr/>
              <a:r>
                <a:t>01</a:t>
              </a:r>
            </a:p>
          </p:txBody>
        </p:sp>
      </p:grpSp>
      <p:grpSp>
        <p:nvGrpSpPr>
          <p:cNvPr id="2713" name="成组"/>
          <p:cNvGrpSpPr/>
          <p:nvPr/>
        </p:nvGrpSpPr>
        <p:grpSpPr>
          <a:xfrm>
            <a:off x="0" y="8197449"/>
            <a:ext cx="24384002" cy="6342591"/>
            <a:chOff x="0" y="0"/>
            <a:chExt cx="24384001" cy="6342589"/>
          </a:xfrm>
        </p:grpSpPr>
        <p:sp>
          <p:nvSpPr>
            <p:cNvPr id="2704" name="矩形"/>
            <p:cNvSpPr/>
            <p:nvPr/>
          </p:nvSpPr>
          <p:spPr>
            <a:xfrm>
              <a:off x="0" y="796602"/>
              <a:ext cx="24384002" cy="5545988"/>
            </a:xfrm>
            <a:prstGeom prst="rect">
              <a:avLst/>
            </a:prstGeom>
            <a:solidFill>
              <a:srgbClr val="3197E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grpSp>
          <p:nvGrpSpPr>
            <p:cNvPr id="2710" name="成组"/>
            <p:cNvGrpSpPr/>
            <p:nvPr/>
          </p:nvGrpSpPr>
          <p:grpSpPr>
            <a:xfrm>
              <a:off x="9322199" y="0"/>
              <a:ext cx="6431702" cy="2381250"/>
              <a:chOff x="0" y="0"/>
              <a:chExt cx="6431700" cy="2381250"/>
            </a:xfrm>
          </p:grpSpPr>
          <p:sp>
            <p:nvSpPr>
              <p:cNvPr id="2705" name="圆角矩形"/>
              <p:cNvSpPr/>
              <p:nvPr/>
            </p:nvSpPr>
            <p:spPr>
              <a:xfrm>
                <a:off x="0" y="0"/>
                <a:ext cx="6431701" cy="2381250"/>
              </a:xfrm>
              <a:prstGeom prst="roundRect">
                <a:avLst>
                  <a:gd name="adj" fmla="val 29910"/>
                </a:avLst>
              </a:prstGeom>
              <a:solidFill>
                <a:srgbClr val="3197E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2706" name="主要做法"/>
              <p:cNvSpPr txBox="1"/>
              <p:nvPr/>
            </p:nvSpPr>
            <p:spPr>
              <a:xfrm>
                <a:off x="2393853" y="486410"/>
                <a:ext cx="3566128" cy="141859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1168400">
                  <a:defRPr b="1" cap="all" sz="50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主要做法</a:t>
                </a:r>
              </a:p>
            </p:txBody>
          </p:sp>
          <p:grpSp>
            <p:nvGrpSpPr>
              <p:cNvPr id="2709" name="成组"/>
              <p:cNvGrpSpPr/>
              <p:nvPr/>
            </p:nvGrpSpPr>
            <p:grpSpPr>
              <a:xfrm>
                <a:off x="472128" y="476250"/>
                <a:ext cx="1428751" cy="1428750"/>
                <a:chOff x="0" y="0"/>
                <a:chExt cx="1428750" cy="1428750"/>
              </a:xfrm>
            </p:grpSpPr>
            <p:sp>
              <p:nvSpPr>
                <p:cNvPr id="2707" name="圆形"/>
                <p:cNvSpPr/>
                <p:nvPr/>
              </p:nvSpPr>
              <p:spPr>
                <a:xfrm>
                  <a:off x="0" y="0"/>
                  <a:ext cx="1428750" cy="1428750"/>
                </a:xfrm>
                <a:prstGeom prst="ellipse">
                  <a:avLst/>
                </a:prstGeom>
                <a:solidFill>
                  <a:srgbClr val="2675AD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ctr" defTabSz="914400">
                    <a:lnSpc>
                      <a:spcPct val="80000"/>
                    </a:lnSpc>
                    <a:spcBef>
                      <a:spcPts val="11000"/>
                    </a:spcBef>
                    <a:defRPr sz="10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sp>
              <p:nvSpPr>
                <p:cNvPr id="2708" name="形状"/>
                <p:cNvSpPr/>
                <p:nvPr/>
              </p:nvSpPr>
              <p:spPr>
                <a:xfrm>
                  <a:off x="355020" y="388007"/>
                  <a:ext cx="714376" cy="7161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lnTo>
                        <a:pt x="1730" y="15723"/>
                      </a:lnTo>
                      <a:lnTo>
                        <a:pt x="5834" y="19822"/>
                      </a:lnTo>
                      <a:cubicBezTo>
                        <a:pt x="5834" y="19822"/>
                        <a:pt x="0" y="21600"/>
                        <a:pt x="0" y="21600"/>
                      </a:cubicBezTo>
                      <a:close/>
                      <a:moveTo>
                        <a:pt x="6506" y="19151"/>
                      </a:moveTo>
                      <a:lnTo>
                        <a:pt x="2402" y="15052"/>
                      </a:lnTo>
                      <a:lnTo>
                        <a:pt x="14384" y="3102"/>
                      </a:lnTo>
                      <a:lnTo>
                        <a:pt x="18490" y="7198"/>
                      </a:lnTo>
                      <a:cubicBezTo>
                        <a:pt x="18490" y="7198"/>
                        <a:pt x="6506" y="19151"/>
                        <a:pt x="6506" y="19151"/>
                      </a:cubicBezTo>
                      <a:close/>
                      <a:moveTo>
                        <a:pt x="19175" y="6514"/>
                      </a:moveTo>
                      <a:lnTo>
                        <a:pt x="15069" y="2417"/>
                      </a:lnTo>
                      <a:lnTo>
                        <a:pt x="17493" y="0"/>
                      </a:lnTo>
                      <a:lnTo>
                        <a:pt x="21600" y="4097"/>
                      </a:lnTo>
                      <a:cubicBezTo>
                        <a:pt x="21600" y="4097"/>
                        <a:pt x="19175" y="6514"/>
                        <a:pt x="19175" y="65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76200" tIns="76200" rIns="76200" bIns="76200" numCol="1" anchor="ctr">
                  <a:noAutofit/>
                </a:bodyPr>
                <a:lstStyle/>
                <a:p>
                  <a:pPr algn="ctr" defTabSz="914400">
                    <a:defRPr sz="6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</p:grpSp>
        </p:grpSp>
        <p:sp>
          <p:nvSpPr>
            <p:cNvPr id="2711" name="覆盖集团总部全体人员和分子公司中层以上管理人员，通过建立【个人廉政档案】实时登记个人接受谈话提醒、函询诫勉以及受到投诉举报和处分等信息。通过与人力资源系统对接，加强对带病提拔、带病晋升等情况的监察。"/>
            <p:cNvSpPr txBox="1"/>
            <p:nvPr/>
          </p:nvSpPr>
          <p:spPr>
            <a:xfrm>
              <a:off x="4067307" y="2115410"/>
              <a:ext cx="18144146" cy="336198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1168400">
                <a:lnSpc>
                  <a:spcPct val="110000"/>
                </a:lnSpc>
                <a:spcBef>
                  <a:spcPts val="2000"/>
                </a:spcBef>
                <a:defRPr sz="42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覆盖集团总部全体人员和分子公司中层以上管理人员，通过建立【个人廉政档案】实时登记个人接受谈话提醒、函询诫勉以及受到投诉举报和处分等信息。通过与人力资源系统对接，加强对带病提拔、带病晋升等情况的监察。</a:t>
              </a:r>
            </a:p>
          </p:txBody>
        </p:sp>
        <p:sp>
          <p:nvSpPr>
            <p:cNvPr id="2712" name="02"/>
            <p:cNvSpPr txBox="1"/>
            <p:nvPr/>
          </p:nvSpPr>
          <p:spPr>
            <a:xfrm>
              <a:off x="1203549" y="1724657"/>
              <a:ext cx="2381251" cy="238125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914400">
                <a:lnSpc>
                  <a:spcPct val="80000"/>
                </a:lnSpc>
                <a:spcBef>
                  <a:spcPts val="11000"/>
                </a:spcBef>
                <a:defRPr sz="16000">
                  <a:solidFill>
                    <a:srgbClr val="FFFFFF"/>
                  </a:solidFill>
                  <a:latin typeface="Helvetica Neue UltraLight"/>
                  <a:ea typeface="Helvetica Neue UltraLight"/>
                  <a:cs typeface="Helvetica Neue UltraLight"/>
                  <a:sym typeface="Helvetica Neue UltraLight"/>
                </a:defRPr>
              </a:lvl1pPr>
            </a:lstStyle>
            <a:p>
              <a:pPr/>
              <a:r>
                <a:t>02</a:t>
              </a:r>
            </a:p>
          </p:txBody>
        </p:sp>
      </p:grpSp>
      <p:sp>
        <p:nvSpPr>
          <p:cNvPr id="271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715" name="08人力资源管理监察"/>
          <p:cNvSpPr txBox="1"/>
          <p:nvPr/>
        </p:nvSpPr>
        <p:spPr>
          <a:xfrm>
            <a:off x="2429272" y="1215659"/>
            <a:ext cx="19525456" cy="238125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914400">
              <a:lnSpc>
                <a:spcPct val="80000"/>
              </a:lnSpc>
              <a:spcBef>
                <a:spcPts val="11000"/>
              </a:spcBef>
              <a:defRPr sz="14000">
                <a:solidFill>
                  <a:srgbClr val="333333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pPr/>
            <a:r>
              <a:t>08人力资源管理监察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99">
        <p14:warp dir="in"/>
      </p:transition>
    </mc:Choice>
    <mc:Fallback>
      <p:transition spd="fast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18" name="文本框 6"/>
          <p:cNvSpPr txBox="1"/>
          <p:nvPr/>
        </p:nvSpPr>
        <p:spPr>
          <a:xfrm>
            <a:off x="2044700" y="539750"/>
            <a:ext cx="6877050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监察逻辑</a:t>
            </a:r>
          </a:p>
        </p:txBody>
      </p:sp>
      <p:sp>
        <p:nvSpPr>
          <p:cNvPr id="2719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sp>
        <p:nvSpPr>
          <p:cNvPr id="2720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  <p:grpSp>
        <p:nvGrpSpPr>
          <p:cNvPr id="2730" name="成组"/>
          <p:cNvGrpSpPr/>
          <p:nvPr/>
        </p:nvGrpSpPr>
        <p:grpSpPr>
          <a:xfrm>
            <a:off x="7341978" y="2650506"/>
            <a:ext cx="6611005" cy="8414988"/>
            <a:chOff x="0" y="0"/>
            <a:chExt cx="6611003" cy="8414986"/>
          </a:xfrm>
        </p:grpSpPr>
        <p:sp>
          <p:nvSpPr>
            <p:cNvPr id="2721" name="监察平台"/>
            <p:cNvSpPr/>
            <p:nvPr/>
          </p:nvSpPr>
          <p:spPr>
            <a:xfrm>
              <a:off x="0" y="0"/>
              <a:ext cx="6611004" cy="8414987"/>
            </a:xfrm>
            <a:prstGeom prst="rect">
              <a:avLst/>
            </a:prstGeom>
            <a:solidFill>
              <a:srgbClr val="FA6874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0" tIns="127000" rIns="127000" bIns="127000" numCol="1" anchor="t">
              <a:noAutofit/>
            </a:bodyPr>
            <a:lstStyle>
              <a:lvl1pPr algn="ctr" defTabSz="457200">
                <a:defRPr b="1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监察平台</a:t>
              </a:r>
            </a:p>
          </p:txBody>
        </p:sp>
        <p:sp>
          <p:nvSpPr>
            <p:cNvPr id="2722" name="廉政档案"/>
            <p:cNvSpPr/>
            <p:nvPr/>
          </p:nvSpPr>
          <p:spPr>
            <a:xfrm>
              <a:off x="638150" y="850915"/>
              <a:ext cx="5334703" cy="5241637"/>
            </a:xfrm>
            <a:prstGeom prst="rect">
              <a:avLst/>
            </a:prstGeom>
            <a:solidFill>
              <a:srgbClr val="F9F9F9"/>
            </a:solidFill>
            <a:ln w="25400" cap="flat">
              <a:solidFill>
                <a:srgbClr val="0065FA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>
              <a:lvl1pPr algn="ctr">
                <a:defRPr b="1" sz="32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廉政档案</a:t>
              </a:r>
            </a:p>
          </p:txBody>
        </p:sp>
        <p:sp>
          <p:nvSpPr>
            <p:cNvPr id="2723" name="集团总部全体人员"/>
            <p:cNvSpPr/>
            <p:nvPr/>
          </p:nvSpPr>
          <p:spPr>
            <a:xfrm>
              <a:off x="710200" y="6280555"/>
              <a:ext cx="5190603" cy="762001"/>
            </a:xfrm>
            <a:prstGeom prst="rect">
              <a:avLst/>
            </a:prstGeom>
            <a:gradFill flip="none" rotWithShape="1">
              <a:gsLst>
                <a:gs pos="0">
                  <a:srgbClr val="80B860"/>
                </a:gs>
                <a:gs pos="50000">
                  <a:srgbClr val="6FB242"/>
                </a:gs>
                <a:gs pos="100000">
                  <a:srgbClr val="61A236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127000" dist="38100" dir="5400000">
                <a:srgbClr val="000000">
                  <a:alpha val="63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集团总部全体人员</a:t>
              </a:r>
            </a:p>
          </p:txBody>
        </p:sp>
        <p:sp>
          <p:nvSpPr>
            <p:cNvPr id="2724" name="谈话提醒"/>
            <p:cNvSpPr/>
            <p:nvPr/>
          </p:nvSpPr>
          <p:spPr>
            <a:xfrm>
              <a:off x="1728573" y="1809517"/>
              <a:ext cx="3153857" cy="709085"/>
            </a:xfrm>
            <a:prstGeom prst="rect">
              <a:avLst/>
            </a:prstGeom>
            <a:solidFill>
              <a:srgbClr val="F9F9F9"/>
            </a:solidFill>
            <a:ln w="25400" cap="flat">
              <a:solidFill>
                <a:srgbClr val="0065FA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29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谈话提醒</a:t>
              </a:r>
            </a:p>
          </p:txBody>
        </p:sp>
        <p:sp>
          <p:nvSpPr>
            <p:cNvPr id="2725" name="分子公司中层以上"/>
            <p:cNvSpPr/>
            <p:nvPr/>
          </p:nvSpPr>
          <p:spPr>
            <a:xfrm>
              <a:off x="710200" y="7192106"/>
              <a:ext cx="5190603" cy="762001"/>
            </a:xfrm>
            <a:prstGeom prst="rect">
              <a:avLst/>
            </a:prstGeom>
            <a:gradFill flip="none" rotWithShape="1">
              <a:gsLst>
                <a:gs pos="0">
                  <a:srgbClr val="80B860"/>
                </a:gs>
                <a:gs pos="50000">
                  <a:srgbClr val="6FB242"/>
                </a:gs>
                <a:gs pos="100000">
                  <a:srgbClr val="61A236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127000" dist="38100" dir="5400000">
                <a:srgbClr val="000000">
                  <a:alpha val="63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分子公司中层以上</a:t>
              </a:r>
            </a:p>
          </p:txBody>
        </p:sp>
        <p:sp>
          <p:nvSpPr>
            <p:cNvPr id="2726" name="函询诫勉"/>
            <p:cNvSpPr/>
            <p:nvPr/>
          </p:nvSpPr>
          <p:spPr>
            <a:xfrm>
              <a:off x="1728573" y="2635611"/>
              <a:ext cx="3153857" cy="709084"/>
            </a:xfrm>
            <a:prstGeom prst="rect">
              <a:avLst/>
            </a:prstGeom>
            <a:solidFill>
              <a:srgbClr val="F9F9F9"/>
            </a:solidFill>
            <a:ln w="25400" cap="flat">
              <a:solidFill>
                <a:srgbClr val="0065FA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29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函询诫勉</a:t>
              </a:r>
            </a:p>
          </p:txBody>
        </p:sp>
        <p:sp>
          <p:nvSpPr>
            <p:cNvPr id="2727" name="投诉举报"/>
            <p:cNvSpPr/>
            <p:nvPr/>
          </p:nvSpPr>
          <p:spPr>
            <a:xfrm>
              <a:off x="1728573" y="3461704"/>
              <a:ext cx="3153857" cy="709085"/>
            </a:xfrm>
            <a:prstGeom prst="rect">
              <a:avLst/>
            </a:prstGeom>
            <a:solidFill>
              <a:srgbClr val="F9F9F9"/>
            </a:solidFill>
            <a:ln w="25400" cap="flat">
              <a:solidFill>
                <a:srgbClr val="0065FA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29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投诉举报</a:t>
              </a:r>
            </a:p>
          </p:txBody>
        </p:sp>
        <p:sp>
          <p:nvSpPr>
            <p:cNvPr id="2728" name="····"/>
            <p:cNvSpPr/>
            <p:nvPr/>
          </p:nvSpPr>
          <p:spPr>
            <a:xfrm>
              <a:off x="1728573" y="4287798"/>
              <a:ext cx="3153857" cy="709084"/>
            </a:xfrm>
            <a:prstGeom prst="rect">
              <a:avLst/>
            </a:prstGeom>
            <a:solidFill>
              <a:srgbClr val="F9F9F9"/>
            </a:solidFill>
            <a:ln w="25400" cap="flat">
              <a:solidFill>
                <a:srgbClr val="0065FA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29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····</a:t>
              </a:r>
            </a:p>
          </p:txBody>
        </p:sp>
        <p:sp>
          <p:nvSpPr>
            <p:cNvPr id="2729" name="其他"/>
            <p:cNvSpPr/>
            <p:nvPr/>
          </p:nvSpPr>
          <p:spPr>
            <a:xfrm>
              <a:off x="1728573" y="5113891"/>
              <a:ext cx="3153857" cy="709084"/>
            </a:xfrm>
            <a:prstGeom prst="rect">
              <a:avLst/>
            </a:prstGeom>
            <a:solidFill>
              <a:srgbClr val="F9F9F9"/>
            </a:solidFill>
            <a:ln w="25400" cap="flat">
              <a:solidFill>
                <a:srgbClr val="0065FA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29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其他</a:t>
              </a:r>
            </a:p>
          </p:txBody>
        </p:sp>
      </p:grpSp>
      <p:grpSp>
        <p:nvGrpSpPr>
          <p:cNvPr id="2735" name="成组"/>
          <p:cNvGrpSpPr/>
          <p:nvPr/>
        </p:nvGrpSpPr>
        <p:grpSpPr>
          <a:xfrm>
            <a:off x="15928829" y="2678993"/>
            <a:ext cx="6611004" cy="8358014"/>
            <a:chOff x="0" y="0"/>
            <a:chExt cx="6611003" cy="8358013"/>
          </a:xfrm>
        </p:grpSpPr>
        <p:sp>
          <p:nvSpPr>
            <p:cNvPr id="2731" name="人力资源系统"/>
            <p:cNvSpPr/>
            <p:nvPr/>
          </p:nvSpPr>
          <p:spPr>
            <a:xfrm>
              <a:off x="0" y="0"/>
              <a:ext cx="6611004" cy="8358014"/>
            </a:xfrm>
            <a:prstGeom prst="rect">
              <a:avLst/>
            </a:prstGeom>
            <a:solidFill>
              <a:srgbClr val="65B9F1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0" tIns="127000" rIns="127000" bIns="127000" numCol="1" anchor="t">
              <a:noAutofit/>
            </a:bodyPr>
            <a:lstStyle>
              <a:lvl1pPr algn="ctr" defTabSz="457200">
                <a:defRPr b="1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人力资源系统</a:t>
              </a:r>
            </a:p>
          </p:txBody>
        </p:sp>
        <p:sp>
          <p:nvSpPr>
            <p:cNvPr id="2732" name="职级信息"/>
            <p:cNvSpPr/>
            <p:nvPr/>
          </p:nvSpPr>
          <p:spPr>
            <a:xfrm>
              <a:off x="1728573" y="1980433"/>
              <a:ext cx="3153857" cy="1549581"/>
            </a:xfrm>
            <a:prstGeom prst="rect">
              <a:avLst/>
            </a:prstGeom>
            <a:solidFill>
              <a:srgbClr val="F9F9F9"/>
            </a:solidFill>
            <a:ln w="25400" cap="flat">
              <a:solidFill>
                <a:srgbClr val="0065FA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32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职级信息</a:t>
              </a:r>
            </a:p>
          </p:txBody>
        </p:sp>
        <p:sp>
          <p:nvSpPr>
            <p:cNvPr id="2733" name="薪酬信息"/>
            <p:cNvSpPr/>
            <p:nvPr/>
          </p:nvSpPr>
          <p:spPr>
            <a:xfrm>
              <a:off x="1728573" y="3746048"/>
              <a:ext cx="3153857" cy="1549581"/>
            </a:xfrm>
            <a:prstGeom prst="rect">
              <a:avLst/>
            </a:prstGeom>
            <a:solidFill>
              <a:srgbClr val="F9F9F9"/>
            </a:solidFill>
            <a:ln w="25400" cap="flat">
              <a:solidFill>
                <a:srgbClr val="0065FA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32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薪酬信息</a:t>
              </a:r>
            </a:p>
          </p:txBody>
        </p:sp>
        <p:sp>
          <p:nvSpPr>
            <p:cNvPr id="2734" name="岗位/职务"/>
            <p:cNvSpPr/>
            <p:nvPr/>
          </p:nvSpPr>
          <p:spPr>
            <a:xfrm>
              <a:off x="1728573" y="5511664"/>
              <a:ext cx="3153857" cy="1549580"/>
            </a:xfrm>
            <a:prstGeom prst="rect">
              <a:avLst/>
            </a:prstGeom>
            <a:solidFill>
              <a:srgbClr val="F9F9F9"/>
            </a:solidFill>
            <a:ln w="25400" cap="flat">
              <a:solidFill>
                <a:srgbClr val="0065FA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32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岗位/职务</a:t>
              </a:r>
            </a:p>
          </p:txBody>
        </p:sp>
      </p:grpSp>
      <p:sp>
        <p:nvSpPr>
          <p:cNvPr id="2736" name="箭头"/>
          <p:cNvSpPr/>
          <p:nvPr/>
        </p:nvSpPr>
        <p:spPr>
          <a:xfrm flipH="1">
            <a:off x="14307887" y="6223000"/>
            <a:ext cx="1270001" cy="1270000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12700">
            <a:solidFill>
              <a:schemeClr val="accent5"/>
            </a:solidFill>
            <a:miter/>
          </a:ln>
        </p:spPr>
        <p:txBody>
          <a:bodyPr tIns="91439" bIns="9143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37" name="箭头"/>
          <p:cNvSpPr/>
          <p:nvPr/>
        </p:nvSpPr>
        <p:spPr>
          <a:xfrm flipH="1">
            <a:off x="5721036" y="6223000"/>
            <a:ext cx="1270001" cy="1270000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FF6D7C"/>
              </a:gs>
              <a:gs pos="50000">
                <a:srgbClr val="F86976"/>
              </a:gs>
              <a:gs pos="100000">
                <a:srgbClr val="E4626F"/>
              </a:gs>
            </a:gsLst>
            <a:lin ang="5400000"/>
          </a:gradFill>
          <a:ln w="12700">
            <a:miter lim="400000"/>
          </a:ln>
        </p:spPr>
        <p:txBody>
          <a:bodyPr tIns="91439" bIns="9143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38" name="红灯预警：监察平台建立个人廉政档案库，对比人力资源系统中个人信息的异动。"/>
          <p:cNvSpPr txBox="1"/>
          <p:nvPr/>
        </p:nvSpPr>
        <p:spPr>
          <a:xfrm>
            <a:off x="1479865" y="4918709"/>
            <a:ext cx="3883881" cy="3878581"/>
          </a:xfrm>
          <a:prstGeom prst="rect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1270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lnSpc>
                <a:spcPct val="120000"/>
              </a:lnSpc>
              <a:spcBef>
                <a:spcPts val="2000"/>
              </a:spcBef>
            </a:lvl1pPr>
          </a:lstStyle>
          <a:p>
            <a:pPr/>
            <a:r>
              <a:t>红灯预警：监察平台建立个人廉政档案库，对比人力资源系统中个人信息的异动。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899">
        <p14:prism dir="u"/>
      </p:transition>
    </mc:Choice>
    <mc:Fallback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0" name="TextBox 9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4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3355" y="9603279"/>
            <a:ext cx="9326610" cy="4131980"/>
          </a:xfrm>
          <a:prstGeom prst="rect">
            <a:avLst/>
          </a:prstGeom>
          <a:ln w="12700">
            <a:miter lim="400000"/>
          </a:ln>
        </p:spPr>
      </p:pic>
      <p:sp>
        <p:nvSpPr>
          <p:cNvPr id="2742" name="廉政档案，跟踪记录…"/>
          <p:cNvSpPr txBox="1"/>
          <p:nvPr/>
        </p:nvSpPr>
        <p:spPr>
          <a:xfrm>
            <a:off x="7380986" y="4715898"/>
            <a:ext cx="9622029" cy="30276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ctr">
              <a:defRPr b="1" sz="80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廉政档案，跟踪记录</a:t>
            </a:r>
          </a:p>
          <a:p>
            <a:pPr algn="ctr">
              <a:defRPr b="1" sz="80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选人用人，避免风险</a:t>
            </a:r>
          </a:p>
        </p:txBody>
      </p:sp>
      <p:sp>
        <p:nvSpPr>
          <p:cNvPr id="2743" name="人力资源管理监察建设效果"/>
          <p:cNvSpPr txBox="1"/>
          <p:nvPr/>
        </p:nvSpPr>
        <p:spPr>
          <a:xfrm>
            <a:off x="5998210" y="2825308"/>
            <a:ext cx="12387581" cy="16052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ctr">
              <a:defRPr b="1" sz="8000">
                <a:solidFill>
                  <a:srgbClr val="1D78FD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人力资源管理监察建设效果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5" name="幻灯片编号"/>
          <p:cNvSpPr txBox="1"/>
          <p:nvPr>
            <p:ph type="sldNum" sz="quarter" idx="2"/>
          </p:nvPr>
        </p:nvSpPr>
        <p:spPr>
          <a:xfrm>
            <a:off x="11766292" y="12893692"/>
            <a:ext cx="851416" cy="6654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9" tIns="91439" rIns="91439" bIns="91439"/>
          <a:lstStyle/>
          <a:p>
            <a:pPr/>
            <a:fld id="{86CB4B4D-7CA3-9044-876B-883B54F8677D}" type="slidenum"/>
          </a:p>
        </p:txBody>
      </p:sp>
      <p:sp>
        <p:nvSpPr>
          <p:cNvPr id="2746" name="通过建设覆盖全面的电子监察系统，以实时业务数据为线索，形成贯穿“人财物”核心领域监察和工程建设监察的两条主线，实现对重点业务廉政风险的量化管控，推动集团制度不断完善，业务流程不断规范，企业管理水平不断提高。…"/>
          <p:cNvSpPr txBox="1"/>
          <p:nvPr/>
        </p:nvSpPr>
        <p:spPr>
          <a:xfrm>
            <a:off x="2497648" y="3676330"/>
            <a:ext cx="19388704" cy="790575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601578" indent="-601578">
              <a:lnSpc>
                <a:spcPct val="110000"/>
              </a:lnSpc>
              <a:spcBef>
                <a:spcPts val="3000"/>
              </a:spcBef>
              <a:buSzPct val="100000"/>
              <a:buAutoNum type="arabicPeriod" startAt="1"/>
              <a:defRPr sz="45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t>通过建设覆盖全面的电子监察系统，以实时业务数据为线索，形成贯穿“人财物”核心领域监察和工程建设监察的两条主线，实现对重点业务廉政风险的量化管控，推动集团制度不断完善，业务流程不断规范，企业管理水平不断提高。</a:t>
            </a:r>
          </a:p>
          <a:p>
            <a:pPr marL="601578" indent="-601578">
              <a:lnSpc>
                <a:spcPct val="110000"/>
              </a:lnSpc>
              <a:spcBef>
                <a:spcPts val="3000"/>
              </a:spcBef>
              <a:buSzPct val="100000"/>
              <a:buAutoNum type="arabicPeriod" startAt="1"/>
              <a:defRPr sz="45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t>通过二期建设，使电子监察平台成为业务风险与廉政风险全覆盖融合防控的载体，成为集团内控机制不断完善的管理创新。</a:t>
            </a:r>
          </a:p>
          <a:p>
            <a:pPr marL="601578" indent="-601578">
              <a:lnSpc>
                <a:spcPct val="110000"/>
              </a:lnSpc>
              <a:spcBef>
                <a:spcPts val="3000"/>
              </a:spcBef>
              <a:buSzPct val="100000"/>
              <a:buAutoNum type="arabicPeriod" startAt="1"/>
              <a:defRPr sz="4500">
                <a:solidFill>
                  <a:srgbClr val="535353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t>通过数据分析揭示业务规律，结合廉政教育、责任监察、效能评价，打造全国⾸例国有企业“1+3”综合性监察平台。</a:t>
            </a:r>
          </a:p>
        </p:txBody>
      </p:sp>
      <p:sp>
        <p:nvSpPr>
          <p:cNvPr id="2747" name="预期目标"/>
          <p:cNvSpPr txBox="1"/>
          <p:nvPr/>
        </p:nvSpPr>
        <p:spPr>
          <a:xfrm>
            <a:off x="10254267" y="1621171"/>
            <a:ext cx="4259581" cy="16052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ctr">
              <a:defRPr b="1" sz="8000">
                <a:solidFill>
                  <a:srgbClr val="1D78FD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预期目标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9" name="幻灯片编号"/>
          <p:cNvSpPr txBox="1"/>
          <p:nvPr>
            <p:ph type="sldNum" sz="quarter" idx="2"/>
          </p:nvPr>
        </p:nvSpPr>
        <p:spPr>
          <a:xfrm>
            <a:off x="11766292" y="12893692"/>
            <a:ext cx="851416" cy="6654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9" tIns="91439" rIns="91439" bIns="91439"/>
          <a:lstStyle/>
          <a:p>
            <a:pPr/>
            <a:fld id="{86CB4B4D-7CA3-9044-876B-883B54F8677D}" type="slidenum"/>
          </a:p>
        </p:txBody>
      </p:sp>
      <p:sp>
        <p:nvSpPr>
          <p:cNvPr id="2750" name="TextBox 22"/>
          <p:cNvSpPr txBox="1"/>
          <p:nvPr/>
        </p:nvSpPr>
        <p:spPr>
          <a:xfrm>
            <a:off x="3439055" y="2868426"/>
            <a:ext cx="7961656" cy="6599084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711200" dist="0" dir="0">
              <a:srgbClr val="000000">
                <a:alpha val="8416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>
              <a:defRPr b="1" sz="13600">
                <a:solidFill>
                  <a:srgbClr val="58A6DA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PART</a:t>
            </a:r>
            <a:r>
              <a:rPr sz="45200"/>
              <a:t>4</a:t>
            </a:r>
          </a:p>
        </p:txBody>
      </p:sp>
      <p:sp>
        <p:nvSpPr>
          <p:cNvPr id="2751" name="TextBox 38"/>
          <p:cNvSpPr txBox="1"/>
          <p:nvPr/>
        </p:nvSpPr>
        <p:spPr>
          <a:xfrm>
            <a:off x="11396700" y="5220003"/>
            <a:ext cx="9396912" cy="21767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11200">
                <a:solidFill>
                  <a:srgbClr val="58A6D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后续工作安排</a:t>
            </a:r>
          </a:p>
        </p:txBody>
      </p:sp>
      <p:sp>
        <p:nvSpPr>
          <p:cNvPr id="2752" name="TextBox 39"/>
          <p:cNvSpPr txBox="1"/>
          <p:nvPr/>
        </p:nvSpPr>
        <p:spPr>
          <a:xfrm>
            <a:off x="11433305" y="7368864"/>
            <a:ext cx="3497581" cy="817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marL="558800" indent="-558800">
              <a:buSzPct val="100000"/>
              <a:buChar char="➢"/>
              <a:defRPr>
                <a:solidFill>
                  <a:srgbClr val="2980B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巩固建设成果</a:t>
            </a:r>
          </a:p>
        </p:txBody>
      </p:sp>
      <p:sp>
        <p:nvSpPr>
          <p:cNvPr id="2753" name="TextBox 11"/>
          <p:cNvSpPr txBox="1"/>
          <p:nvPr/>
        </p:nvSpPr>
        <p:spPr>
          <a:xfrm>
            <a:off x="11433305" y="8274595"/>
            <a:ext cx="3497581" cy="817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marL="558800" indent="-558800">
              <a:buSzPct val="100000"/>
              <a:buChar char="➢"/>
              <a:defRPr>
                <a:solidFill>
                  <a:srgbClr val="2980B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开展二期建设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99">
        <p:push dir="u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2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2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Class="entr" nodeType="afterEffect" presetSubtype="1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27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7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53" grpId="4"/>
      <p:bldP build="whole" bldLvl="1" animBg="1" rev="0" advAuto="0" spid="2750" grpId="1"/>
      <p:bldP build="whole" bldLvl="1" animBg="1" rev="0" advAuto="0" spid="2751" grpId="2"/>
      <p:bldP build="whole" bldLvl="1" animBg="1" rev="0" advAuto="0" spid="2752" grpId="3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5" name="TextBox 9"/>
          <p:cNvSpPr txBox="1"/>
          <p:nvPr>
            <p:ph type="sldNum" sz="quarter" idx="2"/>
          </p:nvPr>
        </p:nvSpPr>
        <p:spPr>
          <a:xfrm>
            <a:off x="11770048" y="12683065"/>
            <a:ext cx="843905" cy="6654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9" tIns="91439" rIns="91439" bIns="91439"/>
          <a:lstStyle/>
          <a:p>
            <a:pPr/>
            <a:fld id="{86CB4B4D-7CA3-9044-876B-883B54F8677D}" type="slidenum"/>
          </a:p>
        </p:txBody>
      </p:sp>
      <p:sp>
        <p:nvSpPr>
          <p:cNvPr id="2756" name="01巩固建设成果"/>
          <p:cNvSpPr txBox="1"/>
          <p:nvPr/>
        </p:nvSpPr>
        <p:spPr>
          <a:xfrm>
            <a:off x="2541197" y="1847463"/>
            <a:ext cx="8883640" cy="24130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914400">
              <a:spcBef>
                <a:spcPts val="11000"/>
              </a:spcBef>
              <a:defRPr sz="900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01巩固建设成果</a:t>
            </a:r>
          </a:p>
        </p:txBody>
      </p:sp>
      <p:sp>
        <p:nvSpPr>
          <p:cNvPr id="2757" name="扩大廉政教育使用范围，向有教育需求的部门开放题库维护功能；…"/>
          <p:cNvSpPr txBox="1"/>
          <p:nvPr/>
        </p:nvSpPr>
        <p:spPr>
          <a:xfrm>
            <a:off x="13394760" y="1275339"/>
            <a:ext cx="9779001" cy="1116532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marL="660400" indent="-660400" defTabSz="914400">
              <a:spcBef>
                <a:spcPts val="3400"/>
              </a:spcBef>
              <a:buSzPct val="100000"/>
              <a:buAutoNum type="arabicPeriod" startAt="1"/>
              <a:defRPr sz="40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扩大廉政教育使用范围，向有教育需求的部门开放题库维护功能；</a:t>
            </a:r>
          </a:p>
          <a:p>
            <a:pPr marL="660400" indent="-660400" defTabSz="914400">
              <a:spcBef>
                <a:spcPts val="3400"/>
              </a:spcBef>
              <a:buSzPct val="100000"/>
              <a:buAutoNum type="arabicPeriod" startAt="1"/>
              <a:defRPr sz="40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完善效能评价系统，深入挖掘系统现有数据的价值，进行数据分析；</a:t>
            </a:r>
          </a:p>
          <a:p>
            <a:pPr marL="660400" indent="-660400" defTabSz="914400">
              <a:spcBef>
                <a:spcPts val="3400"/>
              </a:spcBef>
              <a:buSzPct val="100000"/>
              <a:buAutoNum type="arabicPeriod" startAt="1"/>
              <a:defRPr sz="40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根据实际运行情况，不断优化业务监察点设置；</a:t>
            </a:r>
          </a:p>
          <a:p>
            <a:pPr marL="660400" indent="-660400" defTabSz="914400">
              <a:spcBef>
                <a:spcPts val="3400"/>
              </a:spcBef>
              <a:buSzPct val="100000"/>
              <a:buAutoNum type="arabicPeriod" startAt="1"/>
              <a:defRPr sz="40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开发桌面客户端系统，辅助系统日常使用；</a:t>
            </a:r>
          </a:p>
          <a:p>
            <a:pPr marL="660400" indent="-660400" defTabSz="914400">
              <a:spcBef>
                <a:spcPts val="3400"/>
              </a:spcBef>
              <a:buSzPct val="100000"/>
              <a:buAutoNum type="arabicPeriod" startAt="1"/>
              <a:defRPr sz="40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根据使用部门的反馈，不断优化系统。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799">
        <p:push dir="u"/>
      </p:transition>
    </mc:Choice>
    <mc:Fallback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9" name="TextBox 9"/>
          <p:cNvSpPr txBox="1"/>
          <p:nvPr>
            <p:ph type="sldNum" sz="quarter" idx="2"/>
          </p:nvPr>
        </p:nvSpPr>
        <p:spPr>
          <a:xfrm>
            <a:off x="11770048" y="12683065"/>
            <a:ext cx="843905" cy="6654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9" tIns="91439" rIns="91439" bIns="91439"/>
          <a:lstStyle/>
          <a:p>
            <a:pPr/>
            <a:fld id="{86CB4B4D-7CA3-9044-876B-883B54F8677D}" type="slidenum"/>
          </a:p>
        </p:txBody>
      </p:sp>
      <p:sp>
        <p:nvSpPr>
          <p:cNvPr id="2760" name="02开展二期建设"/>
          <p:cNvSpPr txBox="1"/>
          <p:nvPr/>
        </p:nvSpPr>
        <p:spPr>
          <a:xfrm>
            <a:off x="2541197" y="1847463"/>
            <a:ext cx="8883640" cy="24130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914400">
              <a:spcBef>
                <a:spcPts val="11000"/>
              </a:spcBef>
              <a:defRPr sz="900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02开展二期建设</a:t>
            </a:r>
          </a:p>
        </p:txBody>
      </p:sp>
      <p:sp>
        <p:nvSpPr>
          <p:cNvPr id="2761" name="工程建设主线内容，全部投入研发；…"/>
          <p:cNvSpPr txBox="1"/>
          <p:nvPr/>
        </p:nvSpPr>
        <p:spPr>
          <a:xfrm>
            <a:off x="13398500" y="2657110"/>
            <a:ext cx="9772744" cy="84017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marL="660400" indent="-660400" defTabSz="914400">
              <a:spcBef>
                <a:spcPts val="3400"/>
              </a:spcBef>
              <a:buSzPct val="100000"/>
              <a:buAutoNum type="arabicPeriod" startAt="1"/>
              <a:defRPr sz="40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工程建设主线内容，全部投入研发；</a:t>
            </a:r>
          </a:p>
          <a:p>
            <a:pPr marL="660400" indent="-660400" defTabSz="914400">
              <a:spcBef>
                <a:spcPts val="3400"/>
              </a:spcBef>
              <a:buSzPct val="100000"/>
              <a:buAutoNum type="arabicPeriod" startAt="1"/>
              <a:defRPr sz="40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“人财物”主线内容，将具备建设条件的人力管理、资金管理、资产管理纳入建设范围；</a:t>
            </a:r>
          </a:p>
          <a:p>
            <a:pPr marL="660400" indent="-660400" defTabSz="914400">
              <a:spcBef>
                <a:spcPts val="3400"/>
              </a:spcBef>
              <a:buSzPct val="100000"/>
              <a:buAutoNum type="arabicPeriod" startAt="1"/>
              <a:defRPr sz="40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二期工作模式采用成都总部与现场人员配合模式，现场主要进行部分开发与数据对接工作；</a:t>
            </a:r>
          </a:p>
          <a:p>
            <a:pPr marL="660400" indent="-660400" defTabSz="914400">
              <a:spcBef>
                <a:spcPts val="3400"/>
              </a:spcBef>
              <a:buSzPct val="100000"/>
              <a:buAutoNum type="arabicPeriod" startAt="1"/>
              <a:defRPr sz="40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考虑当前巡察工作开展情况，以及部分相关业务系统正在改造升级，计划二期在2019年4月底建设完成；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99">
        <p:dissolve/>
      </p:transition>
    </mc:Choice>
    <mc:Fallback>
      <p:transition spd="fast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64" name="Rechteck 18"/>
          <p:cNvSpPr/>
          <p:nvPr/>
        </p:nvSpPr>
        <p:spPr>
          <a:xfrm>
            <a:off x="3175" y="6122449"/>
            <a:ext cx="24377651" cy="7636221"/>
          </a:xfrm>
          <a:prstGeom prst="rect">
            <a:avLst/>
          </a:prstGeom>
          <a:solidFill>
            <a:srgbClr val="3899DE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457200">
              <a:defRPr sz="1800">
                <a:solidFill>
                  <a:srgbClr val="3899DE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765" name="Rectangle.png" descr="Rectang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5896" y="4578218"/>
            <a:ext cx="12712208" cy="304712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0" dist="228600" dir="0">
              <a:srgbClr val="000000">
                <a:alpha val="75000"/>
              </a:srgbClr>
            </a:outerShdw>
          </a:effectLst>
        </p:spPr>
      </p:pic>
      <p:sp>
        <p:nvSpPr>
          <p:cNvPr id="2766" name="矩形 259"/>
          <p:cNvSpPr txBox="1"/>
          <p:nvPr/>
        </p:nvSpPr>
        <p:spPr>
          <a:xfrm>
            <a:off x="8435571" y="10323348"/>
            <a:ext cx="7512858" cy="6350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spcBef>
                <a:spcPts val="800"/>
              </a:spcBef>
              <a:defRPr b="1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汇报人：监察审计部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99">
        <p:dissolve/>
      </p:transition>
    </mc:Choice>
    <mc:Fallback>
      <p:transition spd="fast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2" name="成组"/>
          <p:cNvGrpSpPr/>
          <p:nvPr/>
        </p:nvGrpSpPr>
        <p:grpSpPr>
          <a:xfrm>
            <a:off x="14616354" y="9311329"/>
            <a:ext cx="9525001" cy="2971801"/>
            <a:chOff x="0" y="0"/>
            <a:chExt cx="9525000" cy="2971800"/>
          </a:xfrm>
        </p:grpSpPr>
        <p:sp>
          <p:nvSpPr>
            <p:cNvPr id="2768" name="效能评价系统"/>
            <p:cNvSpPr/>
            <p:nvPr/>
          </p:nvSpPr>
          <p:spPr>
            <a:xfrm>
              <a:off x="0" y="0"/>
              <a:ext cx="9525000" cy="2971800"/>
            </a:xfrm>
            <a:prstGeom prst="rect">
              <a:avLst/>
            </a:prstGeom>
            <a:solidFill>
              <a:schemeClr val="accent1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0" tIns="127000" rIns="127000" bIns="127000" numCol="1" anchor="t">
              <a:noAutofit/>
            </a:bodyPr>
            <a:lstStyle>
              <a:lvl1pPr algn="ctr">
                <a:defRPr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效能评价系统</a:t>
              </a:r>
            </a:p>
          </p:txBody>
        </p:sp>
        <p:sp>
          <p:nvSpPr>
            <p:cNvPr id="2769" name="效能监察"/>
            <p:cNvSpPr/>
            <p:nvPr/>
          </p:nvSpPr>
          <p:spPr>
            <a:xfrm>
              <a:off x="952500" y="802426"/>
              <a:ext cx="7620000" cy="508001"/>
            </a:xfrm>
            <a:prstGeom prst="rect">
              <a:avLst/>
            </a:prstGeom>
            <a:solidFill>
              <a:srgbClr val="C2FD9F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203200" dist="50800" dir="5400000">
                <a:srgbClr val="000000">
                  <a:alpha val="34178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20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效能监察</a:t>
              </a:r>
            </a:p>
          </p:txBody>
        </p:sp>
        <p:sp>
          <p:nvSpPr>
            <p:cNvPr id="2770" name="效能听证"/>
            <p:cNvSpPr/>
            <p:nvPr/>
          </p:nvSpPr>
          <p:spPr>
            <a:xfrm>
              <a:off x="952500" y="1541824"/>
              <a:ext cx="7620000" cy="508001"/>
            </a:xfrm>
            <a:prstGeom prst="rect">
              <a:avLst/>
            </a:prstGeom>
            <a:solidFill>
              <a:srgbClr val="C2FD9F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203200" dist="50800" dir="5400000">
                <a:srgbClr val="000000">
                  <a:alpha val="34178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20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效能听证</a:t>
              </a:r>
            </a:p>
          </p:txBody>
        </p:sp>
        <p:sp>
          <p:nvSpPr>
            <p:cNvPr id="2771" name="评价管理"/>
            <p:cNvSpPr/>
            <p:nvPr/>
          </p:nvSpPr>
          <p:spPr>
            <a:xfrm>
              <a:off x="974117" y="2296139"/>
              <a:ext cx="7620001" cy="508001"/>
            </a:xfrm>
            <a:prstGeom prst="rect">
              <a:avLst/>
            </a:prstGeom>
            <a:solidFill>
              <a:srgbClr val="C2FD9F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203200" dist="50800" dir="5400000">
                <a:srgbClr val="000000">
                  <a:alpha val="34178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20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评价管理</a:t>
              </a:r>
            </a:p>
          </p:txBody>
        </p:sp>
      </p:grpSp>
      <p:grpSp>
        <p:nvGrpSpPr>
          <p:cNvPr id="2779" name="成组"/>
          <p:cNvGrpSpPr/>
          <p:nvPr/>
        </p:nvGrpSpPr>
        <p:grpSpPr>
          <a:xfrm>
            <a:off x="682676" y="9315842"/>
            <a:ext cx="13730935" cy="2974752"/>
            <a:chOff x="0" y="0"/>
            <a:chExt cx="13730933" cy="2974750"/>
          </a:xfrm>
        </p:grpSpPr>
        <p:sp>
          <p:nvSpPr>
            <p:cNvPr id="2773" name="责任监察系统"/>
            <p:cNvSpPr/>
            <p:nvPr/>
          </p:nvSpPr>
          <p:spPr>
            <a:xfrm>
              <a:off x="-1" y="-1"/>
              <a:ext cx="13730935" cy="2974752"/>
            </a:xfrm>
            <a:prstGeom prst="rect">
              <a:avLst/>
            </a:prstGeom>
            <a:solidFill>
              <a:schemeClr val="accent1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0" tIns="127000" rIns="127000" bIns="127000" numCol="1" anchor="t">
              <a:noAutofit/>
            </a:bodyPr>
            <a:lstStyle>
              <a:lvl1pPr algn="ctr">
                <a:defRPr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责任监察系统</a:t>
              </a:r>
            </a:p>
          </p:txBody>
        </p:sp>
        <p:sp>
          <p:nvSpPr>
            <p:cNvPr id="2774" name="主体责任清单"/>
            <p:cNvSpPr/>
            <p:nvPr/>
          </p:nvSpPr>
          <p:spPr>
            <a:xfrm>
              <a:off x="755552" y="788983"/>
              <a:ext cx="3810001" cy="508001"/>
            </a:xfrm>
            <a:prstGeom prst="rect">
              <a:avLst/>
            </a:prstGeom>
            <a:solidFill>
              <a:srgbClr val="C2FD9F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203200" dist="50800" dir="5400000">
                <a:srgbClr val="000000">
                  <a:alpha val="34178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20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主体责任清单</a:t>
              </a:r>
            </a:p>
          </p:txBody>
        </p:sp>
        <p:sp>
          <p:nvSpPr>
            <p:cNvPr id="2775" name="监督责任清单"/>
            <p:cNvSpPr/>
            <p:nvPr/>
          </p:nvSpPr>
          <p:spPr>
            <a:xfrm>
              <a:off x="4959447" y="803901"/>
              <a:ext cx="3810001" cy="508001"/>
            </a:xfrm>
            <a:prstGeom prst="rect">
              <a:avLst/>
            </a:prstGeom>
            <a:solidFill>
              <a:srgbClr val="C2FD9F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203200" dist="50800" dir="5400000">
                <a:srgbClr val="000000">
                  <a:alpha val="34178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20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监督责任清单</a:t>
              </a:r>
            </a:p>
          </p:txBody>
        </p:sp>
        <p:sp>
          <p:nvSpPr>
            <p:cNvPr id="2776" name="岗位风险管理"/>
            <p:cNvSpPr/>
            <p:nvPr/>
          </p:nvSpPr>
          <p:spPr>
            <a:xfrm>
              <a:off x="755552" y="1543299"/>
              <a:ext cx="3810001" cy="508001"/>
            </a:xfrm>
            <a:prstGeom prst="rect">
              <a:avLst/>
            </a:prstGeom>
            <a:solidFill>
              <a:srgbClr val="C2FD9F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203200" dist="50800" dir="5400000">
                <a:srgbClr val="000000">
                  <a:alpha val="34178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20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岗位风险管理</a:t>
              </a:r>
            </a:p>
          </p:txBody>
        </p:sp>
        <p:sp>
          <p:nvSpPr>
            <p:cNvPr id="2777" name="责任追究"/>
            <p:cNvSpPr/>
            <p:nvPr/>
          </p:nvSpPr>
          <p:spPr>
            <a:xfrm>
              <a:off x="4959447" y="1543299"/>
              <a:ext cx="3810001" cy="508001"/>
            </a:xfrm>
            <a:prstGeom prst="rect">
              <a:avLst/>
            </a:prstGeom>
            <a:solidFill>
              <a:srgbClr val="C2FD9F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203200" dist="50800" dir="5400000">
                <a:srgbClr val="000000">
                  <a:alpha val="34178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20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责任追究</a:t>
              </a:r>
            </a:p>
          </p:txBody>
        </p:sp>
        <p:sp>
          <p:nvSpPr>
            <p:cNvPr id="2778" name="廉政考核"/>
            <p:cNvSpPr/>
            <p:nvPr/>
          </p:nvSpPr>
          <p:spPr>
            <a:xfrm>
              <a:off x="9163343" y="788983"/>
              <a:ext cx="3810001" cy="508001"/>
            </a:xfrm>
            <a:prstGeom prst="rect">
              <a:avLst/>
            </a:prstGeom>
            <a:solidFill>
              <a:srgbClr val="C2FD9F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203200" dist="50800" dir="5400000">
                <a:srgbClr val="000000">
                  <a:alpha val="34178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20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廉政考核</a:t>
              </a:r>
            </a:p>
          </p:txBody>
        </p:sp>
      </p:grpSp>
      <p:grpSp>
        <p:nvGrpSpPr>
          <p:cNvPr id="2782" name="成组"/>
          <p:cNvGrpSpPr/>
          <p:nvPr/>
        </p:nvGrpSpPr>
        <p:grpSpPr>
          <a:xfrm>
            <a:off x="689026" y="606546"/>
            <a:ext cx="23456901" cy="1270001"/>
            <a:chOff x="0" y="0"/>
            <a:chExt cx="23456900" cy="1270000"/>
          </a:xfrm>
        </p:grpSpPr>
        <p:sp>
          <p:nvSpPr>
            <p:cNvPr id="2780" name="矩形"/>
            <p:cNvSpPr/>
            <p:nvPr/>
          </p:nvSpPr>
          <p:spPr>
            <a:xfrm>
              <a:off x="0" y="-1"/>
              <a:ext cx="23456900" cy="1270001"/>
            </a:xfrm>
            <a:prstGeom prst="rect">
              <a:avLst/>
            </a:prstGeom>
            <a:solidFill>
              <a:schemeClr val="accent1"/>
            </a:solidFill>
            <a:ln w="254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781" name="监察动态展示"/>
            <p:cNvSpPr/>
            <p:nvPr/>
          </p:nvSpPr>
          <p:spPr>
            <a:xfrm>
              <a:off x="5378450" y="231202"/>
              <a:ext cx="12700000" cy="809871"/>
            </a:xfrm>
            <a:prstGeom prst="rect">
              <a:avLst/>
            </a:prstGeom>
            <a:solidFill>
              <a:srgbClr val="C1FF9A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203200" dist="50800" dir="5400000">
                <a:srgbClr val="000000">
                  <a:alpha val="34178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监察动态展示</a:t>
              </a:r>
            </a:p>
          </p:txBody>
        </p:sp>
      </p:grpSp>
      <p:grpSp>
        <p:nvGrpSpPr>
          <p:cNvPr id="2785" name="成组"/>
          <p:cNvGrpSpPr/>
          <p:nvPr/>
        </p:nvGrpSpPr>
        <p:grpSpPr>
          <a:xfrm>
            <a:off x="689026" y="2014385"/>
            <a:ext cx="23456547" cy="1270001"/>
            <a:chOff x="0" y="0"/>
            <a:chExt cx="23456546" cy="1270000"/>
          </a:xfrm>
        </p:grpSpPr>
        <p:sp>
          <p:nvSpPr>
            <p:cNvPr id="2783" name="矩形"/>
            <p:cNvSpPr/>
            <p:nvPr/>
          </p:nvSpPr>
          <p:spPr>
            <a:xfrm>
              <a:off x="-1" y="0"/>
              <a:ext cx="23456548" cy="1270001"/>
            </a:xfrm>
            <a:prstGeom prst="rect">
              <a:avLst/>
            </a:prstGeom>
            <a:solidFill>
              <a:schemeClr val="accent1"/>
            </a:solidFill>
            <a:ln w="254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784" name="廉政教育"/>
            <p:cNvSpPr/>
            <p:nvPr/>
          </p:nvSpPr>
          <p:spPr>
            <a:xfrm>
              <a:off x="5378273" y="231202"/>
              <a:ext cx="12700001" cy="809871"/>
            </a:xfrm>
            <a:prstGeom prst="rect">
              <a:avLst/>
            </a:prstGeom>
            <a:solidFill>
              <a:srgbClr val="C1FF9A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203200" dist="50800" dir="5400000">
                <a:srgbClr val="000000">
                  <a:alpha val="34178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廉政教育</a:t>
              </a:r>
            </a:p>
          </p:txBody>
        </p:sp>
      </p:grpSp>
      <p:grpSp>
        <p:nvGrpSpPr>
          <p:cNvPr id="2788" name="成组"/>
          <p:cNvGrpSpPr/>
          <p:nvPr/>
        </p:nvGrpSpPr>
        <p:grpSpPr>
          <a:xfrm>
            <a:off x="12628005" y="12699117"/>
            <a:ext cx="3729595" cy="817881"/>
            <a:chOff x="0" y="0"/>
            <a:chExt cx="3729593" cy="817880"/>
          </a:xfrm>
        </p:grpSpPr>
        <p:sp>
          <p:nvSpPr>
            <p:cNvPr id="2786" name="正方形"/>
            <p:cNvSpPr/>
            <p:nvPr/>
          </p:nvSpPr>
          <p:spPr>
            <a:xfrm>
              <a:off x="0" y="154940"/>
              <a:ext cx="508000" cy="508001"/>
            </a:xfrm>
            <a:prstGeom prst="rect">
              <a:avLst/>
            </a:prstGeom>
            <a:solidFill>
              <a:srgbClr val="F95999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203200" dist="50800" dir="5400000">
                <a:srgbClr val="000000">
                  <a:alpha val="34178"/>
                </a:srgbClr>
              </a:outerShdw>
            </a:effectLst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 b="1" sz="4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787" name="追加建设内容"/>
            <p:cNvSpPr txBox="1"/>
            <p:nvPr/>
          </p:nvSpPr>
          <p:spPr>
            <a:xfrm>
              <a:off x="790814" y="0"/>
              <a:ext cx="2938781" cy="81788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1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追加建设内容</a:t>
              </a:r>
            </a:p>
          </p:txBody>
        </p:sp>
      </p:grpSp>
      <p:grpSp>
        <p:nvGrpSpPr>
          <p:cNvPr id="2791" name="成组"/>
          <p:cNvGrpSpPr/>
          <p:nvPr/>
        </p:nvGrpSpPr>
        <p:grpSpPr>
          <a:xfrm>
            <a:off x="8026400" y="12697640"/>
            <a:ext cx="4186794" cy="817881"/>
            <a:chOff x="0" y="0"/>
            <a:chExt cx="4186793" cy="817880"/>
          </a:xfrm>
        </p:grpSpPr>
        <p:sp>
          <p:nvSpPr>
            <p:cNvPr id="2789" name="正方形"/>
            <p:cNvSpPr/>
            <p:nvPr/>
          </p:nvSpPr>
          <p:spPr>
            <a:xfrm>
              <a:off x="0" y="154940"/>
              <a:ext cx="508000" cy="508001"/>
            </a:xfrm>
            <a:prstGeom prst="rect">
              <a:avLst/>
            </a:prstGeom>
            <a:solidFill>
              <a:srgbClr val="C4FCA3"/>
            </a:solidFill>
            <a:ln w="12700" cap="flat">
              <a:solidFill>
                <a:srgbClr val="535353"/>
              </a:solidFill>
              <a:prstDash val="solid"/>
              <a:miter lim="800000"/>
            </a:ln>
            <a:effectLst>
              <a:outerShdw sx="100000" sy="100000" kx="0" ky="0" algn="b" rotWithShape="0" blurRad="203200" dist="50800" dir="5400000">
                <a:srgbClr val="000000">
                  <a:alpha val="34178"/>
                </a:srgbClr>
              </a:outerShdw>
            </a:effectLst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 b="1" sz="40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790" name="原合同建设内容"/>
            <p:cNvSpPr txBox="1"/>
            <p:nvPr/>
          </p:nvSpPr>
          <p:spPr>
            <a:xfrm>
              <a:off x="790814" y="0"/>
              <a:ext cx="3395981" cy="81788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1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原合同建设内容</a:t>
              </a:r>
            </a:p>
          </p:txBody>
        </p:sp>
      </p:grpSp>
      <p:grpSp>
        <p:nvGrpSpPr>
          <p:cNvPr id="2818" name="成组"/>
          <p:cNvGrpSpPr/>
          <p:nvPr/>
        </p:nvGrpSpPr>
        <p:grpSpPr>
          <a:xfrm>
            <a:off x="682676" y="3415874"/>
            <a:ext cx="23462545" cy="5762130"/>
            <a:chOff x="0" y="0"/>
            <a:chExt cx="23462544" cy="5762129"/>
          </a:xfrm>
        </p:grpSpPr>
        <p:sp>
          <p:nvSpPr>
            <p:cNvPr id="2792" name="业务监察系统"/>
            <p:cNvSpPr/>
            <p:nvPr/>
          </p:nvSpPr>
          <p:spPr>
            <a:xfrm>
              <a:off x="-1" y="-1"/>
              <a:ext cx="19301650" cy="5762131"/>
            </a:xfrm>
            <a:prstGeom prst="rect">
              <a:avLst/>
            </a:prstGeom>
            <a:solidFill>
              <a:schemeClr val="accent1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03200" tIns="203200" rIns="203200" bIns="203200" numCol="1" anchor="t">
              <a:noAutofit/>
            </a:bodyPr>
            <a:lstStyle>
              <a:lvl1pPr algn="ctr">
                <a:defRPr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业务监察系统</a:t>
              </a:r>
            </a:p>
          </p:txBody>
        </p:sp>
        <p:grpSp>
          <p:nvGrpSpPr>
            <p:cNvPr id="2797" name="成组"/>
            <p:cNvGrpSpPr/>
            <p:nvPr/>
          </p:nvGrpSpPr>
          <p:grpSpPr>
            <a:xfrm>
              <a:off x="7296244" y="1306151"/>
              <a:ext cx="3357531" cy="3810001"/>
              <a:chOff x="0" y="0"/>
              <a:chExt cx="3357529" cy="3810000"/>
            </a:xfrm>
          </p:grpSpPr>
          <p:sp>
            <p:nvSpPr>
              <p:cNvPr id="2793" name="人力资源监管"/>
              <p:cNvSpPr/>
              <p:nvPr/>
            </p:nvSpPr>
            <p:spPr>
              <a:xfrm>
                <a:off x="0" y="0"/>
                <a:ext cx="3357530" cy="3810000"/>
              </a:xfrm>
              <a:prstGeom prst="rect">
                <a:avLst/>
              </a:prstGeom>
              <a:solidFill>
                <a:srgbClr val="F9F9F9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203200" dist="50800" dir="5400000">
                  <a:srgbClr val="000000">
                    <a:alpha val="34178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03200" tIns="203200" rIns="203200" bIns="203200" numCol="1" anchor="t">
                <a:noAutofit/>
              </a:bodyPr>
              <a:lstStyle>
                <a:lvl1pPr algn="ctr">
                  <a:lnSpc>
                    <a:spcPct val="80000"/>
                  </a:lnSpc>
                  <a:defRPr b="1" sz="3000">
                    <a:solidFill>
                      <a:srgbClr val="535353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人力资源监管</a:t>
                </a:r>
              </a:p>
            </p:txBody>
          </p:sp>
          <p:sp>
            <p:nvSpPr>
              <p:cNvPr id="2794" name="人员招聘"/>
              <p:cNvSpPr/>
              <p:nvPr/>
            </p:nvSpPr>
            <p:spPr>
              <a:xfrm>
                <a:off x="243532" y="892725"/>
                <a:ext cx="2870465" cy="681027"/>
              </a:xfrm>
              <a:prstGeom prst="roundRect">
                <a:avLst>
                  <a:gd name="adj" fmla="val 50000"/>
                </a:avLst>
              </a:prstGeom>
              <a:solidFill>
                <a:srgbClr val="F75C99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ctr">
                <a:noAutofit/>
              </a:bodyPr>
              <a:lstStyle>
                <a:lvl1pPr algn="ctr">
                  <a:defRPr b="1" sz="22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人员招聘</a:t>
                </a:r>
              </a:p>
            </p:txBody>
          </p:sp>
          <p:sp>
            <p:nvSpPr>
              <p:cNvPr id="2795" name="职级管理"/>
              <p:cNvSpPr/>
              <p:nvPr/>
            </p:nvSpPr>
            <p:spPr>
              <a:xfrm>
                <a:off x="243532" y="1747414"/>
                <a:ext cx="2870465" cy="681027"/>
              </a:xfrm>
              <a:prstGeom prst="roundRect">
                <a:avLst>
                  <a:gd name="adj" fmla="val 50000"/>
                </a:avLst>
              </a:prstGeom>
              <a:solidFill>
                <a:srgbClr val="F75C99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ctr">
                <a:noAutofit/>
              </a:bodyPr>
              <a:lstStyle>
                <a:lvl1pPr algn="ctr">
                  <a:defRPr b="1" sz="22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职级管理</a:t>
                </a:r>
              </a:p>
            </p:txBody>
          </p:sp>
          <p:sp>
            <p:nvSpPr>
              <p:cNvPr id="2796" name="管理人员选拔"/>
              <p:cNvSpPr/>
              <p:nvPr/>
            </p:nvSpPr>
            <p:spPr>
              <a:xfrm>
                <a:off x="243532" y="2611017"/>
                <a:ext cx="2870465" cy="681028"/>
              </a:xfrm>
              <a:prstGeom prst="roundRect">
                <a:avLst>
                  <a:gd name="adj" fmla="val 50000"/>
                </a:avLst>
              </a:prstGeom>
              <a:solidFill>
                <a:srgbClr val="F75C99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ctr">
                <a:noAutofit/>
              </a:bodyPr>
              <a:lstStyle>
                <a:lvl1pPr algn="ctr">
                  <a:defRPr b="1" sz="22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管理人员选拔</a:t>
                </a:r>
              </a:p>
            </p:txBody>
          </p:sp>
        </p:grpSp>
        <p:grpSp>
          <p:nvGrpSpPr>
            <p:cNvPr id="2801" name="成组"/>
            <p:cNvGrpSpPr/>
            <p:nvPr/>
          </p:nvGrpSpPr>
          <p:grpSpPr>
            <a:xfrm>
              <a:off x="10890677" y="1306152"/>
              <a:ext cx="3357530" cy="3810001"/>
              <a:chOff x="0" y="0"/>
              <a:chExt cx="3357529" cy="3810000"/>
            </a:xfrm>
          </p:grpSpPr>
          <p:sp>
            <p:nvSpPr>
              <p:cNvPr id="2798" name="资金监管"/>
              <p:cNvSpPr/>
              <p:nvPr/>
            </p:nvSpPr>
            <p:spPr>
              <a:xfrm>
                <a:off x="0" y="0"/>
                <a:ext cx="3357530" cy="3810000"/>
              </a:xfrm>
              <a:prstGeom prst="rect">
                <a:avLst/>
              </a:prstGeom>
              <a:solidFill>
                <a:srgbClr val="F9F9F9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203200" dist="50800" dir="5400000">
                  <a:srgbClr val="000000">
                    <a:alpha val="34178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03200" tIns="203200" rIns="203200" bIns="203200" numCol="1" anchor="t">
                <a:noAutofit/>
              </a:bodyPr>
              <a:lstStyle>
                <a:lvl1pPr algn="ctr">
                  <a:lnSpc>
                    <a:spcPct val="80000"/>
                  </a:lnSpc>
                  <a:defRPr b="1" sz="3000">
                    <a:solidFill>
                      <a:srgbClr val="535353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资金监管</a:t>
                </a:r>
              </a:p>
            </p:txBody>
          </p:sp>
          <p:sp>
            <p:nvSpPr>
              <p:cNvPr id="2799" name="资金使用…"/>
              <p:cNvSpPr/>
              <p:nvPr/>
            </p:nvSpPr>
            <p:spPr>
              <a:xfrm>
                <a:off x="243532" y="892725"/>
                <a:ext cx="2870465" cy="1511365"/>
              </a:xfrm>
              <a:prstGeom prst="roundRect">
                <a:avLst>
                  <a:gd name="adj" fmla="val 22617"/>
                </a:avLst>
              </a:prstGeom>
              <a:solidFill>
                <a:srgbClr val="F75C99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algn="ctr">
                  <a:defRPr b="1" sz="2200">
                    <a:solidFill>
                      <a:srgbClr val="FFFFFF"/>
                    </a:solidFill>
                  </a:defRPr>
                </a:pPr>
                <a:r>
                  <a:t>资金使用</a:t>
                </a:r>
              </a:p>
              <a:p>
                <a:pPr algn="ctr">
                  <a:defRPr b="1" sz="2200">
                    <a:solidFill>
                      <a:srgbClr val="FFFFFF"/>
                    </a:solidFill>
                  </a:defRPr>
                </a:pPr>
                <a:r>
                  <a:t>（“八项规定”监察）</a:t>
                </a:r>
              </a:p>
            </p:txBody>
          </p:sp>
          <p:sp>
            <p:nvSpPr>
              <p:cNvPr id="2800" name="资金存放"/>
              <p:cNvSpPr/>
              <p:nvPr/>
            </p:nvSpPr>
            <p:spPr>
              <a:xfrm>
                <a:off x="243532" y="2585617"/>
                <a:ext cx="2870465" cy="681028"/>
              </a:xfrm>
              <a:prstGeom prst="roundRect">
                <a:avLst>
                  <a:gd name="adj" fmla="val 50000"/>
                </a:avLst>
              </a:prstGeom>
              <a:solidFill>
                <a:srgbClr val="F75C99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ctr">
                <a:noAutofit/>
              </a:bodyPr>
              <a:lstStyle>
                <a:lvl1pPr algn="ctr">
                  <a:defRPr b="1" sz="22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资金存放</a:t>
                </a:r>
              </a:p>
            </p:txBody>
          </p:sp>
        </p:grpSp>
        <p:grpSp>
          <p:nvGrpSpPr>
            <p:cNvPr id="2806" name="成组"/>
            <p:cNvGrpSpPr/>
            <p:nvPr/>
          </p:nvGrpSpPr>
          <p:grpSpPr>
            <a:xfrm>
              <a:off x="14485109" y="1306152"/>
              <a:ext cx="3357531" cy="3810001"/>
              <a:chOff x="0" y="0"/>
              <a:chExt cx="3357529" cy="3810000"/>
            </a:xfrm>
          </p:grpSpPr>
          <p:sp>
            <p:nvSpPr>
              <p:cNvPr id="2802" name="资产管理"/>
              <p:cNvSpPr/>
              <p:nvPr/>
            </p:nvSpPr>
            <p:spPr>
              <a:xfrm>
                <a:off x="0" y="0"/>
                <a:ext cx="3357530" cy="3810000"/>
              </a:xfrm>
              <a:prstGeom prst="rect">
                <a:avLst/>
              </a:prstGeom>
              <a:solidFill>
                <a:srgbClr val="F9F9F9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203200" dist="50800" dir="5400000">
                  <a:srgbClr val="000000">
                    <a:alpha val="34178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03200" tIns="203200" rIns="203200" bIns="203200" numCol="1" anchor="t">
                <a:noAutofit/>
              </a:bodyPr>
              <a:lstStyle>
                <a:lvl1pPr algn="ctr">
                  <a:lnSpc>
                    <a:spcPct val="80000"/>
                  </a:lnSpc>
                  <a:defRPr b="1" sz="3000">
                    <a:solidFill>
                      <a:srgbClr val="535353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资产管理</a:t>
                </a:r>
              </a:p>
            </p:txBody>
          </p:sp>
          <p:sp>
            <p:nvSpPr>
              <p:cNvPr id="2803" name="固定资产"/>
              <p:cNvSpPr/>
              <p:nvPr/>
            </p:nvSpPr>
            <p:spPr>
              <a:xfrm>
                <a:off x="243532" y="892725"/>
                <a:ext cx="2870465" cy="681027"/>
              </a:xfrm>
              <a:prstGeom prst="roundRect">
                <a:avLst>
                  <a:gd name="adj" fmla="val 50000"/>
                </a:avLst>
              </a:prstGeom>
              <a:solidFill>
                <a:srgbClr val="F75C99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ctr">
                <a:noAutofit/>
              </a:bodyPr>
              <a:lstStyle>
                <a:lvl1pPr algn="ctr">
                  <a:defRPr b="1" sz="26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固定资产</a:t>
                </a:r>
              </a:p>
            </p:txBody>
          </p:sp>
          <p:sp>
            <p:nvSpPr>
              <p:cNvPr id="2804" name="生产物资"/>
              <p:cNvSpPr/>
              <p:nvPr/>
            </p:nvSpPr>
            <p:spPr>
              <a:xfrm>
                <a:off x="243532" y="1747414"/>
                <a:ext cx="2870465" cy="681027"/>
              </a:xfrm>
              <a:prstGeom prst="roundRect">
                <a:avLst>
                  <a:gd name="adj" fmla="val 50000"/>
                </a:avLst>
              </a:prstGeom>
              <a:solidFill>
                <a:srgbClr val="F75C99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ctr">
                <a:noAutofit/>
              </a:bodyPr>
              <a:lstStyle>
                <a:lvl1pPr algn="ctr">
                  <a:defRPr b="1" sz="26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生产物资</a:t>
                </a:r>
              </a:p>
            </p:txBody>
          </p:sp>
          <p:sp>
            <p:nvSpPr>
              <p:cNvPr id="2805" name="设施设备"/>
              <p:cNvSpPr/>
              <p:nvPr/>
            </p:nvSpPr>
            <p:spPr>
              <a:xfrm>
                <a:off x="243532" y="2611017"/>
                <a:ext cx="2870465" cy="681028"/>
              </a:xfrm>
              <a:prstGeom prst="roundRect">
                <a:avLst>
                  <a:gd name="adj" fmla="val 50000"/>
                </a:avLst>
              </a:prstGeom>
              <a:solidFill>
                <a:srgbClr val="F75C99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ctr">
                <a:noAutofit/>
              </a:bodyPr>
              <a:lstStyle>
                <a:lvl1pPr algn="ctr">
                  <a:defRPr b="1" sz="26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设施设备</a:t>
                </a:r>
              </a:p>
            </p:txBody>
          </p:sp>
        </p:grpSp>
        <p:grpSp>
          <p:nvGrpSpPr>
            <p:cNvPr id="2815" name="成组"/>
            <p:cNvGrpSpPr/>
            <p:nvPr/>
          </p:nvGrpSpPr>
          <p:grpSpPr>
            <a:xfrm>
              <a:off x="402203" y="1306151"/>
              <a:ext cx="6680733" cy="3810001"/>
              <a:chOff x="0" y="0"/>
              <a:chExt cx="6680731" cy="3810000"/>
            </a:xfrm>
          </p:grpSpPr>
          <p:sp>
            <p:nvSpPr>
              <p:cNvPr id="2807" name="工程建设监管"/>
              <p:cNvSpPr/>
              <p:nvPr/>
            </p:nvSpPr>
            <p:spPr>
              <a:xfrm>
                <a:off x="0" y="-1"/>
                <a:ext cx="6680732" cy="3810001"/>
              </a:xfrm>
              <a:prstGeom prst="rect">
                <a:avLst/>
              </a:prstGeom>
              <a:solidFill>
                <a:srgbClr val="F9F9F9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203200" dist="50800" dir="5400000">
                  <a:srgbClr val="000000">
                    <a:alpha val="34178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03200" tIns="203200" rIns="203200" bIns="203200" numCol="1" anchor="t">
                <a:noAutofit/>
              </a:bodyPr>
              <a:lstStyle>
                <a:lvl1pPr algn="ctr">
                  <a:lnSpc>
                    <a:spcPct val="80000"/>
                  </a:lnSpc>
                  <a:defRPr b="1" sz="3000">
                    <a:solidFill>
                      <a:srgbClr val="535353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工程建设监管</a:t>
                </a:r>
              </a:p>
            </p:txBody>
          </p:sp>
          <p:grpSp>
            <p:nvGrpSpPr>
              <p:cNvPr id="2814" name="成组"/>
              <p:cNvGrpSpPr/>
              <p:nvPr/>
            </p:nvGrpSpPr>
            <p:grpSpPr>
              <a:xfrm>
                <a:off x="316702" y="829617"/>
                <a:ext cx="6141831" cy="2848563"/>
                <a:chOff x="120414" y="0"/>
                <a:chExt cx="6141830" cy="2848561"/>
              </a:xfrm>
            </p:grpSpPr>
            <p:sp>
              <p:nvSpPr>
                <p:cNvPr id="2808" name="合同管理"/>
                <p:cNvSpPr/>
                <p:nvPr/>
              </p:nvSpPr>
              <p:spPr>
                <a:xfrm>
                  <a:off x="3348313" y="0"/>
                  <a:ext cx="762001" cy="2848562"/>
                </a:xfrm>
                <a:prstGeom prst="rect">
                  <a:avLst/>
                </a:prstGeom>
                <a:solidFill>
                  <a:srgbClr val="C2FD9F"/>
                </a:solidFill>
                <a:ln w="25400" cap="flat">
                  <a:noFill/>
                  <a:miter lim="400000"/>
                </a:ln>
                <a:effectLst>
                  <a:outerShdw sx="100000" sy="100000" kx="0" ky="0" algn="b" rotWithShape="0" blurRad="203200" dist="50800" dir="5400000">
                    <a:srgbClr val="000000">
                      <a:alpha val="34178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91439" tIns="91439" rIns="91439" bIns="91439" numCol="1" anchor="ctr">
                  <a:noAutofit/>
                </a:bodyPr>
                <a:lstStyle>
                  <a:lvl1pPr algn="ctr">
                    <a:lnSpc>
                      <a:spcPct val="80000"/>
                    </a:lnSpc>
                    <a:defRPr b="1" sz="2900">
                      <a:solidFill>
                        <a:srgbClr val="535353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/>
                  <a:r>
                    <a:t>合同管理</a:t>
                  </a:r>
                </a:p>
              </p:txBody>
            </p:sp>
            <p:sp>
              <p:nvSpPr>
                <p:cNvPr id="2809" name="工程设计"/>
                <p:cNvSpPr/>
                <p:nvPr/>
              </p:nvSpPr>
              <p:spPr>
                <a:xfrm>
                  <a:off x="2272346" y="0"/>
                  <a:ext cx="762001" cy="2848562"/>
                </a:xfrm>
                <a:prstGeom prst="rect">
                  <a:avLst/>
                </a:prstGeom>
                <a:solidFill>
                  <a:srgbClr val="F95999"/>
                </a:solidFill>
                <a:ln w="25400" cap="flat">
                  <a:noFill/>
                  <a:miter lim="400000"/>
                </a:ln>
                <a:effectLst>
                  <a:outerShdw sx="100000" sy="100000" kx="0" ky="0" algn="b" rotWithShape="0" blurRad="203200" dist="50800" dir="5400000">
                    <a:srgbClr val="000000">
                      <a:alpha val="34178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91439" tIns="91439" rIns="91439" bIns="91439" numCol="1" anchor="ctr">
                  <a:noAutofit/>
                </a:bodyPr>
                <a:lstStyle>
                  <a:lvl1pPr algn="ctr">
                    <a:lnSpc>
                      <a:spcPct val="80000"/>
                    </a:lnSpc>
                    <a:defRPr b="1" sz="29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/>
                  <a:r>
                    <a:t>工程设计</a:t>
                  </a:r>
                </a:p>
              </p:txBody>
            </p:sp>
            <p:sp>
              <p:nvSpPr>
                <p:cNvPr id="2810" name="招标管理"/>
                <p:cNvSpPr/>
                <p:nvPr/>
              </p:nvSpPr>
              <p:spPr>
                <a:xfrm>
                  <a:off x="120414" y="0"/>
                  <a:ext cx="762001" cy="2848562"/>
                </a:xfrm>
                <a:prstGeom prst="rect">
                  <a:avLst/>
                </a:prstGeom>
                <a:solidFill>
                  <a:srgbClr val="C2FD9F"/>
                </a:solidFill>
                <a:ln w="25400" cap="flat">
                  <a:noFill/>
                  <a:miter lim="400000"/>
                </a:ln>
                <a:effectLst>
                  <a:outerShdw sx="100000" sy="100000" kx="0" ky="0" algn="b" rotWithShape="0" blurRad="203200" dist="50800" dir="5400000">
                    <a:srgbClr val="000000">
                      <a:alpha val="34178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91439" tIns="91439" rIns="91439" bIns="91439" numCol="1" anchor="ctr">
                  <a:noAutofit/>
                </a:bodyPr>
                <a:lstStyle>
                  <a:lvl1pPr algn="ctr">
                    <a:lnSpc>
                      <a:spcPct val="80000"/>
                    </a:lnSpc>
                    <a:defRPr b="1" sz="2900">
                      <a:solidFill>
                        <a:srgbClr val="535353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/>
                  <a:r>
                    <a:t>招标管理</a:t>
                  </a:r>
                </a:p>
              </p:txBody>
            </p:sp>
            <p:sp>
              <p:nvSpPr>
                <p:cNvPr id="2811" name="计量支付"/>
                <p:cNvSpPr/>
                <p:nvPr/>
              </p:nvSpPr>
              <p:spPr>
                <a:xfrm>
                  <a:off x="4424278" y="0"/>
                  <a:ext cx="762001" cy="2848562"/>
                </a:xfrm>
                <a:prstGeom prst="rect">
                  <a:avLst/>
                </a:prstGeom>
                <a:solidFill>
                  <a:srgbClr val="C2FD9F"/>
                </a:solidFill>
                <a:ln w="25400" cap="flat">
                  <a:noFill/>
                  <a:miter lim="400000"/>
                </a:ln>
                <a:effectLst>
                  <a:outerShdw sx="100000" sy="100000" kx="0" ky="0" algn="b" rotWithShape="0" blurRad="203200" dist="50800" dir="5400000">
                    <a:srgbClr val="000000">
                      <a:alpha val="34178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91439" tIns="91439" rIns="91439" bIns="91439" numCol="1" anchor="ctr">
                  <a:noAutofit/>
                </a:bodyPr>
                <a:lstStyle>
                  <a:lvl1pPr algn="ctr">
                    <a:lnSpc>
                      <a:spcPct val="80000"/>
                    </a:lnSpc>
                    <a:defRPr b="1" sz="2900">
                      <a:solidFill>
                        <a:srgbClr val="535353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/>
                  <a:r>
                    <a:t>计量支付</a:t>
                  </a:r>
                </a:p>
              </p:txBody>
            </p:sp>
            <p:sp>
              <p:nvSpPr>
                <p:cNvPr id="2812" name="经济签证"/>
                <p:cNvSpPr/>
                <p:nvPr/>
              </p:nvSpPr>
              <p:spPr>
                <a:xfrm>
                  <a:off x="5500244" y="0"/>
                  <a:ext cx="762001" cy="2848562"/>
                </a:xfrm>
                <a:prstGeom prst="rect">
                  <a:avLst/>
                </a:prstGeom>
                <a:solidFill>
                  <a:srgbClr val="F95999"/>
                </a:solidFill>
                <a:ln w="25400" cap="flat">
                  <a:noFill/>
                  <a:miter lim="400000"/>
                </a:ln>
                <a:effectLst>
                  <a:outerShdw sx="100000" sy="100000" kx="0" ky="0" algn="b" rotWithShape="0" blurRad="203200" dist="50800" dir="5400000">
                    <a:srgbClr val="000000">
                      <a:alpha val="34178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91439" tIns="91439" rIns="91439" bIns="91439" numCol="1" anchor="ctr">
                  <a:noAutofit/>
                </a:bodyPr>
                <a:lstStyle>
                  <a:lvl1pPr algn="ctr">
                    <a:lnSpc>
                      <a:spcPct val="80000"/>
                    </a:lnSpc>
                    <a:defRPr b="1" sz="29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/>
                  <a:r>
                    <a:t>经济签证</a:t>
                  </a:r>
                </a:p>
              </p:txBody>
            </p:sp>
            <p:sp>
              <p:nvSpPr>
                <p:cNvPr id="2813" name="供应商管理"/>
                <p:cNvSpPr/>
                <p:nvPr/>
              </p:nvSpPr>
              <p:spPr>
                <a:xfrm>
                  <a:off x="1196380" y="0"/>
                  <a:ext cx="762001" cy="2848562"/>
                </a:xfrm>
                <a:prstGeom prst="rect">
                  <a:avLst/>
                </a:prstGeom>
                <a:solidFill>
                  <a:srgbClr val="C2FD9F"/>
                </a:solidFill>
                <a:ln w="25400" cap="flat">
                  <a:noFill/>
                  <a:miter lim="400000"/>
                </a:ln>
                <a:effectLst>
                  <a:outerShdw sx="100000" sy="100000" kx="0" ky="0" algn="b" rotWithShape="0" blurRad="203200" dist="50800" dir="5400000">
                    <a:srgbClr val="000000">
                      <a:alpha val="34178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91439" tIns="91439" rIns="91439" bIns="91439" numCol="1" anchor="ctr">
                  <a:noAutofit/>
                </a:bodyPr>
                <a:lstStyle>
                  <a:lvl1pPr algn="ctr">
                    <a:lnSpc>
                      <a:spcPct val="80000"/>
                    </a:lnSpc>
                    <a:defRPr b="1" sz="2900">
                      <a:solidFill>
                        <a:srgbClr val="535353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/>
                  <a:r>
                    <a:t>供应商管理</a:t>
                  </a:r>
                </a:p>
              </p:txBody>
            </p:sp>
          </p:grpSp>
        </p:grpSp>
        <p:sp>
          <p:nvSpPr>
            <p:cNvPr id="2816" name="三重一大"/>
            <p:cNvSpPr/>
            <p:nvPr/>
          </p:nvSpPr>
          <p:spPr>
            <a:xfrm>
              <a:off x="18079542" y="1306151"/>
              <a:ext cx="834954" cy="3810001"/>
            </a:xfrm>
            <a:prstGeom prst="rect">
              <a:avLst/>
            </a:prstGeom>
            <a:solidFill>
              <a:srgbClr val="C2FD9F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203200" dist="50800" dir="5400000">
                <a:srgbClr val="000000">
                  <a:alpha val="34178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lnSpc>
                  <a:spcPct val="80000"/>
                </a:lnSpc>
                <a:defRPr b="1" sz="33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三重一大</a:t>
              </a:r>
            </a:p>
          </p:txBody>
        </p:sp>
        <p:sp>
          <p:nvSpPr>
            <p:cNvPr id="2817" name="审计系统"/>
            <p:cNvSpPr/>
            <p:nvPr/>
          </p:nvSpPr>
          <p:spPr>
            <a:xfrm>
              <a:off x="19476860" y="-1"/>
              <a:ext cx="3985685" cy="5762131"/>
            </a:xfrm>
            <a:prstGeom prst="rect">
              <a:avLst/>
            </a:prstGeom>
            <a:solidFill>
              <a:schemeClr val="accent1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03200" tIns="203200" rIns="203200" bIns="203200" numCol="1" anchor="t">
              <a:noAutofit/>
            </a:bodyPr>
            <a:lstStyle>
              <a:lvl1pPr algn="ctr">
                <a:defRPr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审计系统</a:t>
              </a:r>
            </a:p>
          </p:txBody>
        </p:sp>
      </p:grpSp>
      <p:sp>
        <p:nvSpPr>
          <p:cNvPr id="2819" name="内部审计"/>
          <p:cNvSpPr/>
          <p:nvPr/>
        </p:nvSpPr>
        <p:spPr>
          <a:xfrm>
            <a:off x="20532830" y="4742274"/>
            <a:ext cx="3357530" cy="1178866"/>
          </a:xfrm>
          <a:prstGeom prst="rect">
            <a:avLst/>
          </a:prstGeom>
          <a:solidFill>
            <a:srgbClr val="F75C9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2600">
                <a:solidFill>
                  <a:srgbClr val="FFFFFF"/>
                </a:solidFill>
              </a:defRPr>
            </a:lvl1pPr>
          </a:lstStyle>
          <a:p>
            <a:pPr/>
            <a:r>
              <a:t>内部审计</a:t>
            </a:r>
          </a:p>
        </p:txBody>
      </p:sp>
      <p:sp>
        <p:nvSpPr>
          <p:cNvPr id="2820" name="政府审计"/>
          <p:cNvSpPr/>
          <p:nvPr/>
        </p:nvSpPr>
        <p:spPr>
          <a:xfrm>
            <a:off x="20532830" y="6066837"/>
            <a:ext cx="3357530" cy="1178866"/>
          </a:xfrm>
          <a:prstGeom prst="rect">
            <a:avLst/>
          </a:prstGeom>
          <a:solidFill>
            <a:srgbClr val="F75C9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2600">
                <a:solidFill>
                  <a:srgbClr val="FFFFFF"/>
                </a:solidFill>
              </a:defRPr>
            </a:lvl1pPr>
          </a:lstStyle>
          <a:p>
            <a:pPr/>
            <a:r>
              <a:t>政府审计</a:t>
            </a:r>
          </a:p>
        </p:txBody>
      </p:sp>
      <p:sp>
        <p:nvSpPr>
          <p:cNvPr id="2821" name="工程结算审计"/>
          <p:cNvSpPr/>
          <p:nvPr/>
        </p:nvSpPr>
        <p:spPr>
          <a:xfrm>
            <a:off x="20532830" y="7379028"/>
            <a:ext cx="3357530" cy="1178867"/>
          </a:xfrm>
          <a:prstGeom prst="rect">
            <a:avLst/>
          </a:prstGeom>
          <a:solidFill>
            <a:srgbClr val="F75C9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2600">
                <a:solidFill>
                  <a:srgbClr val="FFFFFF"/>
                </a:solidFill>
              </a:defRPr>
            </a:lvl1pPr>
          </a:lstStyle>
          <a:p>
            <a:pPr/>
            <a:r>
              <a:t>工程结算审计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2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2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Class="entr" nodeType="afterEffect" presetSubtype="1" presetID="2" grpId="2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2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2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Class="entr" nodeType="afterEffect" presetSubtype="1" presetID="2" grpId="3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2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2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300"/>
                            </p:stCondLst>
                            <p:childTnLst>
                              <p:par>
                                <p:cTn id="20" presetClass="entr" nodeType="afterEffect" presetSubtype="1" presetID="2" grpId="4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00" fill="hold"/>
                                        <p:tgtEl>
                                          <p:spTgt spid="2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2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100"/>
                            </p:stCondLst>
                            <p:childTnLst>
                              <p:par>
                                <p:cTn id="25" presetClass="entr" nodeType="afterEffect" presetSubtype="1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00" fill="hold"/>
                                        <p:tgtEl>
                                          <p:spTgt spid="2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00" fill="hold"/>
                                        <p:tgtEl>
                                          <p:spTgt spid="2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85" grpId="2"/>
      <p:bldP build="whole" bldLvl="1" animBg="1" rev="0" advAuto="0" spid="2818" grpId="3"/>
      <p:bldP build="whole" bldLvl="1" animBg="1" rev="0" advAuto="0" spid="2782" grpId="1"/>
      <p:bldP build="whole" bldLvl="1" animBg="1" rev="0" advAuto="0" spid="2779" grpId="4"/>
      <p:bldP build="whole" bldLvl="1" animBg="1" rev="0" advAuto="0" spid="2772" grpId="5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bg>
      <p:bgPr>
        <a:gradFill flip="none" rotWithShape="1">
          <a:gsLst>
            <a:gs pos="0">
              <a:srgbClr val="FCFCFC"/>
            </a:gs>
            <a:gs pos="100000">
              <a:srgbClr val="CACACA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5" name="主办单位：全国企业管理现代化创新成果由中国企业联合会、国务院国资委、工信部共同主办，是国内企业管理创新领域唯一国家级奖项。"/>
          <p:cNvSpPr txBox="1"/>
          <p:nvPr/>
        </p:nvSpPr>
        <p:spPr>
          <a:xfrm>
            <a:off x="2674941" y="6024057"/>
            <a:ext cx="7662162" cy="2722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>
                <a:solidFill>
                  <a:srgbClr val="878787"/>
                </a:solidFill>
              </a:defRPr>
            </a:pPr>
            <a:r>
              <a:rPr b="1">
                <a:solidFill>
                  <a:srgbClr val="535353"/>
                </a:solidFill>
              </a:rPr>
              <a:t>主办单位：</a:t>
            </a:r>
            <a:r>
              <a:t>全国企业管理现代化创新成果由中国企业联合会、国务院国资委、工信部共同主办，是国内企业管理创新领域唯一国家级奖项。</a:t>
            </a:r>
          </a:p>
        </p:txBody>
      </p:sp>
      <p:sp>
        <p:nvSpPr>
          <p:cNvPr id="2826" name="创新成果：包括“邯钢经验”、“亚星经验”、“海尔经验”的管理典型，多是始于这项工作。"/>
          <p:cNvSpPr txBox="1"/>
          <p:nvPr/>
        </p:nvSpPr>
        <p:spPr>
          <a:xfrm>
            <a:off x="2674941" y="8912114"/>
            <a:ext cx="7662162" cy="2087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>
                <a:solidFill>
                  <a:srgbClr val="878787"/>
                </a:solidFill>
              </a:defRPr>
            </a:pPr>
            <a:r>
              <a:rPr b="1">
                <a:solidFill>
                  <a:srgbClr val="535353"/>
                </a:solidFill>
              </a:rPr>
              <a:t>创新成果：</a:t>
            </a:r>
            <a:r>
              <a:t>包括“</a:t>
            </a:r>
            <a:r>
              <a:rPr>
                <a:hlinkClick r:id="rId2" invalidUrl="" action="" tgtFrame="" tooltip="" history="1" highlightClick="0" endSnd="0"/>
              </a:rPr>
              <a:t>邯钢经验</a:t>
            </a:r>
            <a:r>
              <a:t>”、“亚星经验”、“海尔经验”的管理典型，多是始于这项工作。</a:t>
            </a:r>
          </a:p>
        </p:txBody>
      </p:sp>
      <p:sp>
        <p:nvSpPr>
          <p:cNvPr id="2827" name="创办时间：1990"/>
          <p:cNvSpPr txBox="1"/>
          <p:nvPr/>
        </p:nvSpPr>
        <p:spPr>
          <a:xfrm>
            <a:off x="2674941" y="4812401"/>
            <a:ext cx="3498672" cy="817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>
              <a:defRPr>
                <a:solidFill>
                  <a:srgbClr val="878787"/>
                </a:solidFill>
              </a:defRPr>
            </a:pPr>
            <a:r>
              <a:rPr b="1">
                <a:solidFill>
                  <a:srgbClr val="535353"/>
                </a:solidFill>
              </a:rPr>
              <a:t>创办时间：</a:t>
            </a:r>
            <a:r>
              <a:t>1990</a:t>
            </a:r>
          </a:p>
        </p:txBody>
      </p:sp>
      <p:sp>
        <p:nvSpPr>
          <p:cNvPr id="2828" name="国家级企业管理现代化创新成果"/>
          <p:cNvSpPr txBox="1"/>
          <p:nvPr>
            <p:ph type="title" idx="4294967295"/>
          </p:nvPr>
        </p:nvSpPr>
        <p:spPr>
          <a:xfrm>
            <a:off x="4064180" y="1488967"/>
            <a:ext cx="16255640" cy="2929659"/>
          </a:xfrm>
          <a:prstGeom prst="rect">
            <a:avLst/>
          </a:prstGeom>
        </p:spPr>
        <p:txBody>
          <a:bodyPr lIns="0" tIns="0" rIns="0" bIns="0"/>
          <a:lstStyle>
            <a:lvl1pPr algn="ctr" defTabSz="584200">
              <a:lnSpc>
                <a:spcPct val="70000"/>
              </a:lnSpc>
              <a:defRPr b="1" cap="all" sz="9000">
                <a:solidFill>
                  <a:srgbClr val="323153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国家级企业管理现代化创新成果</a:t>
            </a:r>
          </a:p>
        </p:txBody>
      </p:sp>
      <p:pic>
        <p:nvPicPr>
          <p:cNvPr id="2829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31272" y="5093786"/>
            <a:ext cx="9677787" cy="57050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幻灯片编号"/>
          <p:cNvSpPr txBox="1"/>
          <p:nvPr>
            <p:ph type="sldNum" sz="quarter" idx="2"/>
          </p:nvPr>
        </p:nvSpPr>
        <p:spPr>
          <a:xfrm>
            <a:off x="11761613" y="12791195"/>
            <a:ext cx="860774" cy="6654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9" tIns="91439" rIns="91439" bIns="91439"/>
          <a:lstStyle/>
          <a:p>
            <a:pPr/>
            <a:fld id="{86CB4B4D-7CA3-9044-876B-883B54F8677D}" type="slidenum"/>
          </a:p>
        </p:txBody>
      </p:sp>
      <p:sp>
        <p:nvSpPr>
          <p:cNvPr id="546" name="文本框 6"/>
          <p:cNvSpPr txBox="1"/>
          <p:nvPr/>
        </p:nvSpPr>
        <p:spPr>
          <a:xfrm>
            <a:off x="2044700" y="539750"/>
            <a:ext cx="6877050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调研结果概览</a:t>
            </a:r>
          </a:p>
        </p:txBody>
      </p:sp>
      <p:sp>
        <p:nvSpPr>
          <p:cNvPr id="547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grpSp>
        <p:nvGrpSpPr>
          <p:cNvPr id="550" name="组合 8"/>
          <p:cNvGrpSpPr/>
          <p:nvPr/>
        </p:nvGrpSpPr>
        <p:grpSpPr>
          <a:xfrm>
            <a:off x="412750" y="631826"/>
            <a:ext cx="1631950" cy="985114"/>
            <a:chOff x="0" y="0"/>
            <a:chExt cx="1631950" cy="985113"/>
          </a:xfrm>
        </p:grpSpPr>
        <p:sp>
          <p:nvSpPr>
            <p:cNvPr id="548" name="KSO_Shape"/>
            <p:cNvSpPr/>
            <p:nvPr/>
          </p:nvSpPr>
          <p:spPr>
            <a:xfrm>
              <a:off x="0" y="3173"/>
              <a:ext cx="1631950" cy="895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111" y="12220"/>
                  </a:moveTo>
                  <a:lnTo>
                    <a:pt x="19086" y="11837"/>
                  </a:lnTo>
                  <a:lnTo>
                    <a:pt x="19058" y="11462"/>
                  </a:lnTo>
                  <a:lnTo>
                    <a:pt x="19018" y="11087"/>
                  </a:lnTo>
                  <a:lnTo>
                    <a:pt x="18965" y="10726"/>
                  </a:lnTo>
                  <a:lnTo>
                    <a:pt x="18909" y="10366"/>
                  </a:lnTo>
                  <a:lnTo>
                    <a:pt x="18844" y="10013"/>
                  </a:lnTo>
                  <a:lnTo>
                    <a:pt x="18767" y="9667"/>
                  </a:lnTo>
                  <a:lnTo>
                    <a:pt x="18678" y="9329"/>
                  </a:lnTo>
                  <a:lnTo>
                    <a:pt x="18589" y="8998"/>
                  </a:lnTo>
                  <a:lnTo>
                    <a:pt x="18488" y="8689"/>
                  </a:lnTo>
                  <a:lnTo>
                    <a:pt x="18379" y="8372"/>
                  </a:lnTo>
                  <a:lnTo>
                    <a:pt x="18262" y="8078"/>
                  </a:lnTo>
                  <a:lnTo>
                    <a:pt x="18141" y="7791"/>
                  </a:lnTo>
                  <a:lnTo>
                    <a:pt x="18011" y="7511"/>
                  </a:lnTo>
                  <a:lnTo>
                    <a:pt x="17870" y="7239"/>
                  </a:lnTo>
                  <a:lnTo>
                    <a:pt x="17729" y="6989"/>
                  </a:lnTo>
                  <a:lnTo>
                    <a:pt x="17579" y="6746"/>
                  </a:lnTo>
                  <a:lnTo>
                    <a:pt x="17425" y="6518"/>
                  </a:lnTo>
                  <a:lnTo>
                    <a:pt x="17264" y="6298"/>
                  </a:lnTo>
                  <a:lnTo>
                    <a:pt x="17094" y="6092"/>
                  </a:lnTo>
                  <a:lnTo>
                    <a:pt x="16924" y="5900"/>
                  </a:lnTo>
                  <a:lnTo>
                    <a:pt x="16747" y="5724"/>
                  </a:lnTo>
                  <a:lnTo>
                    <a:pt x="16565" y="5569"/>
                  </a:lnTo>
                  <a:lnTo>
                    <a:pt x="16379" y="5422"/>
                  </a:lnTo>
                  <a:lnTo>
                    <a:pt x="16185" y="5290"/>
                  </a:lnTo>
                  <a:lnTo>
                    <a:pt x="15991" y="5172"/>
                  </a:lnTo>
                  <a:lnTo>
                    <a:pt x="15789" y="5069"/>
                  </a:lnTo>
                  <a:lnTo>
                    <a:pt x="15587" y="4995"/>
                  </a:lnTo>
                  <a:lnTo>
                    <a:pt x="15381" y="4929"/>
                  </a:lnTo>
                  <a:lnTo>
                    <a:pt x="15171" y="4878"/>
                  </a:lnTo>
                  <a:lnTo>
                    <a:pt x="14956" y="4856"/>
                  </a:lnTo>
                  <a:lnTo>
                    <a:pt x="14742" y="4841"/>
                  </a:lnTo>
                  <a:lnTo>
                    <a:pt x="14581" y="4856"/>
                  </a:lnTo>
                  <a:lnTo>
                    <a:pt x="14411" y="4863"/>
                  </a:lnTo>
                  <a:lnTo>
                    <a:pt x="14249" y="4892"/>
                  </a:lnTo>
                  <a:lnTo>
                    <a:pt x="14087" y="4929"/>
                  </a:lnTo>
                  <a:lnTo>
                    <a:pt x="13926" y="4981"/>
                  </a:lnTo>
                  <a:lnTo>
                    <a:pt x="13611" y="5113"/>
                  </a:lnTo>
                  <a:lnTo>
                    <a:pt x="13457" y="5194"/>
                  </a:lnTo>
                  <a:lnTo>
                    <a:pt x="13312" y="5282"/>
                  </a:lnTo>
                  <a:lnTo>
                    <a:pt x="13013" y="5488"/>
                  </a:lnTo>
                  <a:lnTo>
                    <a:pt x="12871" y="5613"/>
                  </a:lnTo>
                  <a:lnTo>
                    <a:pt x="12730" y="5731"/>
                  </a:lnTo>
                  <a:lnTo>
                    <a:pt x="12592" y="5871"/>
                  </a:lnTo>
                  <a:lnTo>
                    <a:pt x="12459" y="6011"/>
                  </a:lnTo>
                  <a:lnTo>
                    <a:pt x="12326" y="6165"/>
                  </a:lnTo>
                  <a:lnTo>
                    <a:pt x="12277" y="5834"/>
                  </a:lnTo>
                  <a:lnTo>
                    <a:pt x="12220" y="5518"/>
                  </a:lnTo>
                  <a:lnTo>
                    <a:pt x="12152" y="5201"/>
                  </a:lnTo>
                  <a:lnTo>
                    <a:pt x="12079" y="4885"/>
                  </a:lnTo>
                  <a:lnTo>
                    <a:pt x="12002" y="4583"/>
                  </a:lnTo>
                  <a:lnTo>
                    <a:pt x="11917" y="4289"/>
                  </a:lnTo>
                  <a:lnTo>
                    <a:pt x="11828" y="3987"/>
                  </a:lnTo>
                  <a:lnTo>
                    <a:pt x="11731" y="3708"/>
                  </a:lnTo>
                  <a:lnTo>
                    <a:pt x="11626" y="3436"/>
                  </a:lnTo>
                  <a:lnTo>
                    <a:pt x="11517" y="3163"/>
                  </a:lnTo>
                  <a:lnTo>
                    <a:pt x="11400" y="2913"/>
                  </a:lnTo>
                  <a:lnTo>
                    <a:pt x="11283" y="2656"/>
                  </a:lnTo>
                  <a:lnTo>
                    <a:pt x="11158" y="2420"/>
                  </a:lnTo>
                  <a:lnTo>
                    <a:pt x="11024" y="2185"/>
                  </a:lnTo>
                  <a:lnTo>
                    <a:pt x="10887" y="1972"/>
                  </a:lnTo>
                  <a:lnTo>
                    <a:pt x="10745" y="1751"/>
                  </a:lnTo>
                  <a:lnTo>
                    <a:pt x="10600" y="1552"/>
                  </a:lnTo>
                  <a:lnTo>
                    <a:pt x="10450" y="1361"/>
                  </a:lnTo>
                  <a:lnTo>
                    <a:pt x="10297" y="1184"/>
                  </a:lnTo>
                  <a:lnTo>
                    <a:pt x="10139" y="1023"/>
                  </a:lnTo>
                  <a:lnTo>
                    <a:pt x="9974" y="861"/>
                  </a:lnTo>
                  <a:lnTo>
                    <a:pt x="9808" y="714"/>
                  </a:lnTo>
                  <a:lnTo>
                    <a:pt x="9634" y="581"/>
                  </a:lnTo>
                  <a:lnTo>
                    <a:pt x="9464" y="463"/>
                  </a:lnTo>
                  <a:lnTo>
                    <a:pt x="9287" y="360"/>
                  </a:lnTo>
                  <a:lnTo>
                    <a:pt x="9105" y="265"/>
                  </a:lnTo>
                  <a:lnTo>
                    <a:pt x="8923" y="184"/>
                  </a:lnTo>
                  <a:lnTo>
                    <a:pt x="8737" y="125"/>
                  </a:lnTo>
                  <a:lnTo>
                    <a:pt x="8543" y="66"/>
                  </a:lnTo>
                  <a:lnTo>
                    <a:pt x="8353" y="29"/>
                  </a:lnTo>
                  <a:lnTo>
                    <a:pt x="8159" y="7"/>
                  </a:lnTo>
                  <a:lnTo>
                    <a:pt x="7965" y="0"/>
                  </a:lnTo>
                  <a:lnTo>
                    <a:pt x="7844" y="0"/>
                  </a:lnTo>
                  <a:lnTo>
                    <a:pt x="7731" y="7"/>
                  </a:lnTo>
                  <a:lnTo>
                    <a:pt x="7614" y="29"/>
                  </a:lnTo>
                  <a:lnTo>
                    <a:pt x="7500" y="44"/>
                  </a:lnTo>
                  <a:lnTo>
                    <a:pt x="7391" y="59"/>
                  </a:lnTo>
                  <a:lnTo>
                    <a:pt x="7274" y="96"/>
                  </a:lnTo>
                  <a:lnTo>
                    <a:pt x="7056" y="169"/>
                  </a:lnTo>
                  <a:lnTo>
                    <a:pt x="6834" y="250"/>
                  </a:lnTo>
                  <a:lnTo>
                    <a:pt x="6619" y="368"/>
                  </a:lnTo>
                  <a:lnTo>
                    <a:pt x="6413" y="500"/>
                  </a:lnTo>
                  <a:lnTo>
                    <a:pt x="6207" y="647"/>
                  </a:lnTo>
                  <a:lnTo>
                    <a:pt x="6009" y="809"/>
                  </a:lnTo>
                  <a:lnTo>
                    <a:pt x="5811" y="993"/>
                  </a:lnTo>
                  <a:lnTo>
                    <a:pt x="5625" y="1184"/>
                  </a:lnTo>
                  <a:lnTo>
                    <a:pt x="5443" y="1405"/>
                  </a:lnTo>
                  <a:lnTo>
                    <a:pt x="5266" y="1626"/>
                  </a:lnTo>
                  <a:lnTo>
                    <a:pt x="5092" y="1876"/>
                  </a:lnTo>
                  <a:lnTo>
                    <a:pt x="4930" y="2134"/>
                  </a:lnTo>
                  <a:lnTo>
                    <a:pt x="4773" y="2406"/>
                  </a:lnTo>
                  <a:lnTo>
                    <a:pt x="4623" y="2693"/>
                  </a:lnTo>
                  <a:lnTo>
                    <a:pt x="4482" y="2987"/>
                  </a:lnTo>
                  <a:lnTo>
                    <a:pt x="4348" y="3296"/>
                  </a:lnTo>
                  <a:lnTo>
                    <a:pt x="4223" y="3612"/>
                  </a:lnTo>
                  <a:lnTo>
                    <a:pt x="4106" y="3958"/>
                  </a:lnTo>
                  <a:lnTo>
                    <a:pt x="3997" y="4296"/>
                  </a:lnTo>
                  <a:lnTo>
                    <a:pt x="3896" y="4650"/>
                  </a:lnTo>
                  <a:lnTo>
                    <a:pt x="3807" y="5010"/>
                  </a:lnTo>
                  <a:lnTo>
                    <a:pt x="3726" y="5385"/>
                  </a:lnTo>
                  <a:lnTo>
                    <a:pt x="3657" y="5768"/>
                  </a:lnTo>
                  <a:lnTo>
                    <a:pt x="3597" y="6158"/>
                  </a:lnTo>
                  <a:lnTo>
                    <a:pt x="3544" y="6548"/>
                  </a:lnTo>
                  <a:lnTo>
                    <a:pt x="3504" y="6960"/>
                  </a:lnTo>
                  <a:lnTo>
                    <a:pt x="3492" y="7158"/>
                  </a:lnTo>
                  <a:lnTo>
                    <a:pt x="3475" y="7372"/>
                  </a:lnTo>
                  <a:lnTo>
                    <a:pt x="3467" y="7578"/>
                  </a:lnTo>
                  <a:lnTo>
                    <a:pt x="3455" y="7791"/>
                  </a:lnTo>
                  <a:lnTo>
                    <a:pt x="3455" y="7997"/>
                  </a:lnTo>
                  <a:lnTo>
                    <a:pt x="3451" y="8203"/>
                  </a:lnTo>
                  <a:lnTo>
                    <a:pt x="3455" y="8460"/>
                  </a:lnTo>
                  <a:lnTo>
                    <a:pt x="3463" y="8703"/>
                  </a:lnTo>
                  <a:lnTo>
                    <a:pt x="3475" y="8946"/>
                  </a:lnTo>
                  <a:lnTo>
                    <a:pt x="3492" y="9196"/>
                  </a:lnTo>
                  <a:lnTo>
                    <a:pt x="3415" y="9189"/>
                  </a:lnTo>
                  <a:lnTo>
                    <a:pt x="3237" y="9196"/>
                  </a:lnTo>
                  <a:lnTo>
                    <a:pt x="3063" y="9218"/>
                  </a:lnTo>
                  <a:lnTo>
                    <a:pt x="2893" y="9262"/>
                  </a:lnTo>
                  <a:lnTo>
                    <a:pt x="2724" y="9314"/>
                  </a:lnTo>
                  <a:lnTo>
                    <a:pt x="2558" y="9380"/>
                  </a:lnTo>
                  <a:lnTo>
                    <a:pt x="2400" y="9468"/>
                  </a:lnTo>
                  <a:lnTo>
                    <a:pt x="2243" y="9564"/>
                  </a:lnTo>
                  <a:lnTo>
                    <a:pt x="2081" y="9682"/>
                  </a:lnTo>
                  <a:lnTo>
                    <a:pt x="1936" y="9799"/>
                  </a:lnTo>
                  <a:lnTo>
                    <a:pt x="1786" y="9939"/>
                  </a:lnTo>
                  <a:lnTo>
                    <a:pt x="1645" y="10086"/>
                  </a:lnTo>
                  <a:lnTo>
                    <a:pt x="1503" y="10248"/>
                  </a:lnTo>
                  <a:lnTo>
                    <a:pt x="1370" y="10417"/>
                  </a:lnTo>
                  <a:lnTo>
                    <a:pt x="1241" y="10601"/>
                  </a:lnTo>
                  <a:lnTo>
                    <a:pt x="1119" y="10800"/>
                  </a:lnTo>
                  <a:lnTo>
                    <a:pt x="1002" y="11006"/>
                  </a:lnTo>
                  <a:lnTo>
                    <a:pt x="885" y="11219"/>
                  </a:lnTo>
                  <a:lnTo>
                    <a:pt x="780" y="11447"/>
                  </a:lnTo>
                  <a:lnTo>
                    <a:pt x="683" y="11683"/>
                  </a:lnTo>
                  <a:lnTo>
                    <a:pt x="586" y="11926"/>
                  </a:lnTo>
                  <a:lnTo>
                    <a:pt x="493" y="12176"/>
                  </a:lnTo>
                  <a:lnTo>
                    <a:pt x="412" y="12433"/>
                  </a:lnTo>
                  <a:lnTo>
                    <a:pt x="335" y="12698"/>
                  </a:lnTo>
                  <a:lnTo>
                    <a:pt x="206" y="13257"/>
                  </a:lnTo>
                  <a:lnTo>
                    <a:pt x="154" y="13544"/>
                  </a:lnTo>
                  <a:lnTo>
                    <a:pt x="73" y="14147"/>
                  </a:lnTo>
                  <a:lnTo>
                    <a:pt x="40" y="14456"/>
                  </a:lnTo>
                  <a:lnTo>
                    <a:pt x="20" y="14758"/>
                  </a:lnTo>
                  <a:lnTo>
                    <a:pt x="8" y="15074"/>
                  </a:lnTo>
                  <a:lnTo>
                    <a:pt x="0" y="15391"/>
                  </a:lnTo>
                  <a:lnTo>
                    <a:pt x="8" y="15707"/>
                  </a:lnTo>
                  <a:lnTo>
                    <a:pt x="20" y="16009"/>
                  </a:lnTo>
                  <a:lnTo>
                    <a:pt x="40" y="16310"/>
                  </a:lnTo>
                  <a:lnTo>
                    <a:pt x="69" y="16605"/>
                  </a:lnTo>
                  <a:lnTo>
                    <a:pt x="101" y="16899"/>
                  </a:lnTo>
                  <a:lnTo>
                    <a:pt x="145" y="17186"/>
                  </a:lnTo>
                  <a:lnTo>
                    <a:pt x="198" y="17465"/>
                  </a:lnTo>
                  <a:lnTo>
                    <a:pt x="255" y="17738"/>
                  </a:lnTo>
                  <a:lnTo>
                    <a:pt x="319" y="18010"/>
                  </a:lnTo>
                  <a:lnTo>
                    <a:pt x="388" y="18267"/>
                  </a:lnTo>
                  <a:lnTo>
                    <a:pt x="465" y="18517"/>
                  </a:lnTo>
                  <a:lnTo>
                    <a:pt x="554" y="18775"/>
                  </a:lnTo>
                  <a:lnTo>
                    <a:pt x="643" y="19010"/>
                  </a:lnTo>
                  <a:lnTo>
                    <a:pt x="740" y="19238"/>
                  </a:lnTo>
                  <a:lnTo>
                    <a:pt x="841" y="19459"/>
                  </a:lnTo>
                  <a:lnTo>
                    <a:pt x="946" y="19672"/>
                  </a:lnTo>
                  <a:lnTo>
                    <a:pt x="1059" y="19878"/>
                  </a:lnTo>
                  <a:lnTo>
                    <a:pt x="1172" y="20070"/>
                  </a:lnTo>
                  <a:lnTo>
                    <a:pt x="1297" y="20254"/>
                  </a:lnTo>
                  <a:lnTo>
                    <a:pt x="1422" y="20430"/>
                  </a:lnTo>
                  <a:lnTo>
                    <a:pt x="1556" y="20592"/>
                  </a:lnTo>
                  <a:lnTo>
                    <a:pt x="1689" y="20739"/>
                  </a:lnTo>
                  <a:lnTo>
                    <a:pt x="1831" y="20894"/>
                  </a:lnTo>
                  <a:lnTo>
                    <a:pt x="1972" y="21011"/>
                  </a:lnTo>
                  <a:lnTo>
                    <a:pt x="2122" y="21137"/>
                  </a:lnTo>
                  <a:lnTo>
                    <a:pt x="2275" y="21240"/>
                  </a:lnTo>
                  <a:lnTo>
                    <a:pt x="2429" y="21328"/>
                  </a:lnTo>
                  <a:lnTo>
                    <a:pt x="2744" y="21475"/>
                  </a:lnTo>
                  <a:lnTo>
                    <a:pt x="2906" y="21526"/>
                  </a:lnTo>
                  <a:lnTo>
                    <a:pt x="3075" y="21563"/>
                  </a:lnTo>
                  <a:lnTo>
                    <a:pt x="3241" y="21585"/>
                  </a:lnTo>
                  <a:lnTo>
                    <a:pt x="3241" y="21600"/>
                  </a:lnTo>
                  <a:lnTo>
                    <a:pt x="18921" y="21600"/>
                  </a:lnTo>
                  <a:lnTo>
                    <a:pt x="18921" y="21578"/>
                  </a:lnTo>
                  <a:lnTo>
                    <a:pt x="18965" y="21585"/>
                  </a:lnTo>
                  <a:lnTo>
                    <a:pt x="19018" y="21600"/>
                  </a:lnTo>
                  <a:lnTo>
                    <a:pt x="19155" y="21600"/>
                  </a:lnTo>
                  <a:lnTo>
                    <a:pt x="19284" y="21578"/>
                  </a:lnTo>
                  <a:lnTo>
                    <a:pt x="19414" y="21541"/>
                  </a:lnTo>
                  <a:lnTo>
                    <a:pt x="19543" y="21497"/>
                  </a:lnTo>
                  <a:lnTo>
                    <a:pt x="19664" y="21446"/>
                  </a:lnTo>
                  <a:lnTo>
                    <a:pt x="19786" y="21387"/>
                  </a:lnTo>
                  <a:lnTo>
                    <a:pt x="19907" y="21320"/>
                  </a:lnTo>
                  <a:lnTo>
                    <a:pt x="20024" y="21232"/>
                  </a:lnTo>
                  <a:lnTo>
                    <a:pt x="20141" y="21137"/>
                  </a:lnTo>
                  <a:lnTo>
                    <a:pt x="20250" y="21034"/>
                  </a:lnTo>
                  <a:lnTo>
                    <a:pt x="20359" y="20916"/>
                  </a:lnTo>
                  <a:lnTo>
                    <a:pt x="20460" y="20798"/>
                  </a:lnTo>
                  <a:lnTo>
                    <a:pt x="20565" y="20666"/>
                  </a:lnTo>
                  <a:lnTo>
                    <a:pt x="20662" y="20526"/>
                  </a:lnTo>
                  <a:lnTo>
                    <a:pt x="20751" y="20379"/>
                  </a:lnTo>
                  <a:lnTo>
                    <a:pt x="20844" y="20217"/>
                  </a:lnTo>
                  <a:lnTo>
                    <a:pt x="20929" y="20062"/>
                  </a:lnTo>
                  <a:lnTo>
                    <a:pt x="21010" y="19886"/>
                  </a:lnTo>
                  <a:lnTo>
                    <a:pt x="21087" y="19717"/>
                  </a:lnTo>
                  <a:lnTo>
                    <a:pt x="21160" y="19533"/>
                  </a:lnTo>
                  <a:lnTo>
                    <a:pt x="21224" y="19341"/>
                  </a:lnTo>
                  <a:lnTo>
                    <a:pt x="21289" y="19143"/>
                  </a:lnTo>
                  <a:lnTo>
                    <a:pt x="21345" y="18937"/>
                  </a:lnTo>
                  <a:lnTo>
                    <a:pt x="21398" y="18731"/>
                  </a:lnTo>
                  <a:lnTo>
                    <a:pt x="21442" y="18517"/>
                  </a:lnTo>
                  <a:lnTo>
                    <a:pt x="21483" y="18304"/>
                  </a:lnTo>
                  <a:lnTo>
                    <a:pt x="21519" y="18076"/>
                  </a:lnTo>
                  <a:lnTo>
                    <a:pt x="21547" y="17848"/>
                  </a:lnTo>
                  <a:lnTo>
                    <a:pt x="21572" y="17613"/>
                  </a:lnTo>
                  <a:lnTo>
                    <a:pt x="21596" y="17142"/>
                  </a:lnTo>
                  <a:lnTo>
                    <a:pt x="21600" y="16899"/>
                  </a:lnTo>
                  <a:lnTo>
                    <a:pt x="21596" y="16663"/>
                  </a:lnTo>
                  <a:lnTo>
                    <a:pt x="21584" y="16428"/>
                  </a:lnTo>
                  <a:lnTo>
                    <a:pt x="21572" y="16207"/>
                  </a:lnTo>
                  <a:lnTo>
                    <a:pt x="21552" y="15979"/>
                  </a:lnTo>
                  <a:lnTo>
                    <a:pt x="21523" y="15751"/>
                  </a:lnTo>
                  <a:lnTo>
                    <a:pt x="21491" y="15531"/>
                  </a:lnTo>
                  <a:lnTo>
                    <a:pt x="21450" y="15325"/>
                  </a:lnTo>
                  <a:lnTo>
                    <a:pt x="21402" y="15111"/>
                  </a:lnTo>
                  <a:lnTo>
                    <a:pt x="21353" y="14905"/>
                  </a:lnTo>
                  <a:lnTo>
                    <a:pt x="21301" y="14714"/>
                  </a:lnTo>
                  <a:lnTo>
                    <a:pt x="21180" y="14331"/>
                  </a:lnTo>
                  <a:lnTo>
                    <a:pt x="21107" y="14147"/>
                  </a:lnTo>
                  <a:lnTo>
                    <a:pt x="21034" y="13971"/>
                  </a:lnTo>
                  <a:lnTo>
                    <a:pt x="20953" y="13809"/>
                  </a:lnTo>
                  <a:lnTo>
                    <a:pt x="20873" y="13640"/>
                  </a:lnTo>
                  <a:lnTo>
                    <a:pt x="20695" y="13346"/>
                  </a:lnTo>
                  <a:lnTo>
                    <a:pt x="20602" y="13206"/>
                  </a:lnTo>
                  <a:lnTo>
                    <a:pt x="20505" y="13073"/>
                  </a:lnTo>
                  <a:lnTo>
                    <a:pt x="20404" y="12956"/>
                  </a:lnTo>
                  <a:lnTo>
                    <a:pt x="20299" y="12838"/>
                  </a:lnTo>
                  <a:lnTo>
                    <a:pt x="20194" y="12735"/>
                  </a:lnTo>
                  <a:lnTo>
                    <a:pt x="20081" y="12632"/>
                  </a:lnTo>
                  <a:lnTo>
                    <a:pt x="19967" y="12551"/>
                  </a:lnTo>
                  <a:lnTo>
                    <a:pt x="19854" y="12477"/>
                  </a:lnTo>
                  <a:lnTo>
                    <a:pt x="19733" y="12404"/>
                  </a:lnTo>
                  <a:lnTo>
                    <a:pt x="19612" y="12345"/>
                  </a:lnTo>
                  <a:lnTo>
                    <a:pt x="19491" y="12301"/>
                  </a:lnTo>
                  <a:lnTo>
                    <a:pt x="19365" y="12264"/>
                  </a:lnTo>
                  <a:lnTo>
                    <a:pt x="19240" y="12242"/>
                  </a:lnTo>
                  <a:lnTo>
                    <a:pt x="19111" y="12220"/>
                  </a:lnTo>
                  <a:close/>
                </a:path>
              </a:pathLst>
            </a:custGeom>
            <a:solidFill>
              <a:srgbClr val="58A6D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 defTabSz="1371508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49" name="文本框 10"/>
            <p:cNvSpPr txBox="1"/>
            <p:nvPr/>
          </p:nvSpPr>
          <p:spPr>
            <a:xfrm>
              <a:off x="340136" y="0"/>
              <a:ext cx="951675" cy="98511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>
                <a:defRPr sz="5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aphicFrame>
        <p:nvGraphicFramePr>
          <p:cNvPr id="551" name="表格"/>
          <p:cNvGraphicFramePr/>
          <p:nvPr/>
        </p:nvGraphicFramePr>
        <p:xfrm>
          <a:off x="1397000" y="5212650"/>
          <a:ext cx="19642667" cy="1016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734353"/>
                <a:gridCol w="5972744"/>
                <a:gridCol w="5972744"/>
                <a:gridCol w="5972744"/>
                <a:gridCol w="2937415"/>
              </a:tblGrid>
              <a:tr h="641350">
                <a:tc>
                  <a:txBody>
                    <a:bodyPr/>
                    <a:lstStyle/>
                    <a:p>
                      <a:pPr algn="ctr">
                        <a:defRPr b="1" sz="3600">
                          <a:solidFill>
                            <a:srgbClr val="53535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25400">
                      <a:solidFill>
                        <a:srgbClr val="00000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3600">
                          <a:solidFill>
                            <a:srgbClr val="535353"/>
                          </a:solidFill>
                        </a:rPr>
                        <a:t>监察需求</a:t>
                      </a:r>
                    </a:p>
                  </a:txBody>
                  <a:tcPr marL="0" marR="0" marT="0" marB="0" anchor="t" anchorCtr="0" horzOverflow="overflow">
                    <a:lnT w="25400">
                      <a:solidFill>
                        <a:srgbClr val="00000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3600">
                          <a:solidFill>
                            <a:srgbClr val="535353"/>
                          </a:solidFill>
                        </a:rPr>
                        <a:t>当前业务系统建设情况</a:t>
                      </a:r>
                    </a:p>
                  </a:txBody>
                  <a:tcPr marL="0" marR="0" marT="0" marB="0" anchor="t" anchorCtr="0" horzOverflow="overflow">
                    <a:lnT w="25400">
                      <a:solidFill>
                        <a:srgbClr val="00000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3600">
                          <a:solidFill>
                            <a:srgbClr val="535353"/>
                          </a:solidFill>
                        </a:rPr>
                        <a:t>业务系统改进（建设）建议</a:t>
                      </a:r>
                    </a:p>
                  </a:txBody>
                  <a:tcPr marL="0" marR="0" marT="0" marB="0" anchor="t" anchorCtr="0" horzOverflow="overflow">
                    <a:lnT w="25400">
                      <a:solidFill>
                        <a:srgbClr val="00000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3600">
                          <a:solidFill>
                            <a:srgbClr val="535353"/>
                          </a:solidFill>
                        </a:rPr>
                        <a:t>实施策略</a:t>
                      </a:r>
                    </a:p>
                  </a:txBody>
                  <a:tcPr marL="0" marR="0" marT="0" marB="0" anchor="t" anchorCtr="0" horzOverflow="overflow"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noFill/>
                  </a:tcPr>
                </a:tc>
              </a:tr>
              <a:tr h="238758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600"/>
                        <a:t>1</a:t>
                      </a:r>
                    </a:p>
                  </a:txBody>
                  <a:tcPr marL="0" marR="0" marT="0" marB="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b="1" sz="3200">
                          <a:solidFill>
                            <a:srgbClr val="535353"/>
                          </a:solidFill>
                        </a:defRPr>
                      </a:pPr>
                      <a:r>
                        <a:t>签证流程监察：</a:t>
                      </a:r>
                    </a:p>
                    <a:p>
                      <a:pPr marL="374315" indent="-374315" algn="l">
                        <a:buSzPct val="100000"/>
                        <a:buAutoNum type="arabicPeriod" startAt="1"/>
                        <a:defRPr sz="2800"/>
                      </a:pPr>
                      <a:r>
                        <a:t>对签证流程各责任主体审批时限是否合规；</a:t>
                      </a:r>
                    </a:p>
                    <a:p>
                      <a:pPr marL="374315" indent="-374315" algn="l">
                        <a:buSzPct val="100000"/>
                        <a:buAutoNum type="arabicPeriod" startAt="1"/>
                        <a:defRPr sz="2800"/>
                      </a:pPr>
                      <a:r>
                        <a:t>对流程佐证材料进行监察。</a:t>
                      </a:r>
                    </a:p>
                  </a:txBody>
                  <a:tcPr marL="0" marR="0" marT="0" marB="0" anchor="ctr" anchorCtr="0" horzOverflow="overflow"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2800"/>
                        <a:t>目前尚无业务系统支撑</a:t>
                      </a:r>
                    </a:p>
                  </a:txBody>
                  <a:tcPr marL="0" marR="0" marT="0" marB="0" anchor="ctr" anchorCtr="0" horzOverflow="overflow"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374315" indent="-374315" algn="l">
                        <a:buSzPct val="100000"/>
                        <a:buAutoNum type="arabicPeriod" startAt="1"/>
                        <a:defRPr sz="2800"/>
                      </a:pPr>
                      <a:r>
                        <a:rPr b="1"/>
                        <a:t>建立工程签证监管制度</a:t>
                      </a:r>
                      <a:r>
                        <a:t>，明确有关人员的职权、分工、流程、内容、范围以及对应的标准；</a:t>
                      </a:r>
                    </a:p>
                    <a:p>
                      <a:pPr marL="374315" indent="-374315" algn="l">
                        <a:buSzPct val="100000"/>
                        <a:buAutoNum type="arabicPeriod" startAt="1"/>
                        <a:defRPr sz="2800"/>
                      </a:pPr>
                      <a:r>
                        <a:rPr b="1"/>
                        <a:t>建立业务系统</a:t>
                      </a:r>
                      <a:r>
                        <a:t>，应包含施工方、业代、主管部门等应用角色，同时响应上述监察需求的相关数据字段；</a:t>
                      </a:r>
                    </a:p>
                  </a:txBody>
                  <a:tcPr marL="0" marR="0" marT="0" marB="0" anchor="ctr" anchorCtr="0" horzOverflow="overflow"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>
                        <a:defRPr sz="3600">
                          <a:solidFill>
                            <a:srgbClr val="535353"/>
                          </a:solidFill>
                        </a:defRPr>
                      </a:pPr>
                      <a:r>
                        <a:t>设置数据上传入口，同时预留数据接口。</a:t>
                      </a:r>
                    </a:p>
                  </a:txBody>
                  <a:tcPr marL="0" marR="0" marT="0" marB="0" anchor="ctr" anchorCtr="0" horzOverflow="overflow">
                    <a:lnR w="25400">
                      <a:solidFill>
                        <a:srgbClr val="000000"/>
                      </a:solidFill>
                      <a:miter lim="400000"/>
                    </a:lnR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229553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600"/>
                        <a:t>2</a:t>
                      </a:r>
                    </a:p>
                  </a:txBody>
                  <a:tcPr marL="0" marR="0" marT="0" marB="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b="1" sz="3200">
                          <a:solidFill>
                            <a:srgbClr val="535353"/>
                          </a:solidFill>
                        </a:defRPr>
                      </a:pPr>
                      <a:r>
                        <a:t>签证内容监察：</a:t>
                      </a:r>
                    </a:p>
                    <a:p>
                      <a:pPr algn="l"/>
                      <a:r>
                        <a:t>对签证的内容、数量、项目、原因、部位、日期，价款的结算方式、单价的确定等要素进行监察，对违反规定的进行实时预警。</a:t>
                      </a:r>
                    </a:p>
                  </a:txBody>
                  <a:tcPr marL="0" marR="0" marT="0" marB="0" anchor="ctr" anchorCtr="0" horzOverflow="overflow">
                    <a:noFill/>
                  </a:tcPr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229553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600"/>
                        <a:t>3</a:t>
                      </a:r>
                    </a:p>
                  </a:txBody>
                  <a:tcPr marL="0" marR="0" marT="0" marB="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b="1" sz="3200">
                          <a:solidFill>
                            <a:srgbClr val="535353"/>
                          </a:solidFill>
                        </a:defRPr>
                      </a:pPr>
                      <a:r>
                        <a:t>签证范围监察：</a:t>
                      </a:r>
                    </a:p>
                    <a:p>
                      <a:pPr algn="l"/>
                      <a:r>
                        <a:t>对经济签证的范围和定额进行监控，施工单位发起经济签证不得超过要求范围。</a:t>
                      </a:r>
                    </a:p>
                  </a:txBody>
                  <a:tcPr marL="0" marR="0" marT="0" marB="0" anchor="ctr" anchorCtr="0" horzOverflow="overflow"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</a:tbl>
          </a:graphicData>
        </a:graphic>
      </p:graphicFrame>
      <p:grpSp>
        <p:nvGrpSpPr>
          <p:cNvPr id="557" name="成组"/>
          <p:cNvGrpSpPr/>
          <p:nvPr/>
        </p:nvGrpSpPr>
        <p:grpSpPr>
          <a:xfrm>
            <a:off x="1332989" y="2223886"/>
            <a:ext cx="2753785" cy="2198709"/>
            <a:chOff x="0" y="0"/>
            <a:chExt cx="2753784" cy="2198707"/>
          </a:xfrm>
        </p:grpSpPr>
        <p:sp>
          <p:nvSpPr>
            <p:cNvPr id="552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553" name="招标管理"/>
            <p:cNvSpPr txBox="1"/>
            <p:nvPr/>
          </p:nvSpPr>
          <p:spPr>
            <a:xfrm>
              <a:off x="165949" y="1267000"/>
              <a:ext cx="2421886" cy="4572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1168400">
                <a:lnSpc>
                  <a:spcPct val="110000"/>
                </a:lnSpc>
                <a:spcBef>
                  <a:spcPts val="6000"/>
                </a:spcBef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招标管理</a:t>
              </a:r>
            </a:p>
          </p:txBody>
        </p:sp>
        <p:grpSp>
          <p:nvGrpSpPr>
            <p:cNvPr id="556" name="成组"/>
            <p:cNvGrpSpPr/>
            <p:nvPr/>
          </p:nvGrpSpPr>
          <p:grpSpPr>
            <a:xfrm>
              <a:off x="826212" y="0"/>
              <a:ext cx="1101360" cy="1101359"/>
              <a:chOff x="0" y="0"/>
              <a:chExt cx="1101358" cy="1101358"/>
            </a:xfrm>
          </p:grpSpPr>
          <p:sp>
            <p:nvSpPr>
              <p:cNvPr id="554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F8CA63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555" name="形状"/>
              <p:cNvSpPr/>
              <p:nvPr/>
            </p:nvSpPr>
            <p:spPr>
              <a:xfrm>
                <a:off x="358238" y="357758"/>
                <a:ext cx="384883" cy="3858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1730" y="15723"/>
                    </a:lnTo>
                    <a:lnTo>
                      <a:pt x="5834" y="19822"/>
                    </a:lnTo>
                    <a:cubicBezTo>
                      <a:pt x="5834" y="19822"/>
                      <a:pt x="0" y="21600"/>
                      <a:pt x="0" y="21600"/>
                    </a:cubicBezTo>
                    <a:close/>
                    <a:moveTo>
                      <a:pt x="6506" y="19151"/>
                    </a:moveTo>
                    <a:lnTo>
                      <a:pt x="2402" y="15052"/>
                    </a:lnTo>
                    <a:lnTo>
                      <a:pt x="14384" y="3102"/>
                    </a:lnTo>
                    <a:lnTo>
                      <a:pt x="18490" y="7198"/>
                    </a:lnTo>
                    <a:cubicBezTo>
                      <a:pt x="18490" y="7198"/>
                      <a:pt x="6506" y="19151"/>
                      <a:pt x="6506" y="19151"/>
                    </a:cubicBezTo>
                    <a:close/>
                    <a:moveTo>
                      <a:pt x="19175" y="6514"/>
                    </a:moveTo>
                    <a:lnTo>
                      <a:pt x="15069" y="2417"/>
                    </a:lnTo>
                    <a:lnTo>
                      <a:pt x="17493" y="0"/>
                    </a:lnTo>
                    <a:lnTo>
                      <a:pt x="21600" y="4097"/>
                    </a:lnTo>
                    <a:cubicBezTo>
                      <a:pt x="21600" y="4097"/>
                      <a:pt x="19175" y="6514"/>
                      <a:pt x="19175" y="65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6200" tIns="76200" rIns="76200" bIns="76200" numCol="1" anchor="ctr">
                <a:noAutofit/>
              </a:bodyPr>
              <a:lstStyle/>
              <a:p>
                <a:pPr algn="ctr" defTabSz="914400">
                  <a:defRPr sz="6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</p:grpSp>
      <p:grpSp>
        <p:nvGrpSpPr>
          <p:cNvPr id="563" name="成组"/>
          <p:cNvGrpSpPr/>
          <p:nvPr/>
        </p:nvGrpSpPr>
        <p:grpSpPr>
          <a:xfrm>
            <a:off x="7654401" y="2223886"/>
            <a:ext cx="2753785" cy="2198709"/>
            <a:chOff x="0" y="0"/>
            <a:chExt cx="2753784" cy="2198707"/>
          </a:xfrm>
        </p:grpSpPr>
        <p:sp>
          <p:nvSpPr>
            <p:cNvPr id="558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559" name="工程设计"/>
            <p:cNvSpPr txBox="1"/>
            <p:nvPr/>
          </p:nvSpPr>
          <p:spPr>
            <a:xfrm>
              <a:off x="165949" y="1267000"/>
              <a:ext cx="2421887" cy="4572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1168400">
                <a:lnSpc>
                  <a:spcPct val="110000"/>
                </a:lnSpc>
                <a:spcBef>
                  <a:spcPts val="6000"/>
                </a:spcBef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工程设计</a:t>
              </a:r>
            </a:p>
          </p:txBody>
        </p:sp>
        <p:grpSp>
          <p:nvGrpSpPr>
            <p:cNvPr id="562" name="成组"/>
            <p:cNvGrpSpPr/>
            <p:nvPr/>
          </p:nvGrpSpPr>
          <p:grpSpPr>
            <a:xfrm>
              <a:off x="826212" y="0"/>
              <a:ext cx="1101360" cy="1101359"/>
              <a:chOff x="0" y="0"/>
              <a:chExt cx="1101358" cy="1101358"/>
            </a:xfrm>
          </p:grpSpPr>
          <p:sp>
            <p:nvSpPr>
              <p:cNvPr id="560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4CB7F5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561" name="形状"/>
              <p:cNvSpPr/>
              <p:nvPr/>
            </p:nvSpPr>
            <p:spPr>
              <a:xfrm>
                <a:off x="435002" y="328221"/>
                <a:ext cx="231356" cy="4449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8796" y="4104"/>
                    </a:moveTo>
                    <a:lnTo>
                      <a:pt x="2804" y="4104"/>
                    </a:lnTo>
                    <a:lnTo>
                      <a:pt x="2804" y="17604"/>
                    </a:lnTo>
                    <a:lnTo>
                      <a:pt x="18796" y="17604"/>
                    </a:lnTo>
                    <a:cubicBezTo>
                      <a:pt x="18796" y="17604"/>
                      <a:pt x="18796" y="4104"/>
                      <a:pt x="18796" y="4104"/>
                    </a:cubicBezTo>
                    <a:close/>
                    <a:moveTo>
                      <a:pt x="14045" y="2025"/>
                    </a:moveTo>
                    <a:lnTo>
                      <a:pt x="7555" y="2025"/>
                    </a:lnTo>
                    <a:cubicBezTo>
                      <a:pt x="7196" y="2025"/>
                      <a:pt x="6906" y="2176"/>
                      <a:pt x="6906" y="2363"/>
                    </a:cubicBezTo>
                    <a:cubicBezTo>
                      <a:pt x="6906" y="2549"/>
                      <a:pt x="7196" y="2700"/>
                      <a:pt x="7555" y="2700"/>
                    </a:cubicBezTo>
                    <a:lnTo>
                      <a:pt x="14045" y="2700"/>
                    </a:lnTo>
                    <a:cubicBezTo>
                      <a:pt x="14404" y="2700"/>
                      <a:pt x="14694" y="2549"/>
                      <a:pt x="14694" y="2363"/>
                    </a:cubicBezTo>
                    <a:cubicBezTo>
                      <a:pt x="14694" y="2176"/>
                      <a:pt x="14404" y="2025"/>
                      <a:pt x="14045" y="2025"/>
                    </a:cubicBezTo>
                    <a:close/>
                    <a:moveTo>
                      <a:pt x="10800" y="20250"/>
                    </a:moveTo>
                    <a:cubicBezTo>
                      <a:pt x="11875" y="20250"/>
                      <a:pt x="12747" y="19796"/>
                      <a:pt x="12747" y="19237"/>
                    </a:cubicBezTo>
                    <a:cubicBezTo>
                      <a:pt x="12747" y="18678"/>
                      <a:pt x="11875" y="18225"/>
                      <a:pt x="10800" y="18225"/>
                    </a:cubicBezTo>
                    <a:cubicBezTo>
                      <a:pt x="9725" y="18225"/>
                      <a:pt x="8853" y="18678"/>
                      <a:pt x="8853" y="19237"/>
                    </a:cubicBezTo>
                    <a:cubicBezTo>
                      <a:pt x="8853" y="19796"/>
                      <a:pt x="9725" y="20250"/>
                      <a:pt x="10800" y="20250"/>
                    </a:cubicBezTo>
                    <a:close/>
                    <a:moveTo>
                      <a:pt x="19004" y="21600"/>
                    </a:moveTo>
                    <a:lnTo>
                      <a:pt x="2596" y="21600"/>
                    </a:lnTo>
                    <a:cubicBezTo>
                      <a:pt x="1162" y="21600"/>
                      <a:pt x="0" y="20996"/>
                      <a:pt x="0" y="20250"/>
                    </a:cubicBezTo>
                    <a:lnTo>
                      <a:pt x="0" y="1350"/>
                    </a:lnTo>
                    <a:cubicBezTo>
                      <a:pt x="0" y="604"/>
                      <a:pt x="1162" y="0"/>
                      <a:pt x="2596" y="0"/>
                    </a:cubicBezTo>
                    <a:lnTo>
                      <a:pt x="19004" y="0"/>
                    </a:lnTo>
                    <a:cubicBezTo>
                      <a:pt x="20438" y="0"/>
                      <a:pt x="21600" y="604"/>
                      <a:pt x="21600" y="1350"/>
                    </a:cubicBezTo>
                    <a:lnTo>
                      <a:pt x="21600" y="20250"/>
                    </a:lnTo>
                    <a:cubicBezTo>
                      <a:pt x="21600" y="20996"/>
                      <a:pt x="20438" y="21600"/>
                      <a:pt x="19004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6200" tIns="76200" rIns="76200" bIns="76200" numCol="1" anchor="ctr">
                <a:noAutofit/>
              </a:bodyPr>
              <a:lstStyle/>
              <a:p>
                <a:pPr algn="ctr" defTabSz="914400">
                  <a:defRPr sz="6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</p:grpSp>
      <p:grpSp>
        <p:nvGrpSpPr>
          <p:cNvPr id="569" name="成组"/>
          <p:cNvGrpSpPr/>
          <p:nvPr/>
        </p:nvGrpSpPr>
        <p:grpSpPr>
          <a:xfrm>
            <a:off x="17136519" y="2223886"/>
            <a:ext cx="2753786" cy="2198709"/>
            <a:chOff x="0" y="0"/>
            <a:chExt cx="2753784" cy="2198707"/>
          </a:xfrm>
        </p:grpSpPr>
        <p:sp>
          <p:nvSpPr>
            <p:cNvPr id="564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565" name="经济签证"/>
            <p:cNvSpPr txBox="1"/>
            <p:nvPr/>
          </p:nvSpPr>
          <p:spPr>
            <a:xfrm>
              <a:off x="165949" y="1267000"/>
              <a:ext cx="2421887" cy="4572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1168400">
                <a:lnSpc>
                  <a:spcPct val="110000"/>
                </a:lnSpc>
                <a:spcBef>
                  <a:spcPts val="6000"/>
                </a:spcBef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经济签证</a:t>
              </a:r>
            </a:p>
          </p:txBody>
        </p:sp>
        <p:grpSp>
          <p:nvGrpSpPr>
            <p:cNvPr id="568" name="成组"/>
            <p:cNvGrpSpPr/>
            <p:nvPr/>
          </p:nvGrpSpPr>
          <p:grpSpPr>
            <a:xfrm>
              <a:off x="826213" y="0"/>
              <a:ext cx="1101359" cy="1101359"/>
              <a:chOff x="0" y="0"/>
              <a:chExt cx="1101358" cy="1101358"/>
            </a:xfrm>
          </p:grpSpPr>
          <p:sp>
            <p:nvSpPr>
              <p:cNvPr id="566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CD00C0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567" name="钢笔"/>
              <p:cNvSpPr/>
              <p:nvPr/>
            </p:nvSpPr>
            <p:spPr>
              <a:xfrm>
                <a:off x="443154" y="296679"/>
                <a:ext cx="215050" cy="508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935" y="0"/>
                    </a:moveTo>
                    <a:cubicBezTo>
                      <a:pt x="1645" y="0"/>
                      <a:pt x="1407" y="101"/>
                      <a:pt x="1407" y="224"/>
                    </a:cubicBezTo>
                    <a:lnTo>
                      <a:pt x="1407" y="3038"/>
                    </a:lnTo>
                    <a:cubicBezTo>
                      <a:pt x="1407" y="3161"/>
                      <a:pt x="1645" y="3262"/>
                      <a:pt x="1935" y="3262"/>
                    </a:cubicBezTo>
                    <a:lnTo>
                      <a:pt x="19665" y="3262"/>
                    </a:lnTo>
                    <a:cubicBezTo>
                      <a:pt x="19955" y="3262"/>
                      <a:pt x="20193" y="3161"/>
                      <a:pt x="20193" y="3038"/>
                    </a:cubicBezTo>
                    <a:lnTo>
                      <a:pt x="20193" y="224"/>
                    </a:lnTo>
                    <a:cubicBezTo>
                      <a:pt x="20193" y="101"/>
                      <a:pt x="19955" y="0"/>
                      <a:pt x="19665" y="0"/>
                    </a:cubicBezTo>
                    <a:lnTo>
                      <a:pt x="1935" y="0"/>
                    </a:lnTo>
                    <a:close/>
                    <a:moveTo>
                      <a:pt x="1882" y="3889"/>
                    </a:moveTo>
                    <a:cubicBezTo>
                      <a:pt x="1882" y="3889"/>
                      <a:pt x="1613" y="7417"/>
                      <a:pt x="0" y="12311"/>
                    </a:cubicBezTo>
                    <a:lnTo>
                      <a:pt x="10218" y="21600"/>
                    </a:lnTo>
                    <a:lnTo>
                      <a:pt x="10602" y="16527"/>
                    </a:lnTo>
                    <a:lnTo>
                      <a:pt x="10602" y="11088"/>
                    </a:lnTo>
                    <a:cubicBezTo>
                      <a:pt x="9608" y="11046"/>
                      <a:pt x="8831" y="10690"/>
                      <a:pt x="8831" y="10258"/>
                    </a:cubicBezTo>
                    <a:cubicBezTo>
                      <a:pt x="8831" y="9798"/>
                      <a:pt x="9712" y="9425"/>
                      <a:pt x="10800" y="9425"/>
                    </a:cubicBezTo>
                    <a:cubicBezTo>
                      <a:pt x="11888" y="9425"/>
                      <a:pt x="12769" y="9798"/>
                      <a:pt x="12769" y="10258"/>
                    </a:cubicBezTo>
                    <a:cubicBezTo>
                      <a:pt x="12769" y="10691"/>
                      <a:pt x="11993" y="11046"/>
                      <a:pt x="10998" y="11088"/>
                    </a:cubicBezTo>
                    <a:lnTo>
                      <a:pt x="10998" y="16527"/>
                    </a:lnTo>
                    <a:lnTo>
                      <a:pt x="11382" y="21600"/>
                    </a:lnTo>
                    <a:lnTo>
                      <a:pt x="21600" y="12311"/>
                    </a:lnTo>
                    <a:cubicBezTo>
                      <a:pt x="19987" y="7417"/>
                      <a:pt x="19718" y="3889"/>
                      <a:pt x="19718" y="3889"/>
                    </a:cubicBezTo>
                    <a:lnTo>
                      <a:pt x="11559" y="3889"/>
                    </a:lnTo>
                    <a:lnTo>
                      <a:pt x="10041" y="3889"/>
                    </a:lnTo>
                    <a:lnTo>
                      <a:pt x="1882" y="3889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575" name="成组"/>
          <p:cNvGrpSpPr/>
          <p:nvPr/>
        </p:nvGrpSpPr>
        <p:grpSpPr>
          <a:xfrm>
            <a:off x="4493695" y="2223886"/>
            <a:ext cx="2753786" cy="2198709"/>
            <a:chOff x="0" y="0"/>
            <a:chExt cx="2753784" cy="2198707"/>
          </a:xfrm>
        </p:grpSpPr>
        <p:sp>
          <p:nvSpPr>
            <p:cNvPr id="570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571" name="供应商管理"/>
            <p:cNvSpPr txBox="1"/>
            <p:nvPr/>
          </p:nvSpPr>
          <p:spPr>
            <a:xfrm>
              <a:off x="165949" y="1267000"/>
              <a:ext cx="2421886" cy="4572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1168400">
                <a:lnSpc>
                  <a:spcPct val="110000"/>
                </a:lnSpc>
                <a:spcBef>
                  <a:spcPts val="6000"/>
                </a:spcBef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供应商管理</a:t>
              </a:r>
            </a:p>
          </p:txBody>
        </p:sp>
        <p:grpSp>
          <p:nvGrpSpPr>
            <p:cNvPr id="574" name="成组"/>
            <p:cNvGrpSpPr/>
            <p:nvPr/>
          </p:nvGrpSpPr>
          <p:grpSpPr>
            <a:xfrm>
              <a:off x="826212" y="0"/>
              <a:ext cx="1101360" cy="1101359"/>
              <a:chOff x="0" y="0"/>
              <a:chExt cx="1101358" cy="1101358"/>
            </a:xfrm>
          </p:grpSpPr>
          <p:sp>
            <p:nvSpPr>
              <p:cNvPr id="572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F8806A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573" name="椅子"/>
              <p:cNvSpPr/>
              <p:nvPr/>
            </p:nvSpPr>
            <p:spPr>
              <a:xfrm>
                <a:off x="360179" y="316574"/>
                <a:ext cx="381001" cy="4682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5" fill="norm" stroke="1" extrusionOk="0">
                    <a:moveTo>
                      <a:pt x="19748" y="3"/>
                    </a:moveTo>
                    <a:cubicBezTo>
                      <a:pt x="19500" y="-25"/>
                      <a:pt x="19269" y="113"/>
                      <a:pt x="19228" y="313"/>
                    </a:cubicBezTo>
                    <a:lnTo>
                      <a:pt x="17274" y="9415"/>
                    </a:lnTo>
                    <a:cubicBezTo>
                      <a:pt x="17210" y="9715"/>
                      <a:pt x="17210" y="10021"/>
                      <a:pt x="17276" y="10321"/>
                    </a:cubicBezTo>
                    <a:lnTo>
                      <a:pt x="17770" y="12234"/>
                    </a:lnTo>
                    <a:lnTo>
                      <a:pt x="3899" y="11477"/>
                    </a:lnTo>
                    <a:cubicBezTo>
                      <a:pt x="3299" y="11448"/>
                      <a:pt x="2762" y="11777"/>
                      <a:pt x="2634" y="12254"/>
                    </a:cubicBezTo>
                    <a:lnTo>
                      <a:pt x="0" y="21575"/>
                    </a:lnTo>
                    <a:lnTo>
                      <a:pt x="1501" y="21575"/>
                    </a:lnTo>
                    <a:lnTo>
                      <a:pt x="3905" y="14727"/>
                    </a:lnTo>
                    <a:cubicBezTo>
                      <a:pt x="4178" y="14061"/>
                      <a:pt x="4985" y="13637"/>
                      <a:pt x="5896" y="13682"/>
                    </a:cubicBezTo>
                    <a:lnTo>
                      <a:pt x="16629" y="14206"/>
                    </a:lnTo>
                    <a:cubicBezTo>
                      <a:pt x="17536" y="14250"/>
                      <a:pt x="18294" y="14752"/>
                      <a:pt x="18500" y="15443"/>
                    </a:cubicBezTo>
                    <a:lnTo>
                      <a:pt x="20287" y="21575"/>
                    </a:lnTo>
                    <a:lnTo>
                      <a:pt x="21600" y="21575"/>
                    </a:lnTo>
                    <a:lnTo>
                      <a:pt x="21165" y="19444"/>
                    </a:lnTo>
                    <a:lnTo>
                      <a:pt x="19771" y="12633"/>
                    </a:lnTo>
                    <a:lnTo>
                      <a:pt x="19711" y="12340"/>
                    </a:lnTo>
                    <a:lnTo>
                      <a:pt x="19265" y="10167"/>
                    </a:lnTo>
                    <a:cubicBezTo>
                      <a:pt x="19222" y="9957"/>
                      <a:pt x="19223" y="9742"/>
                      <a:pt x="19267" y="9532"/>
                    </a:cubicBezTo>
                    <a:lnTo>
                      <a:pt x="21144" y="521"/>
                    </a:lnTo>
                    <a:cubicBezTo>
                      <a:pt x="21187" y="312"/>
                      <a:pt x="21010" y="115"/>
                      <a:pt x="20752" y="86"/>
                    </a:cubicBezTo>
                    <a:lnTo>
                      <a:pt x="19748" y="3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576" name="矩形"/>
          <p:cNvSpPr/>
          <p:nvPr/>
        </p:nvSpPr>
        <p:spPr>
          <a:xfrm>
            <a:off x="17235493" y="4093879"/>
            <a:ext cx="2540001" cy="13376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/>
          </a:p>
        </p:txBody>
      </p:sp>
      <p:grpSp>
        <p:nvGrpSpPr>
          <p:cNvPr id="582" name="成组"/>
          <p:cNvGrpSpPr/>
          <p:nvPr/>
        </p:nvGrpSpPr>
        <p:grpSpPr>
          <a:xfrm>
            <a:off x="10815106" y="2212492"/>
            <a:ext cx="2753785" cy="2198708"/>
            <a:chOff x="0" y="0"/>
            <a:chExt cx="2753784" cy="2198707"/>
          </a:xfrm>
        </p:grpSpPr>
        <p:sp>
          <p:nvSpPr>
            <p:cNvPr id="577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578" name="合同管理…"/>
            <p:cNvSpPr txBox="1"/>
            <p:nvPr/>
          </p:nvSpPr>
          <p:spPr>
            <a:xfrm>
              <a:off x="165949" y="1178100"/>
              <a:ext cx="2421887" cy="10160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ctr" defTabSz="1168400">
                <a:lnSpc>
                  <a:spcPct val="80000"/>
                </a:lnSpc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合同管理</a:t>
              </a:r>
            </a:p>
            <a:p>
              <a:pPr algn="ctr" defTabSz="1168400">
                <a:lnSpc>
                  <a:spcPct val="80000"/>
                </a:lnSpc>
                <a:defRPr sz="23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一期已完成</a:t>
              </a:r>
            </a:p>
          </p:txBody>
        </p:sp>
        <p:grpSp>
          <p:nvGrpSpPr>
            <p:cNvPr id="581" name="成组"/>
            <p:cNvGrpSpPr/>
            <p:nvPr/>
          </p:nvGrpSpPr>
          <p:grpSpPr>
            <a:xfrm>
              <a:off x="826212" y="0"/>
              <a:ext cx="1101360" cy="1101359"/>
              <a:chOff x="0" y="0"/>
              <a:chExt cx="1101358" cy="1101358"/>
            </a:xfrm>
          </p:grpSpPr>
          <p:sp>
            <p:nvSpPr>
              <p:cNvPr id="579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00CBCD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580" name="形状"/>
              <p:cNvSpPr/>
              <p:nvPr/>
            </p:nvSpPr>
            <p:spPr>
              <a:xfrm>
                <a:off x="360083" y="360078"/>
                <a:ext cx="381194" cy="3812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6913"/>
                    </a:moveTo>
                    <a:cubicBezTo>
                      <a:pt x="8653" y="6913"/>
                      <a:pt x="6912" y="8653"/>
                      <a:pt x="6912" y="10800"/>
                    </a:cubicBezTo>
                    <a:cubicBezTo>
                      <a:pt x="6912" y="12947"/>
                      <a:pt x="8653" y="14687"/>
                      <a:pt x="10800" y="14687"/>
                    </a:cubicBezTo>
                    <a:cubicBezTo>
                      <a:pt x="12947" y="14687"/>
                      <a:pt x="14687" y="12947"/>
                      <a:pt x="14687" y="10800"/>
                    </a:cubicBezTo>
                    <a:cubicBezTo>
                      <a:pt x="14687" y="8653"/>
                      <a:pt x="12947" y="6913"/>
                      <a:pt x="10800" y="6913"/>
                    </a:cubicBezTo>
                    <a:close/>
                    <a:moveTo>
                      <a:pt x="21600" y="9257"/>
                    </a:moveTo>
                    <a:lnTo>
                      <a:pt x="21600" y="12343"/>
                    </a:lnTo>
                    <a:cubicBezTo>
                      <a:pt x="21600" y="12343"/>
                      <a:pt x="20184" y="12738"/>
                      <a:pt x="18089" y="13128"/>
                    </a:cubicBezTo>
                    <a:cubicBezTo>
                      <a:pt x="17994" y="13428"/>
                      <a:pt x="17898" y="13723"/>
                      <a:pt x="17766" y="14007"/>
                    </a:cubicBezTo>
                    <a:cubicBezTo>
                      <a:pt x="19158" y="15729"/>
                      <a:pt x="20056" y="16971"/>
                      <a:pt x="20056" y="16971"/>
                    </a:cubicBezTo>
                    <a:lnTo>
                      <a:pt x="16970" y="20057"/>
                    </a:lnTo>
                    <a:cubicBezTo>
                      <a:pt x="16970" y="20057"/>
                      <a:pt x="15727" y="19158"/>
                      <a:pt x="14006" y="17768"/>
                    </a:cubicBezTo>
                    <a:cubicBezTo>
                      <a:pt x="13725" y="17897"/>
                      <a:pt x="13429" y="17994"/>
                      <a:pt x="13131" y="18089"/>
                    </a:cubicBezTo>
                    <a:cubicBezTo>
                      <a:pt x="12740" y="20184"/>
                      <a:pt x="12341" y="21600"/>
                      <a:pt x="12341" y="21600"/>
                    </a:cubicBezTo>
                    <a:lnTo>
                      <a:pt x="9257" y="21600"/>
                    </a:lnTo>
                    <a:cubicBezTo>
                      <a:pt x="9257" y="21600"/>
                      <a:pt x="8859" y="20187"/>
                      <a:pt x="8467" y="18098"/>
                    </a:cubicBezTo>
                    <a:cubicBezTo>
                      <a:pt x="8166" y="18003"/>
                      <a:pt x="7867" y="17907"/>
                      <a:pt x="7583" y="17777"/>
                    </a:cubicBezTo>
                    <a:cubicBezTo>
                      <a:pt x="5866" y="19163"/>
                      <a:pt x="4628" y="20057"/>
                      <a:pt x="4628" y="20057"/>
                    </a:cubicBezTo>
                    <a:lnTo>
                      <a:pt x="1543" y="16972"/>
                    </a:lnTo>
                    <a:cubicBezTo>
                      <a:pt x="1543" y="16972"/>
                      <a:pt x="2434" y="15738"/>
                      <a:pt x="3816" y="14027"/>
                    </a:cubicBezTo>
                    <a:cubicBezTo>
                      <a:pt x="3682" y="13741"/>
                      <a:pt x="3581" y="13440"/>
                      <a:pt x="3483" y="13136"/>
                    </a:cubicBezTo>
                    <a:cubicBezTo>
                      <a:pt x="1403" y="12743"/>
                      <a:pt x="0" y="12343"/>
                      <a:pt x="0" y="12343"/>
                    </a:cubicBezTo>
                    <a:lnTo>
                      <a:pt x="0" y="9257"/>
                    </a:lnTo>
                    <a:cubicBezTo>
                      <a:pt x="0" y="9257"/>
                      <a:pt x="1398" y="8860"/>
                      <a:pt x="3473" y="8469"/>
                    </a:cubicBezTo>
                    <a:cubicBezTo>
                      <a:pt x="3570" y="8160"/>
                      <a:pt x="3671" y="7856"/>
                      <a:pt x="3805" y="7565"/>
                    </a:cubicBezTo>
                    <a:cubicBezTo>
                      <a:pt x="2429" y="5858"/>
                      <a:pt x="1543" y="4629"/>
                      <a:pt x="1543" y="4629"/>
                    </a:cubicBezTo>
                    <a:lnTo>
                      <a:pt x="4628" y="1543"/>
                    </a:lnTo>
                    <a:cubicBezTo>
                      <a:pt x="4628" y="1543"/>
                      <a:pt x="5858" y="2430"/>
                      <a:pt x="7565" y="3805"/>
                    </a:cubicBezTo>
                    <a:cubicBezTo>
                      <a:pt x="7856" y="3671"/>
                      <a:pt x="8162" y="3570"/>
                      <a:pt x="8472" y="3472"/>
                    </a:cubicBezTo>
                    <a:cubicBezTo>
                      <a:pt x="8863" y="1399"/>
                      <a:pt x="9257" y="0"/>
                      <a:pt x="9257" y="0"/>
                    </a:cubicBezTo>
                    <a:lnTo>
                      <a:pt x="12341" y="0"/>
                    </a:lnTo>
                    <a:cubicBezTo>
                      <a:pt x="12341" y="0"/>
                      <a:pt x="12741" y="1404"/>
                      <a:pt x="13132" y="3482"/>
                    </a:cubicBezTo>
                    <a:cubicBezTo>
                      <a:pt x="13437" y="3581"/>
                      <a:pt x="13738" y="3681"/>
                      <a:pt x="14025" y="3814"/>
                    </a:cubicBezTo>
                    <a:cubicBezTo>
                      <a:pt x="15736" y="2434"/>
                      <a:pt x="16970" y="1543"/>
                      <a:pt x="16970" y="1543"/>
                    </a:cubicBezTo>
                    <a:lnTo>
                      <a:pt x="20056" y="4629"/>
                    </a:lnTo>
                    <a:cubicBezTo>
                      <a:pt x="20056" y="4629"/>
                      <a:pt x="19164" y="5869"/>
                      <a:pt x="17778" y="7587"/>
                    </a:cubicBezTo>
                    <a:cubicBezTo>
                      <a:pt x="17909" y="7870"/>
                      <a:pt x="18002" y="8169"/>
                      <a:pt x="18099" y="8469"/>
                    </a:cubicBezTo>
                    <a:cubicBezTo>
                      <a:pt x="20187" y="8861"/>
                      <a:pt x="21600" y="9257"/>
                      <a:pt x="21600" y="92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6200" tIns="76200" rIns="76200" bIns="76200" numCol="1" anchor="ctr">
                <a:noAutofit/>
              </a:bodyPr>
              <a:lstStyle/>
              <a:p>
                <a:pPr algn="ctr" defTabSz="914400">
                  <a:defRPr sz="6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</p:grpSp>
      <p:grpSp>
        <p:nvGrpSpPr>
          <p:cNvPr id="588" name="成组"/>
          <p:cNvGrpSpPr/>
          <p:nvPr/>
        </p:nvGrpSpPr>
        <p:grpSpPr>
          <a:xfrm>
            <a:off x="13975812" y="2212492"/>
            <a:ext cx="2753785" cy="2210102"/>
            <a:chOff x="0" y="0"/>
            <a:chExt cx="2753784" cy="2210101"/>
          </a:xfrm>
        </p:grpSpPr>
        <p:sp>
          <p:nvSpPr>
            <p:cNvPr id="583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grpSp>
          <p:nvGrpSpPr>
            <p:cNvPr id="586" name="成组"/>
            <p:cNvGrpSpPr/>
            <p:nvPr/>
          </p:nvGrpSpPr>
          <p:grpSpPr>
            <a:xfrm>
              <a:off x="826212" y="0"/>
              <a:ext cx="1101360" cy="1101359"/>
              <a:chOff x="0" y="0"/>
              <a:chExt cx="1101358" cy="1101358"/>
            </a:xfrm>
          </p:grpSpPr>
          <p:sp>
            <p:nvSpPr>
              <p:cNvPr id="584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60CD75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585" name="书"/>
              <p:cNvSpPr/>
              <p:nvPr/>
            </p:nvSpPr>
            <p:spPr>
              <a:xfrm>
                <a:off x="313245" y="357932"/>
                <a:ext cx="474867" cy="3854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8703"/>
                    </a:lnTo>
                    <a:lnTo>
                      <a:pt x="0" y="17407"/>
                    </a:lnTo>
                    <a:cubicBezTo>
                      <a:pt x="7892" y="17407"/>
                      <a:pt x="10521" y="21600"/>
                      <a:pt x="10521" y="21600"/>
                    </a:cubicBezTo>
                    <a:lnTo>
                      <a:pt x="10521" y="13417"/>
                    </a:lnTo>
                    <a:lnTo>
                      <a:pt x="10521" y="5233"/>
                    </a:lnTo>
                    <a:cubicBezTo>
                      <a:pt x="10521" y="5233"/>
                      <a:pt x="7892" y="0"/>
                      <a:pt x="0" y="0"/>
                    </a:cubicBezTo>
                    <a:close/>
                    <a:moveTo>
                      <a:pt x="21600" y="0"/>
                    </a:moveTo>
                    <a:cubicBezTo>
                      <a:pt x="13708" y="0"/>
                      <a:pt x="11079" y="5233"/>
                      <a:pt x="11079" y="5233"/>
                    </a:cubicBezTo>
                    <a:lnTo>
                      <a:pt x="11079" y="13417"/>
                    </a:lnTo>
                    <a:lnTo>
                      <a:pt x="11079" y="21600"/>
                    </a:lnTo>
                    <a:cubicBezTo>
                      <a:pt x="11079" y="21600"/>
                      <a:pt x="13708" y="17407"/>
                      <a:pt x="21600" y="17407"/>
                    </a:cubicBezTo>
                    <a:lnTo>
                      <a:pt x="21600" y="8703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587" name="计量支付…"/>
            <p:cNvSpPr txBox="1"/>
            <p:nvPr/>
          </p:nvSpPr>
          <p:spPr>
            <a:xfrm>
              <a:off x="165949" y="1194101"/>
              <a:ext cx="2421886" cy="10160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ctr" defTabSz="1168400">
                <a:lnSpc>
                  <a:spcPct val="80000"/>
                </a:lnSpc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计量支付</a:t>
              </a:r>
            </a:p>
            <a:p>
              <a:pPr algn="ctr" defTabSz="1168400">
                <a:lnSpc>
                  <a:spcPct val="80000"/>
                </a:lnSpc>
                <a:defRPr sz="23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一期已完成</a:t>
              </a:r>
            </a:p>
          </p:txBody>
        </p:sp>
      </p:grpSp>
      <p:grpSp>
        <p:nvGrpSpPr>
          <p:cNvPr id="594" name="成组"/>
          <p:cNvGrpSpPr/>
          <p:nvPr/>
        </p:nvGrpSpPr>
        <p:grpSpPr>
          <a:xfrm>
            <a:off x="20297224" y="2223886"/>
            <a:ext cx="2753785" cy="2198709"/>
            <a:chOff x="0" y="0"/>
            <a:chExt cx="2753784" cy="2198707"/>
          </a:xfrm>
        </p:grpSpPr>
        <p:sp>
          <p:nvSpPr>
            <p:cNvPr id="589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590" name="结算审计…"/>
            <p:cNvSpPr txBox="1"/>
            <p:nvPr/>
          </p:nvSpPr>
          <p:spPr>
            <a:xfrm>
              <a:off x="165949" y="1267000"/>
              <a:ext cx="2421887" cy="852139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ctr" defTabSz="1168400">
                <a:lnSpc>
                  <a:spcPct val="80000"/>
                </a:lnSpc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结算审计</a:t>
              </a:r>
            </a:p>
            <a:p>
              <a:pPr algn="ctr" defTabSz="1168400">
                <a:lnSpc>
                  <a:spcPct val="80000"/>
                </a:lnSpc>
                <a:defRPr sz="23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审计系统</a:t>
              </a:r>
            </a:p>
          </p:txBody>
        </p:sp>
        <p:grpSp>
          <p:nvGrpSpPr>
            <p:cNvPr id="593" name="成组"/>
            <p:cNvGrpSpPr/>
            <p:nvPr/>
          </p:nvGrpSpPr>
          <p:grpSpPr>
            <a:xfrm>
              <a:off x="826213" y="0"/>
              <a:ext cx="1101359" cy="1101359"/>
              <a:chOff x="0" y="0"/>
              <a:chExt cx="1101358" cy="1101358"/>
            </a:xfrm>
          </p:grpSpPr>
          <p:sp>
            <p:nvSpPr>
              <p:cNvPr id="591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CD6200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592" name="计算器"/>
              <p:cNvSpPr/>
              <p:nvPr/>
            </p:nvSpPr>
            <p:spPr>
              <a:xfrm>
                <a:off x="390317" y="323694"/>
                <a:ext cx="320724" cy="4539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522" y="0"/>
                    </a:moveTo>
                    <a:cubicBezTo>
                      <a:pt x="681" y="0"/>
                      <a:pt x="0" y="481"/>
                      <a:pt x="0" y="1075"/>
                    </a:cubicBezTo>
                    <a:lnTo>
                      <a:pt x="0" y="20525"/>
                    </a:lnTo>
                    <a:cubicBezTo>
                      <a:pt x="0" y="21119"/>
                      <a:pt x="681" y="21600"/>
                      <a:pt x="1522" y="21600"/>
                    </a:cubicBezTo>
                    <a:lnTo>
                      <a:pt x="20081" y="21600"/>
                    </a:lnTo>
                    <a:cubicBezTo>
                      <a:pt x="20922" y="21600"/>
                      <a:pt x="21600" y="21119"/>
                      <a:pt x="21600" y="20525"/>
                    </a:cubicBezTo>
                    <a:lnTo>
                      <a:pt x="21600" y="1075"/>
                    </a:lnTo>
                    <a:cubicBezTo>
                      <a:pt x="21592" y="481"/>
                      <a:pt x="20912" y="0"/>
                      <a:pt x="20071" y="0"/>
                    </a:cubicBezTo>
                    <a:lnTo>
                      <a:pt x="1522" y="0"/>
                    </a:lnTo>
                    <a:close/>
                    <a:moveTo>
                      <a:pt x="2866" y="1696"/>
                    </a:moveTo>
                    <a:lnTo>
                      <a:pt x="18734" y="1696"/>
                    </a:lnTo>
                    <a:cubicBezTo>
                      <a:pt x="19017" y="1696"/>
                      <a:pt x="19254" y="1857"/>
                      <a:pt x="19254" y="2062"/>
                    </a:cubicBezTo>
                    <a:lnTo>
                      <a:pt x="19254" y="4985"/>
                    </a:lnTo>
                    <a:cubicBezTo>
                      <a:pt x="19254" y="5185"/>
                      <a:pt x="19024" y="5351"/>
                      <a:pt x="18734" y="5351"/>
                    </a:cubicBezTo>
                    <a:lnTo>
                      <a:pt x="2866" y="5351"/>
                    </a:lnTo>
                    <a:cubicBezTo>
                      <a:pt x="2583" y="5351"/>
                      <a:pt x="2348" y="5190"/>
                      <a:pt x="2348" y="4985"/>
                    </a:cubicBezTo>
                    <a:lnTo>
                      <a:pt x="2348" y="2062"/>
                    </a:lnTo>
                    <a:cubicBezTo>
                      <a:pt x="2348" y="1862"/>
                      <a:pt x="2576" y="1696"/>
                      <a:pt x="2866" y="1696"/>
                    </a:cubicBezTo>
                    <a:close/>
                    <a:moveTo>
                      <a:pt x="17580" y="6615"/>
                    </a:moveTo>
                    <a:cubicBezTo>
                      <a:pt x="17771" y="6615"/>
                      <a:pt x="17924" y="6723"/>
                      <a:pt x="17924" y="6858"/>
                    </a:cubicBezTo>
                    <a:cubicBezTo>
                      <a:pt x="17924" y="6993"/>
                      <a:pt x="17771" y="7101"/>
                      <a:pt x="17580" y="7101"/>
                    </a:cubicBezTo>
                    <a:cubicBezTo>
                      <a:pt x="17389" y="7106"/>
                      <a:pt x="17236" y="6993"/>
                      <a:pt x="17236" y="6858"/>
                    </a:cubicBezTo>
                    <a:cubicBezTo>
                      <a:pt x="17236" y="6723"/>
                      <a:pt x="17389" y="6615"/>
                      <a:pt x="17580" y="6615"/>
                    </a:cubicBezTo>
                    <a:close/>
                    <a:moveTo>
                      <a:pt x="2890" y="6674"/>
                    </a:moveTo>
                    <a:lnTo>
                      <a:pt x="5121" y="6674"/>
                    </a:lnTo>
                    <a:cubicBezTo>
                      <a:pt x="5419" y="6674"/>
                      <a:pt x="5663" y="6847"/>
                      <a:pt x="5663" y="7057"/>
                    </a:cubicBezTo>
                    <a:lnTo>
                      <a:pt x="5663" y="8073"/>
                    </a:lnTo>
                    <a:cubicBezTo>
                      <a:pt x="5663" y="8284"/>
                      <a:pt x="5419" y="8456"/>
                      <a:pt x="5121" y="8456"/>
                    </a:cubicBezTo>
                    <a:lnTo>
                      <a:pt x="2890" y="8456"/>
                    </a:lnTo>
                    <a:cubicBezTo>
                      <a:pt x="2592" y="8456"/>
                      <a:pt x="2348" y="8284"/>
                      <a:pt x="2348" y="8073"/>
                    </a:cubicBezTo>
                    <a:lnTo>
                      <a:pt x="2348" y="7057"/>
                    </a:lnTo>
                    <a:cubicBezTo>
                      <a:pt x="2348" y="6847"/>
                      <a:pt x="2592" y="6674"/>
                      <a:pt x="2890" y="6674"/>
                    </a:cubicBezTo>
                    <a:close/>
                    <a:moveTo>
                      <a:pt x="7400" y="6674"/>
                    </a:moveTo>
                    <a:lnTo>
                      <a:pt x="9669" y="6674"/>
                    </a:lnTo>
                    <a:cubicBezTo>
                      <a:pt x="9967" y="6674"/>
                      <a:pt x="10211" y="6847"/>
                      <a:pt x="10211" y="7057"/>
                    </a:cubicBezTo>
                    <a:lnTo>
                      <a:pt x="10211" y="8073"/>
                    </a:lnTo>
                    <a:cubicBezTo>
                      <a:pt x="10211" y="8284"/>
                      <a:pt x="9967" y="8456"/>
                      <a:pt x="9669" y="8456"/>
                    </a:cubicBezTo>
                    <a:lnTo>
                      <a:pt x="7400" y="8456"/>
                    </a:lnTo>
                    <a:cubicBezTo>
                      <a:pt x="7102" y="8456"/>
                      <a:pt x="6858" y="8284"/>
                      <a:pt x="6858" y="8073"/>
                    </a:cubicBezTo>
                    <a:lnTo>
                      <a:pt x="6858" y="7057"/>
                    </a:lnTo>
                    <a:cubicBezTo>
                      <a:pt x="6858" y="6847"/>
                      <a:pt x="7102" y="6674"/>
                      <a:pt x="7400" y="6674"/>
                    </a:cubicBezTo>
                    <a:close/>
                    <a:moveTo>
                      <a:pt x="11924" y="6674"/>
                    </a:moveTo>
                    <a:lnTo>
                      <a:pt x="14195" y="6674"/>
                    </a:lnTo>
                    <a:cubicBezTo>
                      <a:pt x="14493" y="6674"/>
                      <a:pt x="14738" y="6847"/>
                      <a:pt x="14738" y="7057"/>
                    </a:cubicBezTo>
                    <a:lnTo>
                      <a:pt x="14738" y="8073"/>
                    </a:lnTo>
                    <a:cubicBezTo>
                      <a:pt x="14738" y="8284"/>
                      <a:pt x="14493" y="8456"/>
                      <a:pt x="14195" y="8456"/>
                    </a:cubicBezTo>
                    <a:lnTo>
                      <a:pt x="11924" y="8456"/>
                    </a:lnTo>
                    <a:cubicBezTo>
                      <a:pt x="11626" y="8456"/>
                      <a:pt x="11382" y="8284"/>
                      <a:pt x="11382" y="8073"/>
                    </a:cubicBezTo>
                    <a:lnTo>
                      <a:pt x="11382" y="7057"/>
                    </a:lnTo>
                    <a:cubicBezTo>
                      <a:pt x="11382" y="6847"/>
                      <a:pt x="11626" y="6674"/>
                      <a:pt x="11924" y="6674"/>
                    </a:cubicBezTo>
                    <a:close/>
                    <a:moveTo>
                      <a:pt x="16433" y="7290"/>
                    </a:moveTo>
                    <a:lnTo>
                      <a:pt x="18743" y="7290"/>
                    </a:lnTo>
                    <a:lnTo>
                      <a:pt x="18743" y="7685"/>
                    </a:lnTo>
                    <a:lnTo>
                      <a:pt x="16433" y="7685"/>
                    </a:lnTo>
                    <a:lnTo>
                      <a:pt x="16433" y="7290"/>
                    </a:lnTo>
                    <a:close/>
                    <a:moveTo>
                      <a:pt x="17580" y="7867"/>
                    </a:moveTo>
                    <a:cubicBezTo>
                      <a:pt x="17771" y="7867"/>
                      <a:pt x="17924" y="7975"/>
                      <a:pt x="17924" y="8110"/>
                    </a:cubicBezTo>
                    <a:cubicBezTo>
                      <a:pt x="17924" y="8245"/>
                      <a:pt x="17771" y="8353"/>
                      <a:pt x="17580" y="8353"/>
                    </a:cubicBezTo>
                    <a:cubicBezTo>
                      <a:pt x="17389" y="8353"/>
                      <a:pt x="17236" y="8245"/>
                      <a:pt x="17236" y="8110"/>
                    </a:cubicBezTo>
                    <a:cubicBezTo>
                      <a:pt x="17236" y="7975"/>
                      <a:pt x="17389" y="7867"/>
                      <a:pt x="17580" y="7867"/>
                    </a:cubicBezTo>
                    <a:close/>
                    <a:moveTo>
                      <a:pt x="2890" y="9580"/>
                    </a:moveTo>
                    <a:lnTo>
                      <a:pt x="5121" y="9580"/>
                    </a:lnTo>
                    <a:cubicBezTo>
                      <a:pt x="5419" y="9580"/>
                      <a:pt x="5663" y="9752"/>
                      <a:pt x="5663" y="9963"/>
                    </a:cubicBezTo>
                    <a:lnTo>
                      <a:pt x="5663" y="10979"/>
                    </a:lnTo>
                    <a:cubicBezTo>
                      <a:pt x="5663" y="11189"/>
                      <a:pt x="5419" y="11362"/>
                      <a:pt x="5121" y="11362"/>
                    </a:cubicBezTo>
                    <a:lnTo>
                      <a:pt x="2890" y="11362"/>
                    </a:lnTo>
                    <a:cubicBezTo>
                      <a:pt x="2592" y="11362"/>
                      <a:pt x="2348" y="11189"/>
                      <a:pt x="2348" y="10979"/>
                    </a:cubicBezTo>
                    <a:lnTo>
                      <a:pt x="2348" y="9963"/>
                    </a:lnTo>
                    <a:cubicBezTo>
                      <a:pt x="2348" y="9752"/>
                      <a:pt x="2592" y="9580"/>
                      <a:pt x="2890" y="9580"/>
                    </a:cubicBezTo>
                    <a:close/>
                    <a:moveTo>
                      <a:pt x="7400" y="9580"/>
                    </a:moveTo>
                    <a:lnTo>
                      <a:pt x="9669" y="9580"/>
                    </a:lnTo>
                    <a:cubicBezTo>
                      <a:pt x="9967" y="9580"/>
                      <a:pt x="10211" y="9752"/>
                      <a:pt x="10211" y="9963"/>
                    </a:cubicBezTo>
                    <a:lnTo>
                      <a:pt x="10211" y="10979"/>
                    </a:lnTo>
                    <a:cubicBezTo>
                      <a:pt x="10211" y="11189"/>
                      <a:pt x="9967" y="11362"/>
                      <a:pt x="9669" y="11362"/>
                    </a:cubicBezTo>
                    <a:lnTo>
                      <a:pt x="7400" y="11362"/>
                    </a:lnTo>
                    <a:cubicBezTo>
                      <a:pt x="7102" y="11362"/>
                      <a:pt x="6858" y="11189"/>
                      <a:pt x="6858" y="10979"/>
                    </a:cubicBezTo>
                    <a:lnTo>
                      <a:pt x="6858" y="9963"/>
                    </a:lnTo>
                    <a:cubicBezTo>
                      <a:pt x="6858" y="9752"/>
                      <a:pt x="7102" y="9580"/>
                      <a:pt x="7400" y="9580"/>
                    </a:cubicBezTo>
                    <a:close/>
                    <a:moveTo>
                      <a:pt x="11924" y="9580"/>
                    </a:moveTo>
                    <a:lnTo>
                      <a:pt x="14195" y="9580"/>
                    </a:lnTo>
                    <a:cubicBezTo>
                      <a:pt x="14493" y="9580"/>
                      <a:pt x="14738" y="9752"/>
                      <a:pt x="14738" y="9963"/>
                    </a:cubicBezTo>
                    <a:lnTo>
                      <a:pt x="14738" y="10979"/>
                    </a:lnTo>
                    <a:cubicBezTo>
                      <a:pt x="14738" y="11189"/>
                      <a:pt x="14493" y="11362"/>
                      <a:pt x="14195" y="11362"/>
                    </a:cubicBezTo>
                    <a:lnTo>
                      <a:pt x="11924" y="11362"/>
                    </a:lnTo>
                    <a:cubicBezTo>
                      <a:pt x="11626" y="11362"/>
                      <a:pt x="11382" y="11189"/>
                      <a:pt x="11382" y="10979"/>
                    </a:cubicBezTo>
                    <a:lnTo>
                      <a:pt x="11382" y="9963"/>
                    </a:lnTo>
                    <a:cubicBezTo>
                      <a:pt x="11382" y="9752"/>
                      <a:pt x="11626" y="9580"/>
                      <a:pt x="11924" y="9580"/>
                    </a:cubicBezTo>
                    <a:close/>
                    <a:moveTo>
                      <a:pt x="16969" y="9752"/>
                    </a:moveTo>
                    <a:lnTo>
                      <a:pt x="17587" y="10189"/>
                    </a:lnTo>
                    <a:lnTo>
                      <a:pt x="18208" y="9752"/>
                    </a:lnTo>
                    <a:lnTo>
                      <a:pt x="18598" y="10027"/>
                    </a:lnTo>
                    <a:lnTo>
                      <a:pt x="17979" y="10466"/>
                    </a:lnTo>
                    <a:lnTo>
                      <a:pt x="18598" y="10903"/>
                    </a:lnTo>
                    <a:lnTo>
                      <a:pt x="18199" y="11183"/>
                    </a:lnTo>
                    <a:lnTo>
                      <a:pt x="17580" y="10746"/>
                    </a:lnTo>
                    <a:lnTo>
                      <a:pt x="16961" y="11183"/>
                    </a:lnTo>
                    <a:lnTo>
                      <a:pt x="16572" y="10908"/>
                    </a:lnTo>
                    <a:lnTo>
                      <a:pt x="17191" y="10471"/>
                    </a:lnTo>
                    <a:lnTo>
                      <a:pt x="16572" y="10034"/>
                    </a:lnTo>
                    <a:lnTo>
                      <a:pt x="16969" y="9752"/>
                    </a:lnTo>
                    <a:close/>
                    <a:moveTo>
                      <a:pt x="2890" y="12437"/>
                    </a:moveTo>
                    <a:lnTo>
                      <a:pt x="5121" y="12437"/>
                    </a:lnTo>
                    <a:cubicBezTo>
                      <a:pt x="5419" y="12437"/>
                      <a:pt x="5663" y="12609"/>
                      <a:pt x="5663" y="12820"/>
                    </a:cubicBezTo>
                    <a:lnTo>
                      <a:pt x="5663" y="13834"/>
                    </a:lnTo>
                    <a:cubicBezTo>
                      <a:pt x="5663" y="14045"/>
                      <a:pt x="5419" y="14219"/>
                      <a:pt x="5121" y="14219"/>
                    </a:cubicBezTo>
                    <a:lnTo>
                      <a:pt x="2890" y="14219"/>
                    </a:lnTo>
                    <a:cubicBezTo>
                      <a:pt x="2592" y="14219"/>
                      <a:pt x="2348" y="14045"/>
                      <a:pt x="2348" y="13834"/>
                    </a:cubicBezTo>
                    <a:lnTo>
                      <a:pt x="2348" y="12820"/>
                    </a:lnTo>
                    <a:cubicBezTo>
                      <a:pt x="2348" y="12609"/>
                      <a:pt x="2592" y="12437"/>
                      <a:pt x="2890" y="12437"/>
                    </a:cubicBezTo>
                    <a:close/>
                    <a:moveTo>
                      <a:pt x="7400" y="12437"/>
                    </a:moveTo>
                    <a:lnTo>
                      <a:pt x="9669" y="12437"/>
                    </a:lnTo>
                    <a:cubicBezTo>
                      <a:pt x="9967" y="12437"/>
                      <a:pt x="10211" y="12609"/>
                      <a:pt x="10211" y="12820"/>
                    </a:cubicBezTo>
                    <a:lnTo>
                      <a:pt x="10211" y="13834"/>
                    </a:lnTo>
                    <a:cubicBezTo>
                      <a:pt x="10211" y="14045"/>
                      <a:pt x="9967" y="14219"/>
                      <a:pt x="9669" y="14219"/>
                    </a:cubicBezTo>
                    <a:lnTo>
                      <a:pt x="7400" y="14219"/>
                    </a:lnTo>
                    <a:cubicBezTo>
                      <a:pt x="7102" y="14219"/>
                      <a:pt x="6858" y="14045"/>
                      <a:pt x="6858" y="13834"/>
                    </a:cubicBezTo>
                    <a:lnTo>
                      <a:pt x="6858" y="12820"/>
                    </a:lnTo>
                    <a:cubicBezTo>
                      <a:pt x="6858" y="12609"/>
                      <a:pt x="7102" y="12437"/>
                      <a:pt x="7400" y="12437"/>
                    </a:cubicBezTo>
                    <a:close/>
                    <a:moveTo>
                      <a:pt x="11924" y="12437"/>
                    </a:moveTo>
                    <a:lnTo>
                      <a:pt x="14195" y="12437"/>
                    </a:lnTo>
                    <a:cubicBezTo>
                      <a:pt x="14493" y="12437"/>
                      <a:pt x="14738" y="12609"/>
                      <a:pt x="14738" y="12820"/>
                    </a:cubicBezTo>
                    <a:lnTo>
                      <a:pt x="14738" y="13834"/>
                    </a:lnTo>
                    <a:cubicBezTo>
                      <a:pt x="14738" y="14045"/>
                      <a:pt x="14493" y="14219"/>
                      <a:pt x="14195" y="14219"/>
                    </a:cubicBezTo>
                    <a:lnTo>
                      <a:pt x="11924" y="14219"/>
                    </a:lnTo>
                    <a:cubicBezTo>
                      <a:pt x="11626" y="14219"/>
                      <a:pt x="11382" y="14045"/>
                      <a:pt x="11382" y="13834"/>
                    </a:cubicBezTo>
                    <a:lnTo>
                      <a:pt x="11382" y="12820"/>
                    </a:lnTo>
                    <a:cubicBezTo>
                      <a:pt x="11382" y="12609"/>
                      <a:pt x="11626" y="12437"/>
                      <a:pt x="11924" y="12437"/>
                    </a:cubicBezTo>
                    <a:close/>
                    <a:moveTo>
                      <a:pt x="16426" y="13127"/>
                    </a:moveTo>
                    <a:lnTo>
                      <a:pt x="18734" y="13127"/>
                    </a:lnTo>
                    <a:lnTo>
                      <a:pt x="18734" y="13522"/>
                    </a:lnTo>
                    <a:lnTo>
                      <a:pt x="16426" y="13522"/>
                    </a:lnTo>
                    <a:lnTo>
                      <a:pt x="16426" y="13127"/>
                    </a:lnTo>
                    <a:close/>
                    <a:moveTo>
                      <a:pt x="2890" y="15292"/>
                    </a:moveTo>
                    <a:lnTo>
                      <a:pt x="5121" y="15292"/>
                    </a:lnTo>
                    <a:cubicBezTo>
                      <a:pt x="5419" y="15292"/>
                      <a:pt x="5663" y="15466"/>
                      <a:pt x="5663" y="15677"/>
                    </a:cubicBezTo>
                    <a:lnTo>
                      <a:pt x="5663" y="16691"/>
                    </a:lnTo>
                    <a:cubicBezTo>
                      <a:pt x="5663" y="16902"/>
                      <a:pt x="5419" y="17074"/>
                      <a:pt x="5121" y="17074"/>
                    </a:cubicBezTo>
                    <a:lnTo>
                      <a:pt x="2890" y="17074"/>
                    </a:lnTo>
                    <a:cubicBezTo>
                      <a:pt x="2592" y="17074"/>
                      <a:pt x="2348" y="16902"/>
                      <a:pt x="2348" y="16691"/>
                    </a:cubicBezTo>
                    <a:lnTo>
                      <a:pt x="2348" y="15677"/>
                    </a:lnTo>
                    <a:cubicBezTo>
                      <a:pt x="2348" y="15466"/>
                      <a:pt x="2592" y="15292"/>
                      <a:pt x="2890" y="15292"/>
                    </a:cubicBezTo>
                    <a:close/>
                    <a:moveTo>
                      <a:pt x="7400" y="15292"/>
                    </a:moveTo>
                    <a:lnTo>
                      <a:pt x="9669" y="15292"/>
                    </a:lnTo>
                    <a:cubicBezTo>
                      <a:pt x="9967" y="15292"/>
                      <a:pt x="10211" y="15466"/>
                      <a:pt x="10211" y="15677"/>
                    </a:cubicBezTo>
                    <a:lnTo>
                      <a:pt x="10211" y="16691"/>
                    </a:lnTo>
                    <a:cubicBezTo>
                      <a:pt x="10211" y="16902"/>
                      <a:pt x="9967" y="17074"/>
                      <a:pt x="9669" y="17074"/>
                    </a:cubicBezTo>
                    <a:lnTo>
                      <a:pt x="7400" y="17074"/>
                    </a:lnTo>
                    <a:cubicBezTo>
                      <a:pt x="7102" y="17074"/>
                      <a:pt x="6858" y="16902"/>
                      <a:pt x="6858" y="16691"/>
                    </a:cubicBezTo>
                    <a:lnTo>
                      <a:pt x="6858" y="15677"/>
                    </a:lnTo>
                    <a:cubicBezTo>
                      <a:pt x="6858" y="15466"/>
                      <a:pt x="7102" y="15292"/>
                      <a:pt x="7400" y="15292"/>
                    </a:cubicBezTo>
                    <a:close/>
                    <a:moveTo>
                      <a:pt x="11924" y="15292"/>
                    </a:moveTo>
                    <a:lnTo>
                      <a:pt x="14195" y="15292"/>
                    </a:lnTo>
                    <a:cubicBezTo>
                      <a:pt x="14493" y="15292"/>
                      <a:pt x="14738" y="15466"/>
                      <a:pt x="14738" y="15677"/>
                    </a:cubicBezTo>
                    <a:lnTo>
                      <a:pt x="14738" y="16691"/>
                    </a:lnTo>
                    <a:cubicBezTo>
                      <a:pt x="14738" y="16902"/>
                      <a:pt x="14493" y="17074"/>
                      <a:pt x="14195" y="17074"/>
                    </a:cubicBezTo>
                    <a:lnTo>
                      <a:pt x="11924" y="17074"/>
                    </a:lnTo>
                    <a:cubicBezTo>
                      <a:pt x="11626" y="17074"/>
                      <a:pt x="11382" y="16902"/>
                      <a:pt x="11382" y="16691"/>
                    </a:cubicBezTo>
                    <a:lnTo>
                      <a:pt x="11382" y="15677"/>
                    </a:lnTo>
                    <a:cubicBezTo>
                      <a:pt x="11382" y="15466"/>
                      <a:pt x="11626" y="15292"/>
                      <a:pt x="11924" y="15292"/>
                    </a:cubicBezTo>
                    <a:close/>
                    <a:moveTo>
                      <a:pt x="17305" y="15368"/>
                    </a:moveTo>
                    <a:lnTo>
                      <a:pt x="17864" y="15368"/>
                    </a:lnTo>
                    <a:lnTo>
                      <a:pt x="17864" y="15984"/>
                    </a:lnTo>
                    <a:lnTo>
                      <a:pt x="18734" y="15984"/>
                    </a:lnTo>
                    <a:lnTo>
                      <a:pt x="18734" y="16379"/>
                    </a:lnTo>
                    <a:lnTo>
                      <a:pt x="17864" y="16379"/>
                    </a:lnTo>
                    <a:lnTo>
                      <a:pt x="17864" y="17000"/>
                    </a:lnTo>
                    <a:lnTo>
                      <a:pt x="17305" y="17000"/>
                    </a:lnTo>
                    <a:lnTo>
                      <a:pt x="17305" y="16379"/>
                    </a:lnTo>
                    <a:lnTo>
                      <a:pt x="16433" y="16379"/>
                    </a:lnTo>
                    <a:lnTo>
                      <a:pt x="16433" y="15984"/>
                    </a:lnTo>
                    <a:lnTo>
                      <a:pt x="17305" y="15984"/>
                    </a:lnTo>
                    <a:lnTo>
                      <a:pt x="17305" y="15368"/>
                    </a:lnTo>
                    <a:close/>
                    <a:moveTo>
                      <a:pt x="2897" y="18144"/>
                    </a:moveTo>
                    <a:lnTo>
                      <a:pt x="9669" y="18144"/>
                    </a:lnTo>
                    <a:cubicBezTo>
                      <a:pt x="9967" y="18144"/>
                      <a:pt x="10211" y="18316"/>
                      <a:pt x="10211" y="18527"/>
                    </a:cubicBezTo>
                    <a:lnTo>
                      <a:pt x="10211" y="19543"/>
                    </a:lnTo>
                    <a:cubicBezTo>
                      <a:pt x="10211" y="19754"/>
                      <a:pt x="9967" y="19926"/>
                      <a:pt x="9669" y="19926"/>
                    </a:cubicBezTo>
                    <a:lnTo>
                      <a:pt x="2897" y="19926"/>
                    </a:lnTo>
                    <a:cubicBezTo>
                      <a:pt x="2599" y="19926"/>
                      <a:pt x="2355" y="19754"/>
                      <a:pt x="2355" y="19543"/>
                    </a:cubicBezTo>
                    <a:lnTo>
                      <a:pt x="2355" y="18527"/>
                    </a:lnTo>
                    <a:cubicBezTo>
                      <a:pt x="2355" y="18316"/>
                      <a:pt x="2599" y="18144"/>
                      <a:pt x="2897" y="18144"/>
                    </a:cubicBezTo>
                    <a:close/>
                    <a:moveTo>
                      <a:pt x="11924" y="18144"/>
                    </a:moveTo>
                    <a:lnTo>
                      <a:pt x="14195" y="18144"/>
                    </a:lnTo>
                    <a:cubicBezTo>
                      <a:pt x="14493" y="18144"/>
                      <a:pt x="14738" y="18316"/>
                      <a:pt x="14738" y="18527"/>
                    </a:cubicBezTo>
                    <a:lnTo>
                      <a:pt x="14738" y="19543"/>
                    </a:lnTo>
                    <a:cubicBezTo>
                      <a:pt x="14738" y="19754"/>
                      <a:pt x="14493" y="19926"/>
                      <a:pt x="14195" y="19926"/>
                    </a:cubicBezTo>
                    <a:lnTo>
                      <a:pt x="11924" y="19926"/>
                    </a:lnTo>
                    <a:cubicBezTo>
                      <a:pt x="11626" y="19926"/>
                      <a:pt x="11382" y="19754"/>
                      <a:pt x="11382" y="19543"/>
                    </a:cubicBezTo>
                    <a:lnTo>
                      <a:pt x="11382" y="18527"/>
                    </a:lnTo>
                    <a:cubicBezTo>
                      <a:pt x="11382" y="18316"/>
                      <a:pt x="11626" y="18144"/>
                      <a:pt x="11924" y="18144"/>
                    </a:cubicBezTo>
                    <a:close/>
                    <a:moveTo>
                      <a:pt x="16426" y="18517"/>
                    </a:moveTo>
                    <a:lnTo>
                      <a:pt x="18734" y="18517"/>
                    </a:lnTo>
                    <a:lnTo>
                      <a:pt x="18734" y="18910"/>
                    </a:lnTo>
                    <a:lnTo>
                      <a:pt x="16426" y="18910"/>
                    </a:lnTo>
                    <a:lnTo>
                      <a:pt x="16426" y="18517"/>
                    </a:lnTo>
                    <a:close/>
                    <a:moveTo>
                      <a:pt x="16426" y="19165"/>
                    </a:moveTo>
                    <a:lnTo>
                      <a:pt x="18734" y="19165"/>
                    </a:lnTo>
                    <a:lnTo>
                      <a:pt x="18734" y="19558"/>
                    </a:lnTo>
                    <a:lnTo>
                      <a:pt x="16426" y="19558"/>
                    </a:lnTo>
                    <a:lnTo>
                      <a:pt x="16426" y="19165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8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" grpId="1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51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成组"/>
          <p:cNvGrpSpPr/>
          <p:nvPr/>
        </p:nvGrpSpPr>
        <p:grpSpPr>
          <a:xfrm>
            <a:off x="20297224" y="2223886"/>
            <a:ext cx="2753785" cy="2198709"/>
            <a:chOff x="0" y="0"/>
            <a:chExt cx="2753784" cy="2198707"/>
          </a:xfrm>
        </p:grpSpPr>
        <p:sp>
          <p:nvSpPr>
            <p:cNvPr id="596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597" name="结算审计…"/>
            <p:cNvSpPr txBox="1"/>
            <p:nvPr/>
          </p:nvSpPr>
          <p:spPr>
            <a:xfrm>
              <a:off x="165949" y="1267000"/>
              <a:ext cx="2421887" cy="852139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ctr" defTabSz="1168400">
                <a:lnSpc>
                  <a:spcPct val="80000"/>
                </a:lnSpc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结算审计</a:t>
              </a:r>
            </a:p>
            <a:p>
              <a:pPr algn="ctr" defTabSz="1168400">
                <a:lnSpc>
                  <a:spcPct val="80000"/>
                </a:lnSpc>
                <a:defRPr sz="23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审计系统</a:t>
              </a:r>
            </a:p>
          </p:txBody>
        </p:sp>
        <p:grpSp>
          <p:nvGrpSpPr>
            <p:cNvPr id="600" name="成组"/>
            <p:cNvGrpSpPr/>
            <p:nvPr/>
          </p:nvGrpSpPr>
          <p:grpSpPr>
            <a:xfrm>
              <a:off x="826213" y="0"/>
              <a:ext cx="1101359" cy="1101359"/>
              <a:chOff x="0" y="0"/>
              <a:chExt cx="1101358" cy="1101358"/>
            </a:xfrm>
          </p:grpSpPr>
          <p:sp>
            <p:nvSpPr>
              <p:cNvPr id="598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CD6200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599" name="计算器"/>
              <p:cNvSpPr/>
              <p:nvPr/>
            </p:nvSpPr>
            <p:spPr>
              <a:xfrm>
                <a:off x="390317" y="323694"/>
                <a:ext cx="320724" cy="4539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522" y="0"/>
                    </a:moveTo>
                    <a:cubicBezTo>
                      <a:pt x="681" y="0"/>
                      <a:pt x="0" y="481"/>
                      <a:pt x="0" y="1075"/>
                    </a:cubicBezTo>
                    <a:lnTo>
                      <a:pt x="0" y="20525"/>
                    </a:lnTo>
                    <a:cubicBezTo>
                      <a:pt x="0" y="21119"/>
                      <a:pt x="681" y="21600"/>
                      <a:pt x="1522" y="21600"/>
                    </a:cubicBezTo>
                    <a:lnTo>
                      <a:pt x="20081" y="21600"/>
                    </a:lnTo>
                    <a:cubicBezTo>
                      <a:pt x="20922" y="21600"/>
                      <a:pt x="21600" y="21119"/>
                      <a:pt x="21600" y="20525"/>
                    </a:cubicBezTo>
                    <a:lnTo>
                      <a:pt x="21600" y="1075"/>
                    </a:lnTo>
                    <a:cubicBezTo>
                      <a:pt x="21592" y="481"/>
                      <a:pt x="20912" y="0"/>
                      <a:pt x="20071" y="0"/>
                    </a:cubicBezTo>
                    <a:lnTo>
                      <a:pt x="1522" y="0"/>
                    </a:lnTo>
                    <a:close/>
                    <a:moveTo>
                      <a:pt x="2866" y="1696"/>
                    </a:moveTo>
                    <a:lnTo>
                      <a:pt x="18734" y="1696"/>
                    </a:lnTo>
                    <a:cubicBezTo>
                      <a:pt x="19017" y="1696"/>
                      <a:pt x="19254" y="1857"/>
                      <a:pt x="19254" y="2062"/>
                    </a:cubicBezTo>
                    <a:lnTo>
                      <a:pt x="19254" y="4985"/>
                    </a:lnTo>
                    <a:cubicBezTo>
                      <a:pt x="19254" y="5185"/>
                      <a:pt x="19024" y="5351"/>
                      <a:pt x="18734" y="5351"/>
                    </a:cubicBezTo>
                    <a:lnTo>
                      <a:pt x="2866" y="5351"/>
                    </a:lnTo>
                    <a:cubicBezTo>
                      <a:pt x="2583" y="5351"/>
                      <a:pt x="2348" y="5190"/>
                      <a:pt x="2348" y="4985"/>
                    </a:cubicBezTo>
                    <a:lnTo>
                      <a:pt x="2348" y="2062"/>
                    </a:lnTo>
                    <a:cubicBezTo>
                      <a:pt x="2348" y="1862"/>
                      <a:pt x="2576" y="1696"/>
                      <a:pt x="2866" y="1696"/>
                    </a:cubicBezTo>
                    <a:close/>
                    <a:moveTo>
                      <a:pt x="17580" y="6615"/>
                    </a:moveTo>
                    <a:cubicBezTo>
                      <a:pt x="17771" y="6615"/>
                      <a:pt x="17924" y="6723"/>
                      <a:pt x="17924" y="6858"/>
                    </a:cubicBezTo>
                    <a:cubicBezTo>
                      <a:pt x="17924" y="6993"/>
                      <a:pt x="17771" y="7101"/>
                      <a:pt x="17580" y="7101"/>
                    </a:cubicBezTo>
                    <a:cubicBezTo>
                      <a:pt x="17389" y="7106"/>
                      <a:pt x="17236" y="6993"/>
                      <a:pt x="17236" y="6858"/>
                    </a:cubicBezTo>
                    <a:cubicBezTo>
                      <a:pt x="17236" y="6723"/>
                      <a:pt x="17389" y="6615"/>
                      <a:pt x="17580" y="6615"/>
                    </a:cubicBezTo>
                    <a:close/>
                    <a:moveTo>
                      <a:pt x="2890" y="6674"/>
                    </a:moveTo>
                    <a:lnTo>
                      <a:pt x="5121" y="6674"/>
                    </a:lnTo>
                    <a:cubicBezTo>
                      <a:pt x="5419" y="6674"/>
                      <a:pt x="5663" y="6847"/>
                      <a:pt x="5663" y="7057"/>
                    </a:cubicBezTo>
                    <a:lnTo>
                      <a:pt x="5663" y="8073"/>
                    </a:lnTo>
                    <a:cubicBezTo>
                      <a:pt x="5663" y="8284"/>
                      <a:pt x="5419" y="8456"/>
                      <a:pt x="5121" y="8456"/>
                    </a:cubicBezTo>
                    <a:lnTo>
                      <a:pt x="2890" y="8456"/>
                    </a:lnTo>
                    <a:cubicBezTo>
                      <a:pt x="2592" y="8456"/>
                      <a:pt x="2348" y="8284"/>
                      <a:pt x="2348" y="8073"/>
                    </a:cubicBezTo>
                    <a:lnTo>
                      <a:pt x="2348" y="7057"/>
                    </a:lnTo>
                    <a:cubicBezTo>
                      <a:pt x="2348" y="6847"/>
                      <a:pt x="2592" y="6674"/>
                      <a:pt x="2890" y="6674"/>
                    </a:cubicBezTo>
                    <a:close/>
                    <a:moveTo>
                      <a:pt x="7400" y="6674"/>
                    </a:moveTo>
                    <a:lnTo>
                      <a:pt x="9669" y="6674"/>
                    </a:lnTo>
                    <a:cubicBezTo>
                      <a:pt x="9967" y="6674"/>
                      <a:pt x="10211" y="6847"/>
                      <a:pt x="10211" y="7057"/>
                    </a:cubicBezTo>
                    <a:lnTo>
                      <a:pt x="10211" y="8073"/>
                    </a:lnTo>
                    <a:cubicBezTo>
                      <a:pt x="10211" y="8284"/>
                      <a:pt x="9967" y="8456"/>
                      <a:pt x="9669" y="8456"/>
                    </a:cubicBezTo>
                    <a:lnTo>
                      <a:pt x="7400" y="8456"/>
                    </a:lnTo>
                    <a:cubicBezTo>
                      <a:pt x="7102" y="8456"/>
                      <a:pt x="6858" y="8284"/>
                      <a:pt x="6858" y="8073"/>
                    </a:cubicBezTo>
                    <a:lnTo>
                      <a:pt x="6858" y="7057"/>
                    </a:lnTo>
                    <a:cubicBezTo>
                      <a:pt x="6858" y="6847"/>
                      <a:pt x="7102" y="6674"/>
                      <a:pt x="7400" y="6674"/>
                    </a:cubicBezTo>
                    <a:close/>
                    <a:moveTo>
                      <a:pt x="11924" y="6674"/>
                    </a:moveTo>
                    <a:lnTo>
                      <a:pt x="14195" y="6674"/>
                    </a:lnTo>
                    <a:cubicBezTo>
                      <a:pt x="14493" y="6674"/>
                      <a:pt x="14738" y="6847"/>
                      <a:pt x="14738" y="7057"/>
                    </a:cubicBezTo>
                    <a:lnTo>
                      <a:pt x="14738" y="8073"/>
                    </a:lnTo>
                    <a:cubicBezTo>
                      <a:pt x="14738" y="8284"/>
                      <a:pt x="14493" y="8456"/>
                      <a:pt x="14195" y="8456"/>
                    </a:cubicBezTo>
                    <a:lnTo>
                      <a:pt x="11924" y="8456"/>
                    </a:lnTo>
                    <a:cubicBezTo>
                      <a:pt x="11626" y="8456"/>
                      <a:pt x="11382" y="8284"/>
                      <a:pt x="11382" y="8073"/>
                    </a:cubicBezTo>
                    <a:lnTo>
                      <a:pt x="11382" y="7057"/>
                    </a:lnTo>
                    <a:cubicBezTo>
                      <a:pt x="11382" y="6847"/>
                      <a:pt x="11626" y="6674"/>
                      <a:pt x="11924" y="6674"/>
                    </a:cubicBezTo>
                    <a:close/>
                    <a:moveTo>
                      <a:pt x="16433" y="7290"/>
                    </a:moveTo>
                    <a:lnTo>
                      <a:pt x="18743" y="7290"/>
                    </a:lnTo>
                    <a:lnTo>
                      <a:pt x="18743" y="7685"/>
                    </a:lnTo>
                    <a:lnTo>
                      <a:pt x="16433" y="7685"/>
                    </a:lnTo>
                    <a:lnTo>
                      <a:pt x="16433" y="7290"/>
                    </a:lnTo>
                    <a:close/>
                    <a:moveTo>
                      <a:pt x="17580" y="7867"/>
                    </a:moveTo>
                    <a:cubicBezTo>
                      <a:pt x="17771" y="7867"/>
                      <a:pt x="17924" y="7975"/>
                      <a:pt x="17924" y="8110"/>
                    </a:cubicBezTo>
                    <a:cubicBezTo>
                      <a:pt x="17924" y="8245"/>
                      <a:pt x="17771" y="8353"/>
                      <a:pt x="17580" y="8353"/>
                    </a:cubicBezTo>
                    <a:cubicBezTo>
                      <a:pt x="17389" y="8353"/>
                      <a:pt x="17236" y="8245"/>
                      <a:pt x="17236" y="8110"/>
                    </a:cubicBezTo>
                    <a:cubicBezTo>
                      <a:pt x="17236" y="7975"/>
                      <a:pt x="17389" y="7867"/>
                      <a:pt x="17580" y="7867"/>
                    </a:cubicBezTo>
                    <a:close/>
                    <a:moveTo>
                      <a:pt x="2890" y="9580"/>
                    </a:moveTo>
                    <a:lnTo>
                      <a:pt x="5121" y="9580"/>
                    </a:lnTo>
                    <a:cubicBezTo>
                      <a:pt x="5419" y="9580"/>
                      <a:pt x="5663" y="9752"/>
                      <a:pt x="5663" y="9963"/>
                    </a:cubicBezTo>
                    <a:lnTo>
                      <a:pt x="5663" y="10979"/>
                    </a:lnTo>
                    <a:cubicBezTo>
                      <a:pt x="5663" y="11189"/>
                      <a:pt x="5419" y="11362"/>
                      <a:pt x="5121" y="11362"/>
                    </a:cubicBezTo>
                    <a:lnTo>
                      <a:pt x="2890" y="11362"/>
                    </a:lnTo>
                    <a:cubicBezTo>
                      <a:pt x="2592" y="11362"/>
                      <a:pt x="2348" y="11189"/>
                      <a:pt x="2348" y="10979"/>
                    </a:cubicBezTo>
                    <a:lnTo>
                      <a:pt x="2348" y="9963"/>
                    </a:lnTo>
                    <a:cubicBezTo>
                      <a:pt x="2348" y="9752"/>
                      <a:pt x="2592" y="9580"/>
                      <a:pt x="2890" y="9580"/>
                    </a:cubicBezTo>
                    <a:close/>
                    <a:moveTo>
                      <a:pt x="7400" y="9580"/>
                    </a:moveTo>
                    <a:lnTo>
                      <a:pt x="9669" y="9580"/>
                    </a:lnTo>
                    <a:cubicBezTo>
                      <a:pt x="9967" y="9580"/>
                      <a:pt x="10211" y="9752"/>
                      <a:pt x="10211" y="9963"/>
                    </a:cubicBezTo>
                    <a:lnTo>
                      <a:pt x="10211" y="10979"/>
                    </a:lnTo>
                    <a:cubicBezTo>
                      <a:pt x="10211" y="11189"/>
                      <a:pt x="9967" y="11362"/>
                      <a:pt x="9669" y="11362"/>
                    </a:cubicBezTo>
                    <a:lnTo>
                      <a:pt x="7400" y="11362"/>
                    </a:lnTo>
                    <a:cubicBezTo>
                      <a:pt x="7102" y="11362"/>
                      <a:pt x="6858" y="11189"/>
                      <a:pt x="6858" y="10979"/>
                    </a:cubicBezTo>
                    <a:lnTo>
                      <a:pt x="6858" y="9963"/>
                    </a:lnTo>
                    <a:cubicBezTo>
                      <a:pt x="6858" y="9752"/>
                      <a:pt x="7102" y="9580"/>
                      <a:pt x="7400" y="9580"/>
                    </a:cubicBezTo>
                    <a:close/>
                    <a:moveTo>
                      <a:pt x="11924" y="9580"/>
                    </a:moveTo>
                    <a:lnTo>
                      <a:pt x="14195" y="9580"/>
                    </a:lnTo>
                    <a:cubicBezTo>
                      <a:pt x="14493" y="9580"/>
                      <a:pt x="14738" y="9752"/>
                      <a:pt x="14738" y="9963"/>
                    </a:cubicBezTo>
                    <a:lnTo>
                      <a:pt x="14738" y="10979"/>
                    </a:lnTo>
                    <a:cubicBezTo>
                      <a:pt x="14738" y="11189"/>
                      <a:pt x="14493" y="11362"/>
                      <a:pt x="14195" y="11362"/>
                    </a:cubicBezTo>
                    <a:lnTo>
                      <a:pt x="11924" y="11362"/>
                    </a:lnTo>
                    <a:cubicBezTo>
                      <a:pt x="11626" y="11362"/>
                      <a:pt x="11382" y="11189"/>
                      <a:pt x="11382" y="10979"/>
                    </a:cubicBezTo>
                    <a:lnTo>
                      <a:pt x="11382" y="9963"/>
                    </a:lnTo>
                    <a:cubicBezTo>
                      <a:pt x="11382" y="9752"/>
                      <a:pt x="11626" y="9580"/>
                      <a:pt x="11924" y="9580"/>
                    </a:cubicBezTo>
                    <a:close/>
                    <a:moveTo>
                      <a:pt x="16969" y="9752"/>
                    </a:moveTo>
                    <a:lnTo>
                      <a:pt x="17587" y="10189"/>
                    </a:lnTo>
                    <a:lnTo>
                      <a:pt x="18208" y="9752"/>
                    </a:lnTo>
                    <a:lnTo>
                      <a:pt x="18598" y="10027"/>
                    </a:lnTo>
                    <a:lnTo>
                      <a:pt x="17979" y="10466"/>
                    </a:lnTo>
                    <a:lnTo>
                      <a:pt x="18598" y="10903"/>
                    </a:lnTo>
                    <a:lnTo>
                      <a:pt x="18199" y="11183"/>
                    </a:lnTo>
                    <a:lnTo>
                      <a:pt x="17580" y="10746"/>
                    </a:lnTo>
                    <a:lnTo>
                      <a:pt x="16961" y="11183"/>
                    </a:lnTo>
                    <a:lnTo>
                      <a:pt x="16572" y="10908"/>
                    </a:lnTo>
                    <a:lnTo>
                      <a:pt x="17191" y="10471"/>
                    </a:lnTo>
                    <a:lnTo>
                      <a:pt x="16572" y="10034"/>
                    </a:lnTo>
                    <a:lnTo>
                      <a:pt x="16969" y="9752"/>
                    </a:lnTo>
                    <a:close/>
                    <a:moveTo>
                      <a:pt x="2890" y="12437"/>
                    </a:moveTo>
                    <a:lnTo>
                      <a:pt x="5121" y="12437"/>
                    </a:lnTo>
                    <a:cubicBezTo>
                      <a:pt x="5419" y="12437"/>
                      <a:pt x="5663" y="12609"/>
                      <a:pt x="5663" y="12820"/>
                    </a:cubicBezTo>
                    <a:lnTo>
                      <a:pt x="5663" y="13834"/>
                    </a:lnTo>
                    <a:cubicBezTo>
                      <a:pt x="5663" y="14045"/>
                      <a:pt x="5419" y="14219"/>
                      <a:pt x="5121" y="14219"/>
                    </a:cubicBezTo>
                    <a:lnTo>
                      <a:pt x="2890" y="14219"/>
                    </a:lnTo>
                    <a:cubicBezTo>
                      <a:pt x="2592" y="14219"/>
                      <a:pt x="2348" y="14045"/>
                      <a:pt x="2348" y="13834"/>
                    </a:cubicBezTo>
                    <a:lnTo>
                      <a:pt x="2348" y="12820"/>
                    </a:lnTo>
                    <a:cubicBezTo>
                      <a:pt x="2348" y="12609"/>
                      <a:pt x="2592" y="12437"/>
                      <a:pt x="2890" y="12437"/>
                    </a:cubicBezTo>
                    <a:close/>
                    <a:moveTo>
                      <a:pt x="7400" y="12437"/>
                    </a:moveTo>
                    <a:lnTo>
                      <a:pt x="9669" y="12437"/>
                    </a:lnTo>
                    <a:cubicBezTo>
                      <a:pt x="9967" y="12437"/>
                      <a:pt x="10211" y="12609"/>
                      <a:pt x="10211" y="12820"/>
                    </a:cubicBezTo>
                    <a:lnTo>
                      <a:pt x="10211" y="13834"/>
                    </a:lnTo>
                    <a:cubicBezTo>
                      <a:pt x="10211" y="14045"/>
                      <a:pt x="9967" y="14219"/>
                      <a:pt x="9669" y="14219"/>
                    </a:cubicBezTo>
                    <a:lnTo>
                      <a:pt x="7400" y="14219"/>
                    </a:lnTo>
                    <a:cubicBezTo>
                      <a:pt x="7102" y="14219"/>
                      <a:pt x="6858" y="14045"/>
                      <a:pt x="6858" y="13834"/>
                    </a:cubicBezTo>
                    <a:lnTo>
                      <a:pt x="6858" y="12820"/>
                    </a:lnTo>
                    <a:cubicBezTo>
                      <a:pt x="6858" y="12609"/>
                      <a:pt x="7102" y="12437"/>
                      <a:pt x="7400" y="12437"/>
                    </a:cubicBezTo>
                    <a:close/>
                    <a:moveTo>
                      <a:pt x="11924" y="12437"/>
                    </a:moveTo>
                    <a:lnTo>
                      <a:pt x="14195" y="12437"/>
                    </a:lnTo>
                    <a:cubicBezTo>
                      <a:pt x="14493" y="12437"/>
                      <a:pt x="14738" y="12609"/>
                      <a:pt x="14738" y="12820"/>
                    </a:cubicBezTo>
                    <a:lnTo>
                      <a:pt x="14738" y="13834"/>
                    </a:lnTo>
                    <a:cubicBezTo>
                      <a:pt x="14738" y="14045"/>
                      <a:pt x="14493" y="14219"/>
                      <a:pt x="14195" y="14219"/>
                    </a:cubicBezTo>
                    <a:lnTo>
                      <a:pt x="11924" y="14219"/>
                    </a:lnTo>
                    <a:cubicBezTo>
                      <a:pt x="11626" y="14219"/>
                      <a:pt x="11382" y="14045"/>
                      <a:pt x="11382" y="13834"/>
                    </a:cubicBezTo>
                    <a:lnTo>
                      <a:pt x="11382" y="12820"/>
                    </a:lnTo>
                    <a:cubicBezTo>
                      <a:pt x="11382" y="12609"/>
                      <a:pt x="11626" y="12437"/>
                      <a:pt x="11924" y="12437"/>
                    </a:cubicBezTo>
                    <a:close/>
                    <a:moveTo>
                      <a:pt x="16426" y="13127"/>
                    </a:moveTo>
                    <a:lnTo>
                      <a:pt x="18734" y="13127"/>
                    </a:lnTo>
                    <a:lnTo>
                      <a:pt x="18734" y="13522"/>
                    </a:lnTo>
                    <a:lnTo>
                      <a:pt x="16426" y="13522"/>
                    </a:lnTo>
                    <a:lnTo>
                      <a:pt x="16426" y="13127"/>
                    </a:lnTo>
                    <a:close/>
                    <a:moveTo>
                      <a:pt x="2890" y="15292"/>
                    </a:moveTo>
                    <a:lnTo>
                      <a:pt x="5121" y="15292"/>
                    </a:lnTo>
                    <a:cubicBezTo>
                      <a:pt x="5419" y="15292"/>
                      <a:pt x="5663" y="15466"/>
                      <a:pt x="5663" y="15677"/>
                    </a:cubicBezTo>
                    <a:lnTo>
                      <a:pt x="5663" y="16691"/>
                    </a:lnTo>
                    <a:cubicBezTo>
                      <a:pt x="5663" y="16902"/>
                      <a:pt x="5419" y="17074"/>
                      <a:pt x="5121" y="17074"/>
                    </a:cubicBezTo>
                    <a:lnTo>
                      <a:pt x="2890" y="17074"/>
                    </a:lnTo>
                    <a:cubicBezTo>
                      <a:pt x="2592" y="17074"/>
                      <a:pt x="2348" y="16902"/>
                      <a:pt x="2348" y="16691"/>
                    </a:cubicBezTo>
                    <a:lnTo>
                      <a:pt x="2348" y="15677"/>
                    </a:lnTo>
                    <a:cubicBezTo>
                      <a:pt x="2348" y="15466"/>
                      <a:pt x="2592" y="15292"/>
                      <a:pt x="2890" y="15292"/>
                    </a:cubicBezTo>
                    <a:close/>
                    <a:moveTo>
                      <a:pt x="7400" y="15292"/>
                    </a:moveTo>
                    <a:lnTo>
                      <a:pt x="9669" y="15292"/>
                    </a:lnTo>
                    <a:cubicBezTo>
                      <a:pt x="9967" y="15292"/>
                      <a:pt x="10211" y="15466"/>
                      <a:pt x="10211" y="15677"/>
                    </a:cubicBezTo>
                    <a:lnTo>
                      <a:pt x="10211" y="16691"/>
                    </a:lnTo>
                    <a:cubicBezTo>
                      <a:pt x="10211" y="16902"/>
                      <a:pt x="9967" y="17074"/>
                      <a:pt x="9669" y="17074"/>
                    </a:cubicBezTo>
                    <a:lnTo>
                      <a:pt x="7400" y="17074"/>
                    </a:lnTo>
                    <a:cubicBezTo>
                      <a:pt x="7102" y="17074"/>
                      <a:pt x="6858" y="16902"/>
                      <a:pt x="6858" y="16691"/>
                    </a:cubicBezTo>
                    <a:lnTo>
                      <a:pt x="6858" y="15677"/>
                    </a:lnTo>
                    <a:cubicBezTo>
                      <a:pt x="6858" y="15466"/>
                      <a:pt x="7102" y="15292"/>
                      <a:pt x="7400" y="15292"/>
                    </a:cubicBezTo>
                    <a:close/>
                    <a:moveTo>
                      <a:pt x="11924" y="15292"/>
                    </a:moveTo>
                    <a:lnTo>
                      <a:pt x="14195" y="15292"/>
                    </a:lnTo>
                    <a:cubicBezTo>
                      <a:pt x="14493" y="15292"/>
                      <a:pt x="14738" y="15466"/>
                      <a:pt x="14738" y="15677"/>
                    </a:cubicBezTo>
                    <a:lnTo>
                      <a:pt x="14738" y="16691"/>
                    </a:lnTo>
                    <a:cubicBezTo>
                      <a:pt x="14738" y="16902"/>
                      <a:pt x="14493" y="17074"/>
                      <a:pt x="14195" y="17074"/>
                    </a:cubicBezTo>
                    <a:lnTo>
                      <a:pt x="11924" y="17074"/>
                    </a:lnTo>
                    <a:cubicBezTo>
                      <a:pt x="11626" y="17074"/>
                      <a:pt x="11382" y="16902"/>
                      <a:pt x="11382" y="16691"/>
                    </a:cubicBezTo>
                    <a:lnTo>
                      <a:pt x="11382" y="15677"/>
                    </a:lnTo>
                    <a:cubicBezTo>
                      <a:pt x="11382" y="15466"/>
                      <a:pt x="11626" y="15292"/>
                      <a:pt x="11924" y="15292"/>
                    </a:cubicBezTo>
                    <a:close/>
                    <a:moveTo>
                      <a:pt x="17305" y="15368"/>
                    </a:moveTo>
                    <a:lnTo>
                      <a:pt x="17864" y="15368"/>
                    </a:lnTo>
                    <a:lnTo>
                      <a:pt x="17864" y="15984"/>
                    </a:lnTo>
                    <a:lnTo>
                      <a:pt x="18734" y="15984"/>
                    </a:lnTo>
                    <a:lnTo>
                      <a:pt x="18734" y="16379"/>
                    </a:lnTo>
                    <a:lnTo>
                      <a:pt x="17864" y="16379"/>
                    </a:lnTo>
                    <a:lnTo>
                      <a:pt x="17864" y="17000"/>
                    </a:lnTo>
                    <a:lnTo>
                      <a:pt x="17305" y="17000"/>
                    </a:lnTo>
                    <a:lnTo>
                      <a:pt x="17305" y="16379"/>
                    </a:lnTo>
                    <a:lnTo>
                      <a:pt x="16433" y="16379"/>
                    </a:lnTo>
                    <a:lnTo>
                      <a:pt x="16433" y="15984"/>
                    </a:lnTo>
                    <a:lnTo>
                      <a:pt x="17305" y="15984"/>
                    </a:lnTo>
                    <a:lnTo>
                      <a:pt x="17305" y="15368"/>
                    </a:lnTo>
                    <a:close/>
                    <a:moveTo>
                      <a:pt x="2897" y="18144"/>
                    </a:moveTo>
                    <a:lnTo>
                      <a:pt x="9669" y="18144"/>
                    </a:lnTo>
                    <a:cubicBezTo>
                      <a:pt x="9967" y="18144"/>
                      <a:pt x="10211" y="18316"/>
                      <a:pt x="10211" y="18527"/>
                    </a:cubicBezTo>
                    <a:lnTo>
                      <a:pt x="10211" y="19543"/>
                    </a:lnTo>
                    <a:cubicBezTo>
                      <a:pt x="10211" y="19754"/>
                      <a:pt x="9967" y="19926"/>
                      <a:pt x="9669" y="19926"/>
                    </a:cubicBezTo>
                    <a:lnTo>
                      <a:pt x="2897" y="19926"/>
                    </a:lnTo>
                    <a:cubicBezTo>
                      <a:pt x="2599" y="19926"/>
                      <a:pt x="2355" y="19754"/>
                      <a:pt x="2355" y="19543"/>
                    </a:cubicBezTo>
                    <a:lnTo>
                      <a:pt x="2355" y="18527"/>
                    </a:lnTo>
                    <a:cubicBezTo>
                      <a:pt x="2355" y="18316"/>
                      <a:pt x="2599" y="18144"/>
                      <a:pt x="2897" y="18144"/>
                    </a:cubicBezTo>
                    <a:close/>
                    <a:moveTo>
                      <a:pt x="11924" y="18144"/>
                    </a:moveTo>
                    <a:lnTo>
                      <a:pt x="14195" y="18144"/>
                    </a:lnTo>
                    <a:cubicBezTo>
                      <a:pt x="14493" y="18144"/>
                      <a:pt x="14738" y="18316"/>
                      <a:pt x="14738" y="18527"/>
                    </a:cubicBezTo>
                    <a:lnTo>
                      <a:pt x="14738" y="19543"/>
                    </a:lnTo>
                    <a:cubicBezTo>
                      <a:pt x="14738" y="19754"/>
                      <a:pt x="14493" y="19926"/>
                      <a:pt x="14195" y="19926"/>
                    </a:cubicBezTo>
                    <a:lnTo>
                      <a:pt x="11924" y="19926"/>
                    </a:lnTo>
                    <a:cubicBezTo>
                      <a:pt x="11626" y="19926"/>
                      <a:pt x="11382" y="19754"/>
                      <a:pt x="11382" y="19543"/>
                    </a:cubicBezTo>
                    <a:lnTo>
                      <a:pt x="11382" y="18527"/>
                    </a:lnTo>
                    <a:cubicBezTo>
                      <a:pt x="11382" y="18316"/>
                      <a:pt x="11626" y="18144"/>
                      <a:pt x="11924" y="18144"/>
                    </a:cubicBezTo>
                    <a:close/>
                    <a:moveTo>
                      <a:pt x="16426" y="18517"/>
                    </a:moveTo>
                    <a:lnTo>
                      <a:pt x="18734" y="18517"/>
                    </a:lnTo>
                    <a:lnTo>
                      <a:pt x="18734" y="18910"/>
                    </a:lnTo>
                    <a:lnTo>
                      <a:pt x="16426" y="18910"/>
                    </a:lnTo>
                    <a:lnTo>
                      <a:pt x="16426" y="18517"/>
                    </a:lnTo>
                    <a:close/>
                    <a:moveTo>
                      <a:pt x="16426" y="19165"/>
                    </a:moveTo>
                    <a:lnTo>
                      <a:pt x="18734" y="19165"/>
                    </a:lnTo>
                    <a:lnTo>
                      <a:pt x="18734" y="19558"/>
                    </a:lnTo>
                    <a:lnTo>
                      <a:pt x="16426" y="19558"/>
                    </a:lnTo>
                    <a:lnTo>
                      <a:pt x="16426" y="19165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602" name="幻灯片编号"/>
          <p:cNvSpPr txBox="1"/>
          <p:nvPr>
            <p:ph type="sldNum" sz="quarter" idx="2"/>
          </p:nvPr>
        </p:nvSpPr>
        <p:spPr>
          <a:xfrm>
            <a:off x="11761613" y="12791195"/>
            <a:ext cx="860774" cy="6654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9" tIns="91439" rIns="91439" bIns="91439"/>
          <a:lstStyle/>
          <a:p>
            <a:pPr/>
            <a:fld id="{86CB4B4D-7CA3-9044-876B-883B54F8677D}" type="slidenum"/>
          </a:p>
        </p:txBody>
      </p:sp>
      <p:sp>
        <p:nvSpPr>
          <p:cNvPr id="603" name="文本框 6"/>
          <p:cNvSpPr txBox="1"/>
          <p:nvPr/>
        </p:nvSpPr>
        <p:spPr>
          <a:xfrm>
            <a:off x="2044700" y="539750"/>
            <a:ext cx="6877050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调研结果概览</a:t>
            </a:r>
          </a:p>
        </p:txBody>
      </p:sp>
      <p:sp>
        <p:nvSpPr>
          <p:cNvPr id="604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grpSp>
        <p:nvGrpSpPr>
          <p:cNvPr id="607" name="组合 8"/>
          <p:cNvGrpSpPr/>
          <p:nvPr/>
        </p:nvGrpSpPr>
        <p:grpSpPr>
          <a:xfrm>
            <a:off x="412750" y="631826"/>
            <a:ext cx="1631950" cy="985114"/>
            <a:chOff x="0" y="0"/>
            <a:chExt cx="1631950" cy="985113"/>
          </a:xfrm>
        </p:grpSpPr>
        <p:sp>
          <p:nvSpPr>
            <p:cNvPr id="605" name="KSO_Shape"/>
            <p:cNvSpPr/>
            <p:nvPr/>
          </p:nvSpPr>
          <p:spPr>
            <a:xfrm>
              <a:off x="0" y="3173"/>
              <a:ext cx="1631950" cy="895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111" y="12220"/>
                  </a:moveTo>
                  <a:lnTo>
                    <a:pt x="19086" y="11837"/>
                  </a:lnTo>
                  <a:lnTo>
                    <a:pt x="19058" y="11462"/>
                  </a:lnTo>
                  <a:lnTo>
                    <a:pt x="19018" y="11087"/>
                  </a:lnTo>
                  <a:lnTo>
                    <a:pt x="18965" y="10726"/>
                  </a:lnTo>
                  <a:lnTo>
                    <a:pt x="18909" y="10366"/>
                  </a:lnTo>
                  <a:lnTo>
                    <a:pt x="18844" y="10013"/>
                  </a:lnTo>
                  <a:lnTo>
                    <a:pt x="18767" y="9667"/>
                  </a:lnTo>
                  <a:lnTo>
                    <a:pt x="18678" y="9329"/>
                  </a:lnTo>
                  <a:lnTo>
                    <a:pt x="18589" y="8998"/>
                  </a:lnTo>
                  <a:lnTo>
                    <a:pt x="18488" y="8689"/>
                  </a:lnTo>
                  <a:lnTo>
                    <a:pt x="18379" y="8372"/>
                  </a:lnTo>
                  <a:lnTo>
                    <a:pt x="18262" y="8078"/>
                  </a:lnTo>
                  <a:lnTo>
                    <a:pt x="18141" y="7791"/>
                  </a:lnTo>
                  <a:lnTo>
                    <a:pt x="18011" y="7511"/>
                  </a:lnTo>
                  <a:lnTo>
                    <a:pt x="17870" y="7239"/>
                  </a:lnTo>
                  <a:lnTo>
                    <a:pt x="17729" y="6989"/>
                  </a:lnTo>
                  <a:lnTo>
                    <a:pt x="17579" y="6746"/>
                  </a:lnTo>
                  <a:lnTo>
                    <a:pt x="17425" y="6518"/>
                  </a:lnTo>
                  <a:lnTo>
                    <a:pt x="17264" y="6298"/>
                  </a:lnTo>
                  <a:lnTo>
                    <a:pt x="17094" y="6092"/>
                  </a:lnTo>
                  <a:lnTo>
                    <a:pt x="16924" y="5900"/>
                  </a:lnTo>
                  <a:lnTo>
                    <a:pt x="16747" y="5724"/>
                  </a:lnTo>
                  <a:lnTo>
                    <a:pt x="16565" y="5569"/>
                  </a:lnTo>
                  <a:lnTo>
                    <a:pt x="16379" y="5422"/>
                  </a:lnTo>
                  <a:lnTo>
                    <a:pt x="16185" y="5290"/>
                  </a:lnTo>
                  <a:lnTo>
                    <a:pt x="15991" y="5172"/>
                  </a:lnTo>
                  <a:lnTo>
                    <a:pt x="15789" y="5069"/>
                  </a:lnTo>
                  <a:lnTo>
                    <a:pt x="15587" y="4995"/>
                  </a:lnTo>
                  <a:lnTo>
                    <a:pt x="15381" y="4929"/>
                  </a:lnTo>
                  <a:lnTo>
                    <a:pt x="15171" y="4878"/>
                  </a:lnTo>
                  <a:lnTo>
                    <a:pt x="14956" y="4856"/>
                  </a:lnTo>
                  <a:lnTo>
                    <a:pt x="14742" y="4841"/>
                  </a:lnTo>
                  <a:lnTo>
                    <a:pt x="14581" y="4856"/>
                  </a:lnTo>
                  <a:lnTo>
                    <a:pt x="14411" y="4863"/>
                  </a:lnTo>
                  <a:lnTo>
                    <a:pt x="14249" y="4892"/>
                  </a:lnTo>
                  <a:lnTo>
                    <a:pt x="14087" y="4929"/>
                  </a:lnTo>
                  <a:lnTo>
                    <a:pt x="13926" y="4981"/>
                  </a:lnTo>
                  <a:lnTo>
                    <a:pt x="13611" y="5113"/>
                  </a:lnTo>
                  <a:lnTo>
                    <a:pt x="13457" y="5194"/>
                  </a:lnTo>
                  <a:lnTo>
                    <a:pt x="13312" y="5282"/>
                  </a:lnTo>
                  <a:lnTo>
                    <a:pt x="13013" y="5488"/>
                  </a:lnTo>
                  <a:lnTo>
                    <a:pt x="12871" y="5613"/>
                  </a:lnTo>
                  <a:lnTo>
                    <a:pt x="12730" y="5731"/>
                  </a:lnTo>
                  <a:lnTo>
                    <a:pt x="12592" y="5871"/>
                  </a:lnTo>
                  <a:lnTo>
                    <a:pt x="12459" y="6011"/>
                  </a:lnTo>
                  <a:lnTo>
                    <a:pt x="12326" y="6165"/>
                  </a:lnTo>
                  <a:lnTo>
                    <a:pt x="12277" y="5834"/>
                  </a:lnTo>
                  <a:lnTo>
                    <a:pt x="12220" y="5518"/>
                  </a:lnTo>
                  <a:lnTo>
                    <a:pt x="12152" y="5201"/>
                  </a:lnTo>
                  <a:lnTo>
                    <a:pt x="12079" y="4885"/>
                  </a:lnTo>
                  <a:lnTo>
                    <a:pt x="12002" y="4583"/>
                  </a:lnTo>
                  <a:lnTo>
                    <a:pt x="11917" y="4289"/>
                  </a:lnTo>
                  <a:lnTo>
                    <a:pt x="11828" y="3987"/>
                  </a:lnTo>
                  <a:lnTo>
                    <a:pt x="11731" y="3708"/>
                  </a:lnTo>
                  <a:lnTo>
                    <a:pt x="11626" y="3436"/>
                  </a:lnTo>
                  <a:lnTo>
                    <a:pt x="11517" y="3163"/>
                  </a:lnTo>
                  <a:lnTo>
                    <a:pt x="11400" y="2913"/>
                  </a:lnTo>
                  <a:lnTo>
                    <a:pt x="11283" y="2656"/>
                  </a:lnTo>
                  <a:lnTo>
                    <a:pt x="11158" y="2420"/>
                  </a:lnTo>
                  <a:lnTo>
                    <a:pt x="11024" y="2185"/>
                  </a:lnTo>
                  <a:lnTo>
                    <a:pt x="10887" y="1972"/>
                  </a:lnTo>
                  <a:lnTo>
                    <a:pt x="10745" y="1751"/>
                  </a:lnTo>
                  <a:lnTo>
                    <a:pt x="10600" y="1552"/>
                  </a:lnTo>
                  <a:lnTo>
                    <a:pt x="10450" y="1361"/>
                  </a:lnTo>
                  <a:lnTo>
                    <a:pt x="10297" y="1184"/>
                  </a:lnTo>
                  <a:lnTo>
                    <a:pt x="10139" y="1023"/>
                  </a:lnTo>
                  <a:lnTo>
                    <a:pt x="9974" y="861"/>
                  </a:lnTo>
                  <a:lnTo>
                    <a:pt x="9808" y="714"/>
                  </a:lnTo>
                  <a:lnTo>
                    <a:pt x="9634" y="581"/>
                  </a:lnTo>
                  <a:lnTo>
                    <a:pt x="9464" y="463"/>
                  </a:lnTo>
                  <a:lnTo>
                    <a:pt x="9287" y="360"/>
                  </a:lnTo>
                  <a:lnTo>
                    <a:pt x="9105" y="265"/>
                  </a:lnTo>
                  <a:lnTo>
                    <a:pt x="8923" y="184"/>
                  </a:lnTo>
                  <a:lnTo>
                    <a:pt x="8737" y="125"/>
                  </a:lnTo>
                  <a:lnTo>
                    <a:pt x="8543" y="66"/>
                  </a:lnTo>
                  <a:lnTo>
                    <a:pt x="8353" y="29"/>
                  </a:lnTo>
                  <a:lnTo>
                    <a:pt x="8159" y="7"/>
                  </a:lnTo>
                  <a:lnTo>
                    <a:pt x="7965" y="0"/>
                  </a:lnTo>
                  <a:lnTo>
                    <a:pt x="7844" y="0"/>
                  </a:lnTo>
                  <a:lnTo>
                    <a:pt x="7731" y="7"/>
                  </a:lnTo>
                  <a:lnTo>
                    <a:pt x="7614" y="29"/>
                  </a:lnTo>
                  <a:lnTo>
                    <a:pt x="7500" y="44"/>
                  </a:lnTo>
                  <a:lnTo>
                    <a:pt x="7391" y="59"/>
                  </a:lnTo>
                  <a:lnTo>
                    <a:pt x="7274" y="96"/>
                  </a:lnTo>
                  <a:lnTo>
                    <a:pt x="7056" y="169"/>
                  </a:lnTo>
                  <a:lnTo>
                    <a:pt x="6834" y="250"/>
                  </a:lnTo>
                  <a:lnTo>
                    <a:pt x="6619" y="368"/>
                  </a:lnTo>
                  <a:lnTo>
                    <a:pt x="6413" y="500"/>
                  </a:lnTo>
                  <a:lnTo>
                    <a:pt x="6207" y="647"/>
                  </a:lnTo>
                  <a:lnTo>
                    <a:pt x="6009" y="809"/>
                  </a:lnTo>
                  <a:lnTo>
                    <a:pt x="5811" y="993"/>
                  </a:lnTo>
                  <a:lnTo>
                    <a:pt x="5625" y="1184"/>
                  </a:lnTo>
                  <a:lnTo>
                    <a:pt x="5443" y="1405"/>
                  </a:lnTo>
                  <a:lnTo>
                    <a:pt x="5266" y="1626"/>
                  </a:lnTo>
                  <a:lnTo>
                    <a:pt x="5092" y="1876"/>
                  </a:lnTo>
                  <a:lnTo>
                    <a:pt x="4930" y="2134"/>
                  </a:lnTo>
                  <a:lnTo>
                    <a:pt x="4773" y="2406"/>
                  </a:lnTo>
                  <a:lnTo>
                    <a:pt x="4623" y="2693"/>
                  </a:lnTo>
                  <a:lnTo>
                    <a:pt x="4482" y="2987"/>
                  </a:lnTo>
                  <a:lnTo>
                    <a:pt x="4348" y="3296"/>
                  </a:lnTo>
                  <a:lnTo>
                    <a:pt x="4223" y="3612"/>
                  </a:lnTo>
                  <a:lnTo>
                    <a:pt x="4106" y="3958"/>
                  </a:lnTo>
                  <a:lnTo>
                    <a:pt x="3997" y="4296"/>
                  </a:lnTo>
                  <a:lnTo>
                    <a:pt x="3896" y="4650"/>
                  </a:lnTo>
                  <a:lnTo>
                    <a:pt x="3807" y="5010"/>
                  </a:lnTo>
                  <a:lnTo>
                    <a:pt x="3726" y="5385"/>
                  </a:lnTo>
                  <a:lnTo>
                    <a:pt x="3657" y="5768"/>
                  </a:lnTo>
                  <a:lnTo>
                    <a:pt x="3597" y="6158"/>
                  </a:lnTo>
                  <a:lnTo>
                    <a:pt x="3544" y="6548"/>
                  </a:lnTo>
                  <a:lnTo>
                    <a:pt x="3504" y="6960"/>
                  </a:lnTo>
                  <a:lnTo>
                    <a:pt x="3492" y="7158"/>
                  </a:lnTo>
                  <a:lnTo>
                    <a:pt x="3475" y="7372"/>
                  </a:lnTo>
                  <a:lnTo>
                    <a:pt x="3467" y="7578"/>
                  </a:lnTo>
                  <a:lnTo>
                    <a:pt x="3455" y="7791"/>
                  </a:lnTo>
                  <a:lnTo>
                    <a:pt x="3455" y="7997"/>
                  </a:lnTo>
                  <a:lnTo>
                    <a:pt x="3451" y="8203"/>
                  </a:lnTo>
                  <a:lnTo>
                    <a:pt x="3455" y="8460"/>
                  </a:lnTo>
                  <a:lnTo>
                    <a:pt x="3463" y="8703"/>
                  </a:lnTo>
                  <a:lnTo>
                    <a:pt x="3475" y="8946"/>
                  </a:lnTo>
                  <a:lnTo>
                    <a:pt x="3492" y="9196"/>
                  </a:lnTo>
                  <a:lnTo>
                    <a:pt x="3415" y="9189"/>
                  </a:lnTo>
                  <a:lnTo>
                    <a:pt x="3237" y="9196"/>
                  </a:lnTo>
                  <a:lnTo>
                    <a:pt x="3063" y="9218"/>
                  </a:lnTo>
                  <a:lnTo>
                    <a:pt x="2893" y="9262"/>
                  </a:lnTo>
                  <a:lnTo>
                    <a:pt x="2724" y="9314"/>
                  </a:lnTo>
                  <a:lnTo>
                    <a:pt x="2558" y="9380"/>
                  </a:lnTo>
                  <a:lnTo>
                    <a:pt x="2400" y="9468"/>
                  </a:lnTo>
                  <a:lnTo>
                    <a:pt x="2243" y="9564"/>
                  </a:lnTo>
                  <a:lnTo>
                    <a:pt x="2081" y="9682"/>
                  </a:lnTo>
                  <a:lnTo>
                    <a:pt x="1936" y="9799"/>
                  </a:lnTo>
                  <a:lnTo>
                    <a:pt x="1786" y="9939"/>
                  </a:lnTo>
                  <a:lnTo>
                    <a:pt x="1645" y="10086"/>
                  </a:lnTo>
                  <a:lnTo>
                    <a:pt x="1503" y="10248"/>
                  </a:lnTo>
                  <a:lnTo>
                    <a:pt x="1370" y="10417"/>
                  </a:lnTo>
                  <a:lnTo>
                    <a:pt x="1241" y="10601"/>
                  </a:lnTo>
                  <a:lnTo>
                    <a:pt x="1119" y="10800"/>
                  </a:lnTo>
                  <a:lnTo>
                    <a:pt x="1002" y="11006"/>
                  </a:lnTo>
                  <a:lnTo>
                    <a:pt x="885" y="11219"/>
                  </a:lnTo>
                  <a:lnTo>
                    <a:pt x="780" y="11447"/>
                  </a:lnTo>
                  <a:lnTo>
                    <a:pt x="683" y="11683"/>
                  </a:lnTo>
                  <a:lnTo>
                    <a:pt x="586" y="11926"/>
                  </a:lnTo>
                  <a:lnTo>
                    <a:pt x="493" y="12176"/>
                  </a:lnTo>
                  <a:lnTo>
                    <a:pt x="412" y="12433"/>
                  </a:lnTo>
                  <a:lnTo>
                    <a:pt x="335" y="12698"/>
                  </a:lnTo>
                  <a:lnTo>
                    <a:pt x="206" y="13257"/>
                  </a:lnTo>
                  <a:lnTo>
                    <a:pt x="154" y="13544"/>
                  </a:lnTo>
                  <a:lnTo>
                    <a:pt x="73" y="14147"/>
                  </a:lnTo>
                  <a:lnTo>
                    <a:pt x="40" y="14456"/>
                  </a:lnTo>
                  <a:lnTo>
                    <a:pt x="20" y="14758"/>
                  </a:lnTo>
                  <a:lnTo>
                    <a:pt x="8" y="15074"/>
                  </a:lnTo>
                  <a:lnTo>
                    <a:pt x="0" y="15391"/>
                  </a:lnTo>
                  <a:lnTo>
                    <a:pt x="8" y="15707"/>
                  </a:lnTo>
                  <a:lnTo>
                    <a:pt x="20" y="16009"/>
                  </a:lnTo>
                  <a:lnTo>
                    <a:pt x="40" y="16310"/>
                  </a:lnTo>
                  <a:lnTo>
                    <a:pt x="69" y="16605"/>
                  </a:lnTo>
                  <a:lnTo>
                    <a:pt x="101" y="16899"/>
                  </a:lnTo>
                  <a:lnTo>
                    <a:pt x="145" y="17186"/>
                  </a:lnTo>
                  <a:lnTo>
                    <a:pt x="198" y="17465"/>
                  </a:lnTo>
                  <a:lnTo>
                    <a:pt x="255" y="17738"/>
                  </a:lnTo>
                  <a:lnTo>
                    <a:pt x="319" y="18010"/>
                  </a:lnTo>
                  <a:lnTo>
                    <a:pt x="388" y="18267"/>
                  </a:lnTo>
                  <a:lnTo>
                    <a:pt x="465" y="18517"/>
                  </a:lnTo>
                  <a:lnTo>
                    <a:pt x="554" y="18775"/>
                  </a:lnTo>
                  <a:lnTo>
                    <a:pt x="643" y="19010"/>
                  </a:lnTo>
                  <a:lnTo>
                    <a:pt x="740" y="19238"/>
                  </a:lnTo>
                  <a:lnTo>
                    <a:pt x="841" y="19459"/>
                  </a:lnTo>
                  <a:lnTo>
                    <a:pt x="946" y="19672"/>
                  </a:lnTo>
                  <a:lnTo>
                    <a:pt x="1059" y="19878"/>
                  </a:lnTo>
                  <a:lnTo>
                    <a:pt x="1172" y="20070"/>
                  </a:lnTo>
                  <a:lnTo>
                    <a:pt x="1297" y="20254"/>
                  </a:lnTo>
                  <a:lnTo>
                    <a:pt x="1422" y="20430"/>
                  </a:lnTo>
                  <a:lnTo>
                    <a:pt x="1556" y="20592"/>
                  </a:lnTo>
                  <a:lnTo>
                    <a:pt x="1689" y="20739"/>
                  </a:lnTo>
                  <a:lnTo>
                    <a:pt x="1831" y="20894"/>
                  </a:lnTo>
                  <a:lnTo>
                    <a:pt x="1972" y="21011"/>
                  </a:lnTo>
                  <a:lnTo>
                    <a:pt x="2122" y="21137"/>
                  </a:lnTo>
                  <a:lnTo>
                    <a:pt x="2275" y="21240"/>
                  </a:lnTo>
                  <a:lnTo>
                    <a:pt x="2429" y="21328"/>
                  </a:lnTo>
                  <a:lnTo>
                    <a:pt x="2744" y="21475"/>
                  </a:lnTo>
                  <a:lnTo>
                    <a:pt x="2906" y="21526"/>
                  </a:lnTo>
                  <a:lnTo>
                    <a:pt x="3075" y="21563"/>
                  </a:lnTo>
                  <a:lnTo>
                    <a:pt x="3241" y="21585"/>
                  </a:lnTo>
                  <a:lnTo>
                    <a:pt x="3241" y="21600"/>
                  </a:lnTo>
                  <a:lnTo>
                    <a:pt x="18921" y="21600"/>
                  </a:lnTo>
                  <a:lnTo>
                    <a:pt x="18921" y="21578"/>
                  </a:lnTo>
                  <a:lnTo>
                    <a:pt x="18965" y="21585"/>
                  </a:lnTo>
                  <a:lnTo>
                    <a:pt x="19018" y="21600"/>
                  </a:lnTo>
                  <a:lnTo>
                    <a:pt x="19155" y="21600"/>
                  </a:lnTo>
                  <a:lnTo>
                    <a:pt x="19284" y="21578"/>
                  </a:lnTo>
                  <a:lnTo>
                    <a:pt x="19414" y="21541"/>
                  </a:lnTo>
                  <a:lnTo>
                    <a:pt x="19543" y="21497"/>
                  </a:lnTo>
                  <a:lnTo>
                    <a:pt x="19664" y="21446"/>
                  </a:lnTo>
                  <a:lnTo>
                    <a:pt x="19786" y="21387"/>
                  </a:lnTo>
                  <a:lnTo>
                    <a:pt x="19907" y="21320"/>
                  </a:lnTo>
                  <a:lnTo>
                    <a:pt x="20024" y="21232"/>
                  </a:lnTo>
                  <a:lnTo>
                    <a:pt x="20141" y="21137"/>
                  </a:lnTo>
                  <a:lnTo>
                    <a:pt x="20250" y="21034"/>
                  </a:lnTo>
                  <a:lnTo>
                    <a:pt x="20359" y="20916"/>
                  </a:lnTo>
                  <a:lnTo>
                    <a:pt x="20460" y="20798"/>
                  </a:lnTo>
                  <a:lnTo>
                    <a:pt x="20565" y="20666"/>
                  </a:lnTo>
                  <a:lnTo>
                    <a:pt x="20662" y="20526"/>
                  </a:lnTo>
                  <a:lnTo>
                    <a:pt x="20751" y="20379"/>
                  </a:lnTo>
                  <a:lnTo>
                    <a:pt x="20844" y="20217"/>
                  </a:lnTo>
                  <a:lnTo>
                    <a:pt x="20929" y="20062"/>
                  </a:lnTo>
                  <a:lnTo>
                    <a:pt x="21010" y="19886"/>
                  </a:lnTo>
                  <a:lnTo>
                    <a:pt x="21087" y="19717"/>
                  </a:lnTo>
                  <a:lnTo>
                    <a:pt x="21160" y="19533"/>
                  </a:lnTo>
                  <a:lnTo>
                    <a:pt x="21224" y="19341"/>
                  </a:lnTo>
                  <a:lnTo>
                    <a:pt x="21289" y="19143"/>
                  </a:lnTo>
                  <a:lnTo>
                    <a:pt x="21345" y="18937"/>
                  </a:lnTo>
                  <a:lnTo>
                    <a:pt x="21398" y="18731"/>
                  </a:lnTo>
                  <a:lnTo>
                    <a:pt x="21442" y="18517"/>
                  </a:lnTo>
                  <a:lnTo>
                    <a:pt x="21483" y="18304"/>
                  </a:lnTo>
                  <a:lnTo>
                    <a:pt x="21519" y="18076"/>
                  </a:lnTo>
                  <a:lnTo>
                    <a:pt x="21547" y="17848"/>
                  </a:lnTo>
                  <a:lnTo>
                    <a:pt x="21572" y="17613"/>
                  </a:lnTo>
                  <a:lnTo>
                    <a:pt x="21596" y="17142"/>
                  </a:lnTo>
                  <a:lnTo>
                    <a:pt x="21600" y="16899"/>
                  </a:lnTo>
                  <a:lnTo>
                    <a:pt x="21596" y="16663"/>
                  </a:lnTo>
                  <a:lnTo>
                    <a:pt x="21584" y="16428"/>
                  </a:lnTo>
                  <a:lnTo>
                    <a:pt x="21572" y="16207"/>
                  </a:lnTo>
                  <a:lnTo>
                    <a:pt x="21552" y="15979"/>
                  </a:lnTo>
                  <a:lnTo>
                    <a:pt x="21523" y="15751"/>
                  </a:lnTo>
                  <a:lnTo>
                    <a:pt x="21491" y="15531"/>
                  </a:lnTo>
                  <a:lnTo>
                    <a:pt x="21450" y="15325"/>
                  </a:lnTo>
                  <a:lnTo>
                    <a:pt x="21402" y="15111"/>
                  </a:lnTo>
                  <a:lnTo>
                    <a:pt x="21353" y="14905"/>
                  </a:lnTo>
                  <a:lnTo>
                    <a:pt x="21301" y="14714"/>
                  </a:lnTo>
                  <a:lnTo>
                    <a:pt x="21180" y="14331"/>
                  </a:lnTo>
                  <a:lnTo>
                    <a:pt x="21107" y="14147"/>
                  </a:lnTo>
                  <a:lnTo>
                    <a:pt x="21034" y="13971"/>
                  </a:lnTo>
                  <a:lnTo>
                    <a:pt x="20953" y="13809"/>
                  </a:lnTo>
                  <a:lnTo>
                    <a:pt x="20873" y="13640"/>
                  </a:lnTo>
                  <a:lnTo>
                    <a:pt x="20695" y="13346"/>
                  </a:lnTo>
                  <a:lnTo>
                    <a:pt x="20602" y="13206"/>
                  </a:lnTo>
                  <a:lnTo>
                    <a:pt x="20505" y="13073"/>
                  </a:lnTo>
                  <a:lnTo>
                    <a:pt x="20404" y="12956"/>
                  </a:lnTo>
                  <a:lnTo>
                    <a:pt x="20299" y="12838"/>
                  </a:lnTo>
                  <a:lnTo>
                    <a:pt x="20194" y="12735"/>
                  </a:lnTo>
                  <a:lnTo>
                    <a:pt x="20081" y="12632"/>
                  </a:lnTo>
                  <a:lnTo>
                    <a:pt x="19967" y="12551"/>
                  </a:lnTo>
                  <a:lnTo>
                    <a:pt x="19854" y="12477"/>
                  </a:lnTo>
                  <a:lnTo>
                    <a:pt x="19733" y="12404"/>
                  </a:lnTo>
                  <a:lnTo>
                    <a:pt x="19612" y="12345"/>
                  </a:lnTo>
                  <a:lnTo>
                    <a:pt x="19491" y="12301"/>
                  </a:lnTo>
                  <a:lnTo>
                    <a:pt x="19365" y="12264"/>
                  </a:lnTo>
                  <a:lnTo>
                    <a:pt x="19240" y="12242"/>
                  </a:lnTo>
                  <a:lnTo>
                    <a:pt x="19111" y="12220"/>
                  </a:lnTo>
                  <a:close/>
                </a:path>
              </a:pathLst>
            </a:custGeom>
            <a:solidFill>
              <a:srgbClr val="58A6D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 defTabSz="1371508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06" name="文本框 10"/>
            <p:cNvSpPr txBox="1"/>
            <p:nvPr/>
          </p:nvSpPr>
          <p:spPr>
            <a:xfrm>
              <a:off x="340136" y="0"/>
              <a:ext cx="951675" cy="98511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>
                <a:defRPr sz="5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aphicFrame>
        <p:nvGraphicFramePr>
          <p:cNvPr id="608" name="表格"/>
          <p:cNvGraphicFramePr/>
          <p:nvPr/>
        </p:nvGraphicFramePr>
        <p:xfrm>
          <a:off x="1397000" y="5212650"/>
          <a:ext cx="19642667" cy="1016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734353"/>
                <a:gridCol w="6872576"/>
                <a:gridCol w="5072910"/>
                <a:gridCol w="5972744"/>
                <a:gridCol w="2937415"/>
              </a:tblGrid>
              <a:tr h="641350">
                <a:tc>
                  <a:txBody>
                    <a:bodyPr/>
                    <a:lstStyle/>
                    <a:p>
                      <a:pPr algn="ctr">
                        <a:defRPr b="1" sz="3600">
                          <a:solidFill>
                            <a:srgbClr val="53535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25400">
                      <a:solidFill>
                        <a:srgbClr val="00000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3600">
                          <a:solidFill>
                            <a:srgbClr val="535353"/>
                          </a:solidFill>
                        </a:rPr>
                        <a:t>监察需求</a:t>
                      </a:r>
                    </a:p>
                  </a:txBody>
                  <a:tcPr marL="0" marR="0" marT="0" marB="0" anchor="t" anchorCtr="0" horzOverflow="overflow">
                    <a:lnT w="25400">
                      <a:solidFill>
                        <a:srgbClr val="00000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3600">
                          <a:solidFill>
                            <a:srgbClr val="535353"/>
                          </a:solidFill>
                        </a:rPr>
                        <a:t>当前业务系统建设情况</a:t>
                      </a:r>
                    </a:p>
                  </a:txBody>
                  <a:tcPr marL="0" marR="0" marT="0" marB="0" anchor="t" anchorCtr="0" horzOverflow="overflow">
                    <a:lnT w="25400">
                      <a:solidFill>
                        <a:srgbClr val="00000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3600">
                          <a:solidFill>
                            <a:srgbClr val="535353"/>
                          </a:solidFill>
                        </a:rPr>
                        <a:t>业务系统改进（建设）建议</a:t>
                      </a:r>
                    </a:p>
                  </a:txBody>
                  <a:tcPr marL="0" marR="0" marT="0" marB="0" anchor="t" anchorCtr="0" horzOverflow="overflow">
                    <a:lnT w="25400">
                      <a:solidFill>
                        <a:srgbClr val="00000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3600">
                          <a:solidFill>
                            <a:srgbClr val="535353"/>
                          </a:solidFill>
                        </a:rPr>
                        <a:t>实施策略</a:t>
                      </a:r>
                    </a:p>
                  </a:txBody>
                  <a:tcPr marL="0" marR="0" marT="0" marB="0" anchor="t" anchorCtr="0" horzOverflow="overflow"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noFill/>
                  </a:tcPr>
                </a:tc>
              </a:tr>
              <a:tr h="19937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600"/>
                        <a:t>1</a:t>
                      </a:r>
                    </a:p>
                  </a:txBody>
                  <a:tcPr marL="0" marR="0" marT="0" marB="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b="1" sz="3200">
                          <a:solidFill>
                            <a:srgbClr val="535353"/>
                          </a:solidFill>
                        </a:defRPr>
                      </a:pPr>
                      <a:r>
                        <a:t>内部审计</a:t>
                      </a:r>
                    </a:p>
                    <a:p>
                      <a:pPr algn="l"/>
                      <a:r>
                        <a:t>全面覆盖从审计计划、审计方案、审计实施、审计报告、审计台账到整改跟踪；</a:t>
                      </a:r>
                    </a:p>
                  </a:txBody>
                  <a:tcPr marL="0" marR="0" marT="0" marB="0" anchor="ctr" anchorCtr="0" horzOverflow="overflow"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2800"/>
                        <a:t>本部分新建管理系统</a:t>
                      </a:r>
                    </a:p>
                  </a:txBody>
                  <a:tcPr marL="0" marR="0" marT="0" marB="0" anchor="ctr" anchorCtr="0" horzOverflow="overflow"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374315" indent="-374315" algn="l">
                        <a:buSzPct val="100000"/>
                        <a:buAutoNum type="arabicPeriod" startAt="1"/>
                        <a:defRPr sz="2800"/>
                      </a:pPr>
                    </a:p>
                  </a:txBody>
                  <a:tcPr marL="0" marR="0" marT="0" marB="0" anchor="ctr" anchorCtr="0" horzOverflow="overflow"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600"/>
                        <a:t>建立完善的审计监察业务系统，实现审计管理工作信息化。</a:t>
                      </a:r>
                    </a:p>
                  </a:txBody>
                  <a:tcPr marL="0" marR="0" marT="0" marB="0" anchor="ctr" anchorCtr="0" horzOverflow="overflow">
                    <a:lnR w="25400">
                      <a:solidFill>
                        <a:srgbClr val="000000"/>
                      </a:solidFill>
                      <a:miter lim="400000"/>
                    </a:lnR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249256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600"/>
                        <a:t>2</a:t>
                      </a:r>
                    </a:p>
                  </a:txBody>
                  <a:tcPr marL="0" marR="0" marT="0" marB="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b="1" sz="3200">
                          <a:solidFill>
                            <a:srgbClr val="535353"/>
                          </a:solidFill>
                        </a:defRPr>
                      </a:pPr>
                      <a:r>
                        <a:t>政府审计</a:t>
                      </a:r>
                    </a:p>
                    <a:p>
                      <a:pPr algn="l"/>
                      <a:r>
                        <a:t>针对政府审计，从审计通知下达、审计问题回复、审计报告发布到整改跟进；</a:t>
                      </a:r>
                    </a:p>
                  </a:txBody>
                  <a:tcPr marL="0" marR="0" marT="0" marB="0" anchor="ctr" anchorCtr="0" horzOverflow="overflow">
                    <a:noFill/>
                  </a:tcPr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249256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600"/>
                        <a:t>3</a:t>
                      </a:r>
                    </a:p>
                  </a:txBody>
                  <a:tcPr marL="0" marR="0" marT="0" marB="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b="1" sz="3200">
                          <a:solidFill>
                            <a:srgbClr val="535353"/>
                          </a:solidFill>
                        </a:defRPr>
                      </a:pPr>
                      <a:r>
                        <a:t>工程结算审计</a:t>
                      </a:r>
                    </a:p>
                    <a:p>
                      <a:pPr algn="l"/>
                      <a:r>
                        <a:t>通过与“全过程造价系统”对接，实现合同基本信息采集，部门对实施上传结算数据，生成台账。同时与计量数据比对，实时监控部门上报数据的真实性。</a:t>
                      </a:r>
                    </a:p>
                  </a:txBody>
                  <a:tcPr marL="0" marR="0" marT="0" marB="0" anchor="ctr" anchorCtr="0" horzOverflow="overflow"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</a:tbl>
          </a:graphicData>
        </a:graphic>
      </p:graphicFrame>
      <p:grpSp>
        <p:nvGrpSpPr>
          <p:cNvPr id="614" name="成组"/>
          <p:cNvGrpSpPr/>
          <p:nvPr/>
        </p:nvGrpSpPr>
        <p:grpSpPr>
          <a:xfrm>
            <a:off x="1332989" y="2223886"/>
            <a:ext cx="2753785" cy="2198709"/>
            <a:chOff x="0" y="0"/>
            <a:chExt cx="2753784" cy="2198707"/>
          </a:xfrm>
        </p:grpSpPr>
        <p:sp>
          <p:nvSpPr>
            <p:cNvPr id="609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610" name="招标管理"/>
            <p:cNvSpPr txBox="1"/>
            <p:nvPr/>
          </p:nvSpPr>
          <p:spPr>
            <a:xfrm>
              <a:off x="165949" y="1267000"/>
              <a:ext cx="2421886" cy="4572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1168400">
                <a:lnSpc>
                  <a:spcPct val="110000"/>
                </a:lnSpc>
                <a:spcBef>
                  <a:spcPts val="6000"/>
                </a:spcBef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招标管理</a:t>
              </a:r>
            </a:p>
          </p:txBody>
        </p:sp>
        <p:grpSp>
          <p:nvGrpSpPr>
            <p:cNvPr id="613" name="成组"/>
            <p:cNvGrpSpPr/>
            <p:nvPr/>
          </p:nvGrpSpPr>
          <p:grpSpPr>
            <a:xfrm>
              <a:off x="826212" y="0"/>
              <a:ext cx="1101360" cy="1101359"/>
              <a:chOff x="0" y="0"/>
              <a:chExt cx="1101358" cy="1101358"/>
            </a:xfrm>
          </p:grpSpPr>
          <p:sp>
            <p:nvSpPr>
              <p:cNvPr id="611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F8CA63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612" name="形状"/>
              <p:cNvSpPr/>
              <p:nvPr/>
            </p:nvSpPr>
            <p:spPr>
              <a:xfrm>
                <a:off x="358238" y="357758"/>
                <a:ext cx="384883" cy="3858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1730" y="15723"/>
                    </a:lnTo>
                    <a:lnTo>
                      <a:pt x="5834" y="19822"/>
                    </a:lnTo>
                    <a:cubicBezTo>
                      <a:pt x="5834" y="19822"/>
                      <a:pt x="0" y="21600"/>
                      <a:pt x="0" y="21600"/>
                    </a:cubicBezTo>
                    <a:close/>
                    <a:moveTo>
                      <a:pt x="6506" y="19151"/>
                    </a:moveTo>
                    <a:lnTo>
                      <a:pt x="2402" y="15052"/>
                    </a:lnTo>
                    <a:lnTo>
                      <a:pt x="14384" y="3102"/>
                    </a:lnTo>
                    <a:lnTo>
                      <a:pt x="18490" y="7198"/>
                    </a:lnTo>
                    <a:cubicBezTo>
                      <a:pt x="18490" y="7198"/>
                      <a:pt x="6506" y="19151"/>
                      <a:pt x="6506" y="19151"/>
                    </a:cubicBezTo>
                    <a:close/>
                    <a:moveTo>
                      <a:pt x="19175" y="6514"/>
                    </a:moveTo>
                    <a:lnTo>
                      <a:pt x="15069" y="2417"/>
                    </a:lnTo>
                    <a:lnTo>
                      <a:pt x="17493" y="0"/>
                    </a:lnTo>
                    <a:lnTo>
                      <a:pt x="21600" y="4097"/>
                    </a:lnTo>
                    <a:cubicBezTo>
                      <a:pt x="21600" y="4097"/>
                      <a:pt x="19175" y="6514"/>
                      <a:pt x="19175" y="65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6200" tIns="76200" rIns="76200" bIns="76200" numCol="1" anchor="ctr">
                <a:noAutofit/>
              </a:bodyPr>
              <a:lstStyle/>
              <a:p>
                <a:pPr algn="ctr" defTabSz="914400">
                  <a:defRPr sz="6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</p:grpSp>
      <p:grpSp>
        <p:nvGrpSpPr>
          <p:cNvPr id="620" name="成组"/>
          <p:cNvGrpSpPr/>
          <p:nvPr/>
        </p:nvGrpSpPr>
        <p:grpSpPr>
          <a:xfrm>
            <a:off x="7654401" y="2223886"/>
            <a:ext cx="2753785" cy="2198709"/>
            <a:chOff x="0" y="0"/>
            <a:chExt cx="2753784" cy="2198707"/>
          </a:xfrm>
        </p:grpSpPr>
        <p:sp>
          <p:nvSpPr>
            <p:cNvPr id="615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616" name="工程设计"/>
            <p:cNvSpPr txBox="1"/>
            <p:nvPr/>
          </p:nvSpPr>
          <p:spPr>
            <a:xfrm>
              <a:off x="165949" y="1267000"/>
              <a:ext cx="2421887" cy="4572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1168400">
                <a:lnSpc>
                  <a:spcPct val="110000"/>
                </a:lnSpc>
                <a:spcBef>
                  <a:spcPts val="6000"/>
                </a:spcBef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工程设计</a:t>
              </a:r>
            </a:p>
          </p:txBody>
        </p:sp>
        <p:grpSp>
          <p:nvGrpSpPr>
            <p:cNvPr id="619" name="成组"/>
            <p:cNvGrpSpPr/>
            <p:nvPr/>
          </p:nvGrpSpPr>
          <p:grpSpPr>
            <a:xfrm>
              <a:off x="826212" y="0"/>
              <a:ext cx="1101360" cy="1101359"/>
              <a:chOff x="0" y="0"/>
              <a:chExt cx="1101358" cy="1101358"/>
            </a:xfrm>
          </p:grpSpPr>
          <p:sp>
            <p:nvSpPr>
              <p:cNvPr id="617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4CB7F5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618" name="形状"/>
              <p:cNvSpPr/>
              <p:nvPr/>
            </p:nvSpPr>
            <p:spPr>
              <a:xfrm>
                <a:off x="435002" y="328221"/>
                <a:ext cx="231356" cy="4449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8796" y="4104"/>
                    </a:moveTo>
                    <a:lnTo>
                      <a:pt x="2804" y="4104"/>
                    </a:lnTo>
                    <a:lnTo>
                      <a:pt x="2804" y="17604"/>
                    </a:lnTo>
                    <a:lnTo>
                      <a:pt x="18796" y="17604"/>
                    </a:lnTo>
                    <a:cubicBezTo>
                      <a:pt x="18796" y="17604"/>
                      <a:pt x="18796" y="4104"/>
                      <a:pt x="18796" y="4104"/>
                    </a:cubicBezTo>
                    <a:close/>
                    <a:moveTo>
                      <a:pt x="14045" y="2025"/>
                    </a:moveTo>
                    <a:lnTo>
                      <a:pt x="7555" y="2025"/>
                    </a:lnTo>
                    <a:cubicBezTo>
                      <a:pt x="7196" y="2025"/>
                      <a:pt x="6906" y="2176"/>
                      <a:pt x="6906" y="2363"/>
                    </a:cubicBezTo>
                    <a:cubicBezTo>
                      <a:pt x="6906" y="2549"/>
                      <a:pt x="7196" y="2700"/>
                      <a:pt x="7555" y="2700"/>
                    </a:cubicBezTo>
                    <a:lnTo>
                      <a:pt x="14045" y="2700"/>
                    </a:lnTo>
                    <a:cubicBezTo>
                      <a:pt x="14404" y="2700"/>
                      <a:pt x="14694" y="2549"/>
                      <a:pt x="14694" y="2363"/>
                    </a:cubicBezTo>
                    <a:cubicBezTo>
                      <a:pt x="14694" y="2176"/>
                      <a:pt x="14404" y="2025"/>
                      <a:pt x="14045" y="2025"/>
                    </a:cubicBezTo>
                    <a:close/>
                    <a:moveTo>
                      <a:pt x="10800" y="20250"/>
                    </a:moveTo>
                    <a:cubicBezTo>
                      <a:pt x="11875" y="20250"/>
                      <a:pt x="12747" y="19796"/>
                      <a:pt x="12747" y="19237"/>
                    </a:cubicBezTo>
                    <a:cubicBezTo>
                      <a:pt x="12747" y="18678"/>
                      <a:pt x="11875" y="18225"/>
                      <a:pt x="10800" y="18225"/>
                    </a:cubicBezTo>
                    <a:cubicBezTo>
                      <a:pt x="9725" y="18225"/>
                      <a:pt x="8853" y="18678"/>
                      <a:pt x="8853" y="19237"/>
                    </a:cubicBezTo>
                    <a:cubicBezTo>
                      <a:pt x="8853" y="19796"/>
                      <a:pt x="9725" y="20250"/>
                      <a:pt x="10800" y="20250"/>
                    </a:cubicBezTo>
                    <a:close/>
                    <a:moveTo>
                      <a:pt x="19004" y="21600"/>
                    </a:moveTo>
                    <a:lnTo>
                      <a:pt x="2596" y="21600"/>
                    </a:lnTo>
                    <a:cubicBezTo>
                      <a:pt x="1162" y="21600"/>
                      <a:pt x="0" y="20996"/>
                      <a:pt x="0" y="20250"/>
                    </a:cubicBezTo>
                    <a:lnTo>
                      <a:pt x="0" y="1350"/>
                    </a:lnTo>
                    <a:cubicBezTo>
                      <a:pt x="0" y="604"/>
                      <a:pt x="1162" y="0"/>
                      <a:pt x="2596" y="0"/>
                    </a:cubicBezTo>
                    <a:lnTo>
                      <a:pt x="19004" y="0"/>
                    </a:lnTo>
                    <a:cubicBezTo>
                      <a:pt x="20438" y="0"/>
                      <a:pt x="21600" y="604"/>
                      <a:pt x="21600" y="1350"/>
                    </a:cubicBezTo>
                    <a:lnTo>
                      <a:pt x="21600" y="20250"/>
                    </a:lnTo>
                    <a:cubicBezTo>
                      <a:pt x="21600" y="20996"/>
                      <a:pt x="20438" y="21600"/>
                      <a:pt x="19004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6200" tIns="76200" rIns="76200" bIns="76200" numCol="1" anchor="ctr">
                <a:noAutofit/>
              </a:bodyPr>
              <a:lstStyle/>
              <a:p>
                <a:pPr algn="ctr" defTabSz="914400">
                  <a:defRPr sz="6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</p:grpSp>
      <p:grpSp>
        <p:nvGrpSpPr>
          <p:cNvPr id="626" name="成组"/>
          <p:cNvGrpSpPr/>
          <p:nvPr/>
        </p:nvGrpSpPr>
        <p:grpSpPr>
          <a:xfrm>
            <a:off x="17136519" y="2223886"/>
            <a:ext cx="2753786" cy="2198709"/>
            <a:chOff x="0" y="0"/>
            <a:chExt cx="2753784" cy="2198707"/>
          </a:xfrm>
        </p:grpSpPr>
        <p:sp>
          <p:nvSpPr>
            <p:cNvPr id="621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622" name="经济签证"/>
            <p:cNvSpPr txBox="1"/>
            <p:nvPr/>
          </p:nvSpPr>
          <p:spPr>
            <a:xfrm>
              <a:off x="165949" y="1267000"/>
              <a:ext cx="2421887" cy="4572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1168400">
                <a:lnSpc>
                  <a:spcPct val="110000"/>
                </a:lnSpc>
                <a:spcBef>
                  <a:spcPts val="6000"/>
                </a:spcBef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经济签证</a:t>
              </a:r>
            </a:p>
          </p:txBody>
        </p:sp>
        <p:grpSp>
          <p:nvGrpSpPr>
            <p:cNvPr id="625" name="成组"/>
            <p:cNvGrpSpPr/>
            <p:nvPr/>
          </p:nvGrpSpPr>
          <p:grpSpPr>
            <a:xfrm>
              <a:off x="826213" y="0"/>
              <a:ext cx="1101359" cy="1101359"/>
              <a:chOff x="0" y="0"/>
              <a:chExt cx="1101358" cy="1101358"/>
            </a:xfrm>
          </p:grpSpPr>
          <p:sp>
            <p:nvSpPr>
              <p:cNvPr id="623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CD00C0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624" name="钢笔"/>
              <p:cNvSpPr/>
              <p:nvPr/>
            </p:nvSpPr>
            <p:spPr>
              <a:xfrm>
                <a:off x="443154" y="296679"/>
                <a:ext cx="215050" cy="508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935" y="0"/>
                    </a:moveTo>
                    <a:cubicBezTo>
                      <a:pt x="1645" y="0"/>
                      <a:pt x="1407" y="101"/>
                      <a:pt x="1407" y="224"/>
                    </a:cubicBezTo>
                    <a:lnTo>
                      <a:pt x="1407" y="3038"/>
                    </a:lnTo>
                    <a:cubicBezTo>
                      <a:pt x="1407" y="3161"/>
                      <a:pt x="1645" y="3262"/>
                      <a:pt x="1935" y="3262"/>
                    </a:cubicBezTo>
                    <a:lnTo>
                      <a:pt x="19665" y="3262"/>
                    </a:lnTo>
                    <a:cubicBezTo>
                      <a:pt x="19955" y="3262"/>
                      <a:pt x="20193" y="3161"/>
                      <a:pt x="20193" y="3038"/>
                    </a:cubicBezTo>
                    <a:lnTo>
                      <a:pt x="20193" y="224"/>
                    </a:lnTo>
                    <a:cubicBezTo>
                      <a:pt x="20193" y="101"/>
                      <a:pt x="19955" y="0"/>
                      <a:pt x="19665" y="0"/>
                    </a:cubicBezTo>
                    <a:lnTo>
                      <a:pt x="1935" y="0"/>
                    </a:lnTo>
                    <a:close/>
                    <a:moveTo>
                      <a:pt x="1882" y="3889"/>
                    </a:moveTo>
                    <a:cubicBezTo>
                      <a:pt x="1882" y="3889"/>
                      <a:pt x="1613" y="7417"/>
                      <a:pt x="0" y="12311"/>
                    </a:cubicBezTo>
                    <a:lnTo>
                      <a:pt x="10218" y="21600"/>
                    </a:lnTo>
                    <a:lnTo>
                      <a:pt x="10602" y="16527"/>
                    </a:lnTo>
                    <a:lnTo>
                      <a:pt x="10602" y="11088"/>
                    </a:lnTo>
                    <a:cubicBezTo>
                      <a:pt x="9608" y="11046"/>
                      <a:pt x="8831" y="10690"/>
                      <a:pt x="8831" y="10258"/>
                    </a:cubicBezTo>
                    <a:cubicBezTo>
                      <a:pt x="8831" y="9798"/>
                      <a:pt x="9712" y="9425"/>
                      <a:pt x="10800" y="9425"/>
                    </a:cubicBezTo>
                    <a:cubicBezTo>
                      <a:pt x="11888" y="9425"/>
                      <a:pt x="12769" y="9798"/>
                      <a:pt x="12769" y="10258"/>
                    </a:cubicBezTo>
                    <a:cubicBezTo>
                      <a:pt x="12769" y="10691"/>
                      <a:pt x="11993" y="11046"/>
                      <a:pt x="10998" y="11088"/>
                    </a:cubicBezTo>
                    <a:lnTo>
                      <a:pt x="10998" y="16527"/>
                    </a:lnTo>
                    <a:lnTo>
                      <a:pt x="11382" y="21600"/>
                    </a:lnTo>
                    <a:lnTo>
                      <a:pt x="21600" y="12311"/>
                    </a:lnTo>
                    <a:cubicBezTo>
                      <a:pt x="19987" y="7417"/>
                      <a:pt x="19718" y="3889"/>
                      <a:pt x="19718" y="3889"/>
                    </a:cubicBezTo>
                    <a:lnTo>
                      <a:pt x="11559" y="3889"/>
                    </a:lnTo>
                    <a:lnTo>
                      <a:pt x="10041" y="3889"/>
                    </a:lnTo>
                    <a:lnTo>
                      <a:pt x="1882" y="3889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632" name="成组"/>
          <p:cNvGrpSpPr/>
          <p:nvPr/>
        </p:nvGrpSpPr>
        <p:grpSpPr>
          <a:xfrm>
            <a:off x="4493695" y="2223886"/>
            <a:ext cx="2753786" cy="2198709"/>
            <a:chOff x="0" y="0"/>
            <a:chExt cx="2753784" cy="2198707"/>
          </a:xfrm>
        </p:grpSpPr>
        <p:sp>
          <p:nvSpPr>
            <p:cNvPr id="627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628" name="供应商管理"/>
            <p:cNvSpPr txBox="1"/>
            <p:nvPr/>
          </p:nvSpPr>
          <p:spPr>
            <a:xfrm>
              <a:off x="165949" y="1267000"/>
              <a:ext cx="2421886" cy="4572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1168400">
                <a:lnSpc>
                  <a:spcPct val="110000"/>
                </a:lnSpc>
                <a:spcBef>
                  <a:spcPts val="6000"/>
                </a:spcBef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供应商管理</a:t>
              </a:r>
            </a:p>
          </p:txBody>
        </p:sp>
        <p:grpSp>
          <p:nvGrpSpPr>
            <p:cNvPr id="631" name="成组"/>
            <p:cNvGrpSpPr/>
            <p:nvPr/>
          </p:nvGrpSpPr>
          <p:grpSpPr>
            <a:xfrm>
              <a:off x="826212" y="0"/>
              <a:ext cx="1101360" cy="1101359"/>
              <a:chOff x="0" y="0"/>
              <a:chExt cx="1101358" cy="1101358"/>
            </a:xfrm>
          </p:grpSpPr>
          <p:sp>
            <p:nvSpPr>
              <p:cNvPr id="629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F8806A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630" name="椅子"/>
              <p:cNvSpPr/>
              <p:nvPr/>
            </p:nvSpPr>
            <p:spPr>
              <a:xfrm>
                <a:off x="360179" y="316574"/>
                <a:ext cx="381001" cy="4682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5" fill="norm" stroke="1" extrusionOk="0">
                    <a:moveTo>
                      <a:pt x="19748" y="3"/>
                    </a:moveTo>
                    <a:cubicBezTo>
                      <a:pt x="19500" y="-25"/>
                      <a:pt x="19269" y="113"/>
                      <a:pt x="19228" y="313"/>
                    </a:cubicBezTo>
                    <a:lnTo>
                      <a:pt x="17274" y="9415"/>
                    </a:lnTo>
                    <a:cubicBezTo>
                      <a:pt x="17210" y="9715"/>
                      <a:pt x="17210" y="10021"/>
                      <a:pt x="17276" y="10321"/>
                    </a:cubicBezTo>
                    <a:lnTo>
                      <a:pt x="17770" y="12234"/>
                    </a:lnTo>
                    <a:lnTo>
                      <a:pt x="3899" y="11477"/>
                    </a:lnTo>
                    <a:cubicBezTo>
                      <a:pt x="3299" y="11448"/>
                      <a:pt x="2762" y="11777"/>
                      <a:pt x="2634" y="12254"/>
                    </a:cubicBezTo>
                    <a:lnTo>
                      <a:pt x="0" y="21575"/>
                    </a:lnTo>
                    <a:lnTo>
                      <a:pt x="1501" y="21575"/>
                    </a:lnTo>
                    <a:lnTo>
                      <a:pt x="3905" y="14727"/>
                    </a:lnTo>
                    <a:cubicBezTo>
                      <a:pt x="4178" y="14061"/>
                      <a:pt x="4985" y="13637"/>
                      <a:pt x="5896" y="13682"/>
                    </a:cubicBezTo>
                    <a:lnTo>
                      <a:pt x="16629" y="14206"/>
                    </a:lnTo>
                    <a:cubicBezTo>
                      <a:pt x="17536" y="14250"/>
                      <a:pt x="18294" y="14752"/>
                      <a:pt x="18500" y="15443"/>
                    </a:cubicBezTo>
                    <a:lnTo>
                      <a:pt x="20287" y="21575"/>
                    </a:lnTo>
                    <a:lnTo>
                      <a:pt x="21600" y="21575"/>
                    </a:lnTo>
                    <a:lnTo>
                      <a:pt x="21165" y="19444"/>
                    </a:lnTo>
                    <a:lnTo>
                      <a:pt x="19771" y="12633"/>
                    </a:lnTo>
                    <a:lnTo>
                      <a:pt x="19711" y="12340"/>
                    </a:lnTo>
                    <a:lnTo>
                      <a:pt x="19265" y="10167"/>
                    </a:lnTo>
                    <a:cubicBezTo>
                      <a:pt x="19222" y="9957"/>
                      <a:pt x="19223" y="9742"/>
                      <a:pt x="19267" y="9532"/>
                    </a:cubicBezTo>
                    <a:lnTo>
                      <a:pt x="21144" y="521"/>
                    </a:lnTo>
                    <a:cubicBezTo>
                      <a:pt x="21187" y="312"/>
                      <a:pt x="21010" y="115"/>
                      <a:pt x="20752" y="86"/>
                    </a:cubicBezTo>
                    <a:lnTo>
                      <a:pt x="19748" y="3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633" name="矩形"/>
          <p:cNvSpPr/>
          <p:nvPr/>
        </p:nvSpPr>
        <p:spPr>
          <a:xfrm>
            <a:off x="20404117" y="4276126"/>
            <a:ext cx="2540001" cy="13376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/>
          </a:p>
        </p:txBody>
      </p:sp>
      <p:grpSp>
        <p:nvGrpSpPr>
          <p:cNvPr id="639" name="成组"/>
          <p:cNvGrpSpPr/>
          <p:nvPr/>
        </p:nvGrpSpPr>
        <p:grpSpPr>
          <a:xfrm>
            <a:off x="10815106" y="2212492"/>
            <a:ext cx="2753785" cy="2198708"/>
            <a:chOff x="0" y="0"/>
            <a:chExt cx="2753784" cy="2198707"/>
          </a:xfrm>
        </p:grpSpPr>
        <p:sp>
          <p:nvSpPr>
            <p:cNvPr id="634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635" name="合同管理…"/>
            <p:cNvSpPr txBox="1"/>
            <p:nvPr/>
          </p:nvSpPr>
          <p:spPr>
            <a:xfrm>
              <a:off x="165949" y="1178100"/>
              <a:ext cx="2421887" cy="10160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ctr" defTabSz="1168400">
                <a:lnSpc>
                  <a:spcPct val="80000"/>
                </a:lnSpc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合同管理</a:t>
              </a:r>
            </a:p>
            <a:p>
              <a:pPr algn="ctr" defTabSz="1168400">
                <a:lnSpc>
                  <a:spcPct val="80000"/>
                </a:lnSpc>
                <a:defRPr sz="23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一期已完成</a:t>
              </a:r>
            </a:p>
          </p:txBody>
        </p:sp>
        <p:grpSp>
          <p:nvGrpSpPr>
            <p:cNvPr id="638" name="成组"/>
            <p:cNvGrpSpPr/>
            <p:nvPr/>
          </p:nvGrpSpPr>
          <p:grpSpPr>
            <a:xfrm>
              <a:off x="826212" y="0"/>
              <a:ext cx="1101360" cy="1101359"/>
              <a:chOff x="0" y="0"/>
              <a:chExt cx="1101358" cy="1101358"/>
            </a:xfrm>
          </p:grpSpPr>
          <p:sp>
            <p:nvSpPr>
              <p:cNvPr id="636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00CBCD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637" name="形状"/>
              <p:cNvSpPr/>
              <p:nvPr/>
            </p:nvSpPr>
            <p:spPr>
              <a:xfrm>
                <a:off x="360083" y="360078"/>
                <a:ext cx="381194" cy="3812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6913"/>
                    </a:moveTo>
                    <a:cubicBezTo>
                      <a:pt x="8653" y="6913"/>
                      <a:pt x="6912" y="8653"/>
                      <a:pt x="6912" y="10800"/>
                    </a:cubicBezTo>
                    <a:cubicBezTo>
                      <a:pt x="6912" y="12947"/>
                      <a:pt x="8653" y="14687"/>
                      <a:pt x="10800" y="14687"/>
                    </a:cubicBezTo>
                    <a:cubicBezTo>
                      <a:pt x="12947" y="14687"/>
                      <a:pt x="14687" y="12947"/>
                      <a:pt x="14687" y="10800"/>
                    </a:cubicBezTo>
                    <a:cubicBezTo>
                      <a:pt x="14687" y="8653"/>
                      <a:pt x="12947" y="6913"/>
                      <a:pt x="10800" y="6913"/>
                    </a:cubicBezTo>
                    <a:close/>
                    <a:moveTo>
                      <a:pt x="21600" y="9257"/>
                    </a:moveTo>
                    <a:lnTo>
                      <a:pt x="21600" y="12343"/>
                    </a:lnTo>
                    <a:cubicBezTo>
                      <a:pt x="21600" y="12343"/>
                      <a:pt x="20184" y="12738"/>
                      <a:pt x="18089" y="13128"/>
                    </a:cubicBezTo>
                    <a:cubicBezTo>
                      <a:pt x="17994" y="13428"/>
                      <a:pt x="17898" y="13723"/>
                      <a:pt x="17766" y="14007"/>
                    </a:cubicBezTo>
                    <a:cubicBezTo>
                      <a:pt x="19158" y="15729"/>
                      <a:pt x="20056" y="16971"/>
                      <a:pt x="20056" y="16971"/>
                    </a:cubicBezTo>
                    <a:lnTo>
                      <a:pt x="16970" y="20057"/>
                    </a:lnTo>
                    <a:cubicBezTo>
                      <a:pt x="16970" y="20057"/>
                      <a:pt x="15727" y="19158"/>
                      <a:pt x="14006" y="17768"/>
                    </a:cubicBezTo>
                    <a:cubicBezTo>
                      <a:pt x="13725" y="17897"/>
                      <a:pt x="13429" y="17994"/>
                      <a:pt x="13131" y="18089"/>
                    </a:cubicBezTo>
                    <a:cubicBezTo>
                      <a:pt x="12740" y="20184"/>
                      <a:pt x="12341" y="21600"/>
                      <a:pt x="12341" y="21600"/>
                    </a:cubicBezTo>
                    <a:lnTo>
                      <a:pt x="9257" y="21600"/>
                    </a:lnTo>
                    <a:cubicBezTo>
                      <a:pt x="9257" y="21600"/>
                      <a:pt x="8859" y="20187"/>
                      <a:pt x="8467" y="18098"/>
                    </a:cubicBezTo>
                    <a:cubicBezTo>
                      <a:pt x="8166" y="18003"/>
                      <a:pt x="7867" y="17907"/>
                      <a:pt x="7583" y="17777"/>
                    </a:cubicBezTo>
                    <a:cubicBezTo>
                      <a:pt x="5866" y="19163"/>
                      <a:pt x="4628" y="20057"/>
                      <a:pt x="4628" y="20057"/>
                    </a:cubicBezTo>
                    <a:lnTo>
                      <a:pt x="1543" y="16972"/>
                    </a:lnTo>
                    <a:cubicBezTo>
                      <a:pt x="1543" y="16972"/>
                      <a:pt x="2434" y="15738"/>
                      <a:pt x="3816" y="14027"/>
                    </a:cubicBezTo>
                    <a:cubicBezTo>
                      <a:pt x="3682" y="13741"/>
                      <a:pt x="3581" y="13440"/>
                      <a:pt x="3483" y="13136"/>
                    </a:cubicBezTo>
                    <a:cubicBezTo>
                      <a:pt x="1403" y="12743"/>
                      <a:pt x="0" y="12343"/>
                      <a:pt x="0" y="12343"/>
                    </a:cubicBezTo>
                    <a:lnTo>
                      <a:pt x="0" y="9257"/>
                    </a:lnTo>
                    <a:cubicBezTo>
                      <a:pt x="0" y="9257"/>
                      <a:pt x="1398" y="8860"/>
                      <a:pt x="3473" y="8469"/>
                    </a:cubicBezTo>
                    <a:cubicBezTo>
                      <a:pt x="3570" y="8160"/>
                      <a:pt x="3671" y="7856"/>
                      <a:pt x="3805" y="7565"/>
                    </a:cubicBezTo>
                    <a:cubicBezTo>
                      <a:pt x="2429" y="5858"/>
                      <a:pt x="1543" y="4629"/>
                      <a:pt x="1543" y="4629"/>
                    </a:cubicBezTo>
                    <a:lnTo>
                      <a:pt x="4628" y="1543"/>
                    </a:lnTo>
                    <a:cubicBezTo>
                      <a:pt x="4628" y="1543"/>
                      <a:pt x="5858" y="2430"/>
                      <a:pt x="7565" y="3805"/>
                    </a:cubicBezTo>
                    <a:cubicBezTo>
                      <a:pt x="7856" y="3671"/>
                      <a:pt x="8162" y="3570"/>
                      <a:pt x="8472" y="3472"/>
                    </a:cubicBezTo>
                    <a:cubicBezTo>
                      <a:pt x="8863" y="1399"/>
                      <a:pt x="9257" y="0"/>
                      <a:pt x="9257" y="0"/>
                    </a:cubicBezTo>
                    <a:lnTo>
                      <a:pt x="12341" y="0"/>
                    </a:lnTo>
                    <a:cubicBezTo>
                      <a:pt x="12341" y="0"/>
                      <a:pt x="12741" y="1404"/>
                      <a:pt x="13132" y="3482"/>
                    </a:cubicBezTo>
                    <a:cubicBezTo>
                      <a:pt x="13437" y="3581"/>
                      <a:pt x="13738" y="3681"/>
                      <a:pt x="14025" y="3814"/>
                    </a:cubicBezTo>
                    <a:cubicBezTo>
                      <a:pt x="15736" y="2434"/>
                      <a:pt x="16970" y="1543"/>
                      <a:pt x="16970" y="1543"/>
                    </a:cubicBezTo>
                    <a:lnTo>
                      <a:pt x="20056" y="4629"/>
                    </a:lnTo>
                    <a:cubicBezTo>
                      <a:pt x="20056" y="4629"/>
                      <a:pt x="19164" y="5869"/>
                      <a:pt x="17778" y="7587"/>
                    </a:cubicBezTo>
                    <a:cubicBezTo>
                      <a:pt x="17909" y="7870"/>
                      <a:pt x="18002" y="8169"/>
                      <a:pt x="18099" y="8469"/>
                    </a:cubicBezTo>
                    <a:cubicBezTo>
                      <a:pt x="20187" y="8861"/>
                      <a:pt x="21600" y="9257"/>
                      <a:pt x="21600" y="92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6200" tIns="76200" rIns="76200" bIns="76200" numCol="1" anchor="ctr">
                <a:noAutofit/>
              </a:bodyPr>
              <a:lstStyle/>
              <a:p>
                <a:pPr algn="ctr" defTabSz="914400">
                  <a:defRPr sz="6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</p:grpSp>
      <p:grpSp>
        <p:nvGrpSpPr>
          <p:cNvPr id="645" name="成组"/>
          <p:cNvGrpSpPr/>
          <p:nvPr/>
        </p:nvGrpSpPr>
        <p:grpSpPr>
          <a:xfrm>
            <a:off x="13975812" y="2212492"/>
            <a:ext cx="2753785" cy="2210102"/>
            <a:chOff x="0" y="0"/>
            <a:chExt cx="2753784" cy="2210101"/>
          </a:xfrm>
        </p:grpSpPr>
        <p:sp>
          <p:nvSpPr>
            <p:cNvPr id="640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grpSp>
          <p:nvGrpSpPr>
            <p:cNvPr id="643" name="成组"/>
            <p:cNvGrpSpPr/>
            <p:nvPr/>
          </p:nvGrpSpPr>
          <p:grpSpPr>
            <a:xfrm>
              <a:off x="826212" y="0"/>
              <a:ext cx="1101360" cy="1101359"/>
              <a:chOff x="0" y="0"/>
              <a:chExt cx="1101358" cy="1101358"/>
            </a:xfrm>
          </p:grpSpPr>
          <p:sp>
            <p:nvSpPr>
              <p:cNvPr id="641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60CD75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642" name="书"/>
              <p:cNvSpPr/>
              <p:nvPr/>
            </p:nvSpPr>
            <p:spPr>
              <a:xfrm>
                <a:off x="313245" y="357932"/>
                <a:ext cx="474867" cy="3854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8703"/>
                    </a:lnTo>
                    <a:lnTo>
                      <a:pt x="0" y="17407"/>
                    </a:lnTo>
                    <a:cubicBezTo>
                      <a:pt x="7892" y="17407"/>
                      <a:pt x="10521" y="21600"/>
                      <a:pt x="10521" y="21600"/>
                    </a:cubicBezTo>
                    <a:lnTo>
                      <a:pt x="10521" y="13417"/>
                    </a:lnTo>
                    <a:lnTo>
                      <a:pt x="10521" y="5233"/>
                    </a:lnTo>
                    <a:cubicBezTo>
                      <a:pt x="10521" y="5233"/>
                      <a:pt x="7892" y="0"/>
                      <a:pt x="0" y="0"/>
                    </a:cubicBezTo>
                    <a:close/>
                    <a:moveTo>
                      <a:pt x="21600" y="0"/>
                    </a:moveTo>
                    <a:cubicBezTo>
                      <a:pt x="13708" y="0"/>
                      <a:pt x="11079" y="5233"/>
                      <a:pt x="11079" y="5233"/>
                    </a:cubicBezTo>
                    <a:lnTo>
                      <a:pt x="11079" y="13417"/>
                    </a:lnTo>
                    <a:lnTo>
                      <a:pt x="11079" y="21600"/>
                    </a:lnTo>
                    <a:cubicBezTo>
                      <a:pt x="11079" y="21600"/>
                      <a:pt x="13708" y="17407"/>
                      <a:pt x="21600" y="17407"/>
                    </a:cubicBezTo>
                    <a:lnTo>
                      <a:pt x="21600" y="8703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644" name="计量支付…"/>
            <p:cNvSpPr txBox="1"/>
            <p:nvPr/>
          </p:nvSpPr>
          <p:spPr>
            <a:xfrm>
              <a:off x="165949" y="1194101"/>
              <a:ext cx="2421886" cy="10160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ctr" defTabSz="1168400">
                <a:lnSpc>
                  <a:spcPct val="80000"/>
                </a:lnSpc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计量支付</a:t>
              </a:r>
            </a:p>
            <a:p>
              <a:pPr algn="ctr" defTabSz="1168400">
                <a:lnSpc>
                  <a:spcPct val="80000"/>
                </a:lnSpc>
                <a:defRPr sz="23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一期已完成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8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" grpId="1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08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幻灯片编号"/>
          <p:cNvSpPr txBox="1"/>
          <p:nvPr>
            <p:ph type="sldNum" sz="quarter" idx="2"/>
          </p:nvPr>
        </p:nvSpPr>
        <p:spPr>
          <a:xfrm>
            <a:off x="11761613" y="12791195"/>
            <a:ext cx="860774" cy="6654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9" tIns="91439" rIns="91439" bIns="91439"/>
          <a:lstStyle/>
          <a:p>
            <a:pPr/>
            <a:fld id="{86CB4B4D-7CA3-9044-876B-883B54F8677D}" type="slidenum"/>
          </a:p>
        </p:txBody>
      </p:sp>
      <p:sp>
        <p:nvSpPr>
          <p:cNvPr id="648" name="文本框 6"/>
          <p:cNvSpPr txBox="1"/>
          <p:nvPr/>
        </p:nvSpPr>
        <p:spPr>
          <a:xfrm>
            <a:off x="2044700" y="539750"/>
            <a:ext cx="6877050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调研结果概览</a:t>
            </a:r>
          </a:p>
        </p:txBody>
      </p:sp>
      <p:sp>
        <p:nvSpPr>
          <p:cNvPr id="649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grpSp>
        <p:nvGrpSpPr>
          <p:cNvPr id="652" name="组合 8"/>
          <p:cNvGrpSpPr/>
          <p:nvPr/>
        </p:nvGrpSpPr>
        <p:grpSpPr>
          <a:xfrm>
            <a:off x="412750" y="631826"/>
            <a:ext cx="1631950" cy="985114"/>
            <a:chOff x="0" y="0"/>
            <a:chExt cx="1631950" cy="985113"/>
          </a:xfrm>
        </p:grpSpPr>
        <p:sp>
          <p:nvSpPr>
            <p:cNvPr id="650" name="KSO_Shape"/>
            <p:cNvSpPr/>
            <p:nvPr/>
          </p:nvSpPr>
          <p:spPr>
            <a:xfrm>
              <a:off x="0" y="3173"/>
              <a:ext cx="1631950" cy="895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111" y="12220"/>
                  </a:moveTo>
                  <a:lnTo>
                    <a:pt x="19086" y="11837"/>
                  </a:lnTo>
                  <a:lnTo>
                    <a:pt x="19058" y="11462"/>
                  </a:lnTo>
                  <a:lnTo>
                    <a:pt x="19018" y="11087"/>
                  </a:lnTo>
                  <a:lnTo>
                    <a:pt x="18965" y="10726"/>
                  </a:lnTo>
                  <a:lnTo>
                    <a:pt x="18909" y="10366"/>
                  </a:lnTo>
                  <a:lnTo>
                    <a:pt x="18844" y="10013"/>
                  </a:lnTo>
                  <a:lnTo>
                    <a:pt x="18767" y="9667"/>
                  </a:lnTo>
                  <a:lnTo>
                    <a:pt x="18678" y="9329"/>
                  </a:lnTo>
                  <a:lnTo>
                    <a:pt x="18589" y="8998"/>
                  </a:lnTo>
                  <a:lnTo>
                    <a:pt x="18488" y="8689"/>
                  </a:lnTo>
                  <a:lnTo>
                    <a:pt x="18379" y="8372"/>
                  </a:lnTo>
                  <a:lnTo>
                    <a:pt x="18262" y="8078"/>
                  </a:lnTo>
                  <a:lnTo>
                    <a:pt x="18141" y="7791"/>
                  </a:lnTo>
                  <a:lnTo>
                    <a:pt x="18011" y="7511"/>
                  </a:lnTo>
                  <a:lnTo>
                    <a:pt x="17870" y="7239"/>
                  </a:lnTo>
                  <a:lnTo>
                    <a:pt x="17729" y="6989"/>
                  </a:lnTo>
                  <a:lnTo>
                    <a:pt x="17579" y="6746"/>
                  </a:lnTo>
                  <a:lnTo>
                    <a:pt x="17425" y="6518"/>
                  </a:lnTo>
                  <a:lnTo>
                    <a:pt x="17264" y="6298"/>
                  </a:lnTo>
                  <a:lnTo>
                    <a:pt x="17094" y="6092"/>
                  </a:lnTo>
                  <a:lnTo>
                    <a:pt x="16924" y="5900"/>
                  </a:lnTo>
                  <a:lnTo>
                    <a:pt x="16747" y="5724"/>
                  </a:lnTo>
                  <a:lnTo>
                    <a:pt x="16565" y="5569"/>
                  </a:lnTo>
                  <a:lnTo>
                    <a:pt x="16379" y="5422"/>
                  </a:lnTo>
                  <a:lnTo>
                    <a:pt x="16185" y="5290"/>
                  </a:lnTo>
                  <a:lnTo>
                    <a:pt x="15991" y="5172"/>
                  </a:lnTo>
                  <a:lnTo>
                    <a:pt x="15789" y="5069"/>
                  </a:lnTo>
                  <a:lnTo>
                    <a:pt x="15587" y="4995"/>
                  </a:lnTo>
                  <a:lnTo>
                    <a:pt x="15381" y="4929"/>
                  </a:lnTo>
                  <a:lnTo>
                    <a:pt x="15171" y="4878"/>
                  </a:lnTo>
                  <a:lnTo>
                    <a:pt x="14956" y="4856"/>
                  </a:lnTo>
                  <a:lnTo>
                    <a:pt x="14742" y="4841"/>
                  </a:lnTo>
                  <a:lnTo>
                    <a:pt x="14581" y="4856"/>
                  </a:lnTo>
                  <a:lnTo>
                    <a:pt x="14411" y="4863"/>
                  </a:lnTo>
                  <a:lnTo>
                    <a:pt x="14249" y="4892"/>
                  </a:lnTo>
                  <a:lnTo>
                    <a:pt x="14087" y="4929"/>
                  </a:lnTo>
                  <a:lnTo>
                    <a:pt x="13926" y="4981"/>
                  </a:lnTo>
                  <a:lnTo>
                    <a:pt x="13611" y="5113"/>
                  </a:lnTo>
                  <a:lnTo>
                    <a:pt x="13457" y="5194"/>
                  </a:lnTo>
                  <a:lnTo>
                    <a:pt x="13312" y="5282"/>
                  </a:lnTo>
                  <a:lnTo>
                    <a:pt x="13013" y="5488"/>
                  </a:lnTo>
                  <a:lnTo>
                    <a:pt x="12871" y="5613"/>
                  </a:lnTo>
                  <a:lnTo>
                    <a:pt x="12730" y="5731"/>
                  </a:lnTo>
                  <a:lnTo>
                    <a:pt x="12592" y="5871"/>
                  </a:lnTo>
                  <a:lnTo>
                    <a:pt x="12459" y="6011"/>
                  </a:lnTo>
                  <a:lnTo>
                    <a:pt x="12326" y="6165"/>
                  </a:lnTo>
                  <a:lnTo>
                    <a:pt x="12277" y="5834"/>
                  </a:lnTo>
                  <a:lnTo>
                    <a:pt x="12220" y="5518"/>
                  </a:lnTo>
                  <a:lnTo>
                    <a:pt x="12152" y="5201"/>
                  </a:lnTo>
                  <a:lnTo>
                    <a:pt x="12079" y="4885"/>
                  </a:lnTo>
                  <a:lnTo>
                    <a:pt x="12002" y="4583"/>
                  </a:lnTo>
                  <a:lnTo>
                    <a:pt x="11917" y="4289"/>
                  </a:lnTo>
                  <a:lnTo>
                    <a:pt x="11828" y="3987"/>
                  </a:lnTo>
                  <a:lnTo>
                    <a:pt x="11731" y="3708"/>
                  </a:lnTo>
                  <a:lnTo>
                    <a:pt x="11626" y="3436"/>
                  </a:lnTo>
                  <a:lnTo>
                    <a:pt x="11517" y="3163"/>
                  </a:lnTo>
                  <a:lnTo>
                    <a:pt x="11400" y="2913"/>
                  </a:lnTo>
                  <a:lnTo>
                    <a:pt x="11283" y="2656"/>
                  </a:lnTo>
                  <a:lnTo>
                    <a:pt x="11158" y="2420"/>
                  </a:lnTo>
                  <a:lnTo>
                    <a:pt x="11024" y="2185"/>
                  </a:lnTo>
                  <a:lnTo>
                    <a:pt x="10887" y="1972"/>
                  </a:lnTo>
                  <a:lnTo>
                    <a:pt x="10745" y="1751"/>
                  </a:lnTo>
                  <a:lnTo>
                    <a:pt x="10600" y="1552"/>
                  </a:lnTo>
                  <a:lnTo>
                    <a:pt x="10450" y="1361"/>
                  </a:lnTo>
                  <a:lnTo>
                    <a:pt x="10297" y="1184"/>
                  </a:lnTo>
                  <a:lnTo>
                    <a:pt x="10139" y="1023"/>
                  </a:lnTo>
                  <a:lnTo>
                    <a:pt x="9974" y="861"/>
                  </a:lnTo>
                  <a:lnTo>
                    <a:pt x="9808" y="714"/>
                  </a:lnTo>
                  <a:lnTo>
                    <a:pt x="9634" y="581"/>
                  </a:lnTo>
                  <a:lnTo>
                    <a:pt x="9464" y="463"/>
                  </a:lnTo>
                  <a:lnTo>
                    <a:pt x="9287" y="360"/>
                  </a:lnTo>
                  <a:lnTo>
                    <a:pt x="9105" y="265"/>
                  </a:lnTo>
                  <a:lnTo>
                    <a:pt x="8923" y="184"/>
                  </a:lnTo>
                  <a:lnTo>
                    <a:pt x="8737" y="125"/>
                  </a:lnTo>
                  <a:lnTo>
                    <a:pt x="8543" y="66"/>
                  </a:lnTo>
                  <a:lnTo>
                    <a:pt x="8353" y="29"/>
                  </a:lnTo>
                  <a:lnTo>
                    <a:pt x="8159" y="7"/>
                  </a:lnTo>
                  <a:lnTo>
                    <a:pt x="7965" y="0"/>
                  </a:lnTo>
                  <a:lnTo>
                    <a:pt x="7844" y="0"/>
                  </a:lnTo>
                  <a:lnTo>
                    <a:pt x="7731" y="7"/>
                  </a:lnTo>
                  <a:lnTo>
                    <a:pt x="7614" y="29"/>
                  </a:lnTo>
                  <a:lnTo>
                    <a:pt x="7500" y="44"/>
                  </a:lnTo>
                  <a:lnTo>
                    <a:pt x="7391" y="59"/>
                  </a:lnTo>
                  <a:lnTo>
                    <a:pt x="7274" y="96"/>
                  </a:lnTo>
                  <a:lnTo>
                    <a:pt x="7056" y="169"/>
                  </a:lnTo>
                  <a:lnTo>
                    <a:pt x="6834" y="250"/>
                  </a:lnTo>
                  <a:lnTo>
                    <a:pt x="6619" y="368"/>
                  </a:lnTo>
                  <a:lnTo>
                    <a:pt x="6413" y="500"/>
                  </a:lnTo>
                  <a:lnTo>
                    <a:pt x="6207" y="647"/>
                  </a:lnTo>
                  <a:lnTo>
                    <a:pt x="6009" y="809"/>
                  </a:lnTo>
                  <a:lnTo>
                    <a:pt x="5811" y="993"/>
                  </a:lnTo>
                  <a:lnTo>
                    <a:pt x="5625" y="1184"/>
                  </a:lnTo>
                  <a:lnTo>
                    <a:pt x="5443" y="1405"/>
                  </a:lnTo>
                  <a:lnTo>
                    <a:pt x="5266" y="1626"/>
                  </a:lnTo>
                  <a:lnTo>
                    <a:pt x="5092" y="1876"/>
                  </a:lnTo>
                  <a:lnTo>
                    <a:pt x="4930" y="2134"/>
                  </a:lnTo>
                  <a:lnTo>
                    <a:pt x="4773" y="2406"/>
                  </a:lnTo>
                  <a:lnTo>
                    <a:pt x="4623" y="2693"/>
                  </a:lnTo>
                  <a:lnTo>
                    <a:pt x="4482" y="2987"/>
                  </a:lnTo>
                  <a:lnTo>
                    <a:pt x="4348" y="3296"/>
                  </a:lnTo>
                  <a:lnTo>
                    <a:pt x="4223" y="3612"/>
                  </a:lnTo>
                  <a:lnTo>
                    <a:pt x="4106" y="3958"/>
                  </a:lnTo>
                  <a:lnTo>
                    <a:pt x="3997" y="4296"/>
                  </a:lnTo>
                  <a:lnTo>
                    <a:pt x="3896" y="4650"/>
                  </a:lnTo>
                  <a:lnTo>
                    <a:pt x="3807" y="5010"/>
                  </a:lnTo>
                  <a:lnTo>
                    <a:pt x="3726" y="5385"/>
                  </a:lnTo>
                  <a:lnTo>
                    <a:pt x="3657" y="5768"/>
                  </a:lnTo>
                  <a:lnTo>
                    <a:pt x="3597" y="6158"/>
                  </a:lnTo>
                  <a:lnTo>
                    <a:pt x="3544" y="6548"/>
                  </a:lnTo>
                  <a:lnTo>
                    <a:pt x="3504" y="6960"/>
                  </a:lnTo>
                  <a:lnTo>
                    <a:pt x="3492" y="7158"/>
                  </a:lnTo>
                  <a:lnTo>
                    <a:pt x="3475" y="7372"/>
                  </a:lnTo>
                  <a:lnTo>
                    <a:pt x="3467" y="7578"/>
                  </a:lnTo>
                  <a:lnTo>
                    <a:pt x="3455" y="7791"/>
                  </a:lnTo>
                  <a:lnTo>
                    <a:pt x="3455" y="7997"/>
                  </a:lnTo>
                  <a:lnTo>
                    <a:pt x="3451" y="8203"/>
                  </a:lnTo>
                  <a:lnTo>
                    <a:pt x="3455" y="8460"/>
                  </a:lnTo>
                  <a:lnTo>
                    <a:pt x="3463" y="8703"/>
                  </a:lnTo>
                  <a:lnTo>
                    <a:pt x="3475" y="8946"/>
                  </a:lnTo>
                  <a:lnTo>
                    <a:pt x="3492" y="9196"/>
                  </a:lnTo>
                  <a:lnTo>
                    <a:pt x="3415" y="9189"/>
                  </a:lnTo>
                  <a:lnTo>
                    <a:pt x="3237" y="9196"/>
                  </a:lnTo>
                  <a:lnTo>
                    <a:pt x="3063" y="9218"/>
                  </a:lnTo>
                  <a:lnTo>
                    <a:pt x="2893" y="9262"/>
                  </a:lnTo>
                  <a:lnTo>
                    <a:pt x="2724" y="9314"/>
                  </a:lnTo>
                  <a:lnTo>
                    <a:pt x="2558" y="9380"/>
                  </a:lnTo>
                  <a:lnTo>
                    <a:pt x="2400" y="9468"/>
                  </a:lnTo>
                  <a:lnTo>
                    <a:pt x="2243" y="9564"/>
                  </a:lnTo>
                  <a:lnTo>
                    <a:pt x="2081" y="9682"/>
                  </a:lnTo>
                  <a:lnTo>
                    <a:pt x="1936" y="9799"/>
                  </a:lnTo>
                  <a:lnTo>
                    <a:pt x="1786" y="9939"/>
                  </a:lnTo>
                  <a:lnTo>
                    <a:pt x="1645" y="10086"/>
                  </a:lnTo>
                  <a:lnTo>
                    <a:pt x="1503" y="10248"/>
                  </a:lnTo>
                  <a:lnTo>
                    <a:pt x="1370" y="10417"/>
                  </a:lnTo>
                  <a:lnTo>
                    <a:pt x="1241" y="10601"/>
                  </a:lnTo>
                  <a:lnTo>
                    <a:pt x="1119" y="10800"/>
                  </a:lnTo>
                  <a:lnTo>
                    <a:pt x="1002" y="11006"/>
                  </a:lnTo>
                  <a:lnTo>
                    <a:pt x="885" y="11219"/>
                  </a:lnTo>
                  <a:lnTo>
                    <a:pt x="780" y="11447"/>
                  </a:lnTo>
                  <a:lnTo>
                    <a:pt x="683" y="11683"/>
                  </a:lnTo>
                  <a:lnTo>
                    <a:pt x="586" y="11926"/>
                  </a:lnTo>
                  <a:lnTo>
                    <a:pt x="493" y="12176"/>
                  </a:lnTo>
                  <a:lnTo>
                    <a:pt x="412" y="12433"/>
                  </a:lnTo>
                  <a:lnTo>
                    <a:pt x="335" y="12698"/>
                  </a:lnTo>
                  <a:lnTo>
                    <a:pt x="206" y="13257"/>
                  </a:lnTo>
                  <a:lnTo>
                    <a:pt x="154" y="13544"/>
                  </a:lnTo>
                  <a:lnTo>
                    <a:pt x="73" y="14147"/>
                  </a:lnTo>
                  <a:lnTo>
                    <a:pt x="40" y="14456"/>
                  </a:lnTo>
                  <a:lnTo>
                    <a:pt x="20" y="14758"/>
                  </a:lnTo>
                  <a:lnTo>
                    <a:pt x="8" y="15074"/>
                  </a:lnTo>
                  <a:lnTo>
                    <a:pt x="0" y="15391"/>
                  </a:lnTo>
                  <a:lnTo>
                    <a:pt x="8" y="15707"/>
                  </a:lnTo>
                  <a:lnTo>
                    <a:pt x="20" y="16009"/>
                  </a:lnTo>
                  <a:lnTo>
                    <a:pt x="40" y="16310"/>
                  </a:lnTo>
                  <a:lnTo>
                    <a:pt x="69" y="16605"/>
                  </a:lnTo>
                  <a:lnTo>
                    <a:pt x="101" y="16899"/>
                  </a:lnTo>
                  <a:lnTo>
                    <a:pt x="145" y="17186"/>
                  </a:lnTo>
                  <a:lnTo>
                    <a:pt x="198" y="17465"/>
                  </a:lnTo>
                  <a:lnTo>
                    <a:pt x="255" y="17738"/>
                  </a:lnTo>
                  <a:lnTo>
                    <a:pt x="319" y="18010"/>
                  </a:lnTo>
                  <a:lnTo>
                    <a:pt x="388" y="18267"/>
                  </a:lnTo>
                  <a:lnTo>
                    <a:pt x="465" y="18517"/>
                  </a:lnTo>
                  <a:lnTo>
                    <a:pt x="554" y="18775"/>
                  </a:lnTo>
                  <a:lnTo>
                    <a:pt x="643" y="19010"/>
                  </a:lnTo>
                  <a:lnTo>
                    <a:pt x="740" y="19238"/>
                  </a:lnTo>
                  <a:lnTo>
                    <a:pt x="841" y="19459"/>
                  </a:lnTo>
                  <a:lnTo>
                    <a:pt x="946" y="19672"/>
                  </a:lnTo>
                  <a:lnTo>
                    <a:pt x="1059" y="19878"/>
                  </a:lnTo>
                  <a:lnTo>
                    <a:pt x="1172" y="20070"/>
                  </a:lnTo>
                  <a:lnTo>
                    <a:pt x="1297" y="20254"/>
                  </a:lnTo>
                  <a:lnTo>
                    <a:pt x="1422" y="20430"/>
                  </a:lnTo>
                  <a:lnTo>
                    <a:pt x="1556" y="20592"/>
                  </a:lnTo>
                  <a:lnTo>
                    <a:pt x="1689" y="20739"/>
                  </a:lnTo>
                  <a:lnTo>
                    <a:pt x="1831" y="20894"/>
                  </a:lnTo>
                  <a:lnTo>
                    <a:pt x="1972" y="21011"/>
                  </a:lnTo>
                  <a:lnTo>
                    <a:pt x="2122" y="21137"/>
                  </a:lnTo>
                  <a:lnTo>
                    <a:pt x="2275" y="21240"/>
                  </a:lnTo>
                  <a:lnTo>
                    <a:pt x="2429" y="21328"/>
                  </a:lnTo>
                  <a:lnTo>
                    <a:pt x="2744" y="21475"/>
                  </a:lnTo>
                  <a:lnTo>
                    <a:pt x="2906" y="21526"/>
                  </a:lnTo>
                  <a:lnTo>
                    <a:pt x="3075" y="21563"/>
                  </a:lnTo>
                  <a:lnTo>
                    <a:pt x="3241" y="21585"/>
                  </a:lnTo>
                  <a:lnTo>
                    <a:pt x="3241" y="21600"/>
                  </a:lnTo>
                  <a:lnTo>
                    <a:pt x="18921" y="21600"/>
                  </a:lnTo>
                  <a:lnTo>
                    <a:pt x="18921" y="21578"/>
                  </a:lnTo>
                  <a:lnTo>
                    <a:pt x="18965" y="21585"/>
                  </a:lnTo>
                  <a:lnTo>
                    <a:pt x="19018" y="21600"/>
                  </a:lnTo>
                  <a:lnTo>
                    <a:pt x="19155" y="21600"/>
                  </a:lnTo>
                  <a:lnTo>
                    <a:pt x="19284" y="21578"/>
                  </a:lnTo>
                  <a:lnTo>
                    <a:pt x="19414" y="21541"/>
                  </a:lnTo>
                  <a:lnTo>
                    <a:pt x="19543" y="21497"/>
                  </a:lnTo>
                  <a:lnTo>
                    <a:pt x="19664" y="21446"/>
                  </a:lnTo>
                  <a:lnTo>
                    <a:pt x="19786" y="21387"/>
                  </a:lnTo>
                  <a:lnTo>
                    <a:pt x="19907" y="21320"/>
                  </a:lnTo>
                  <a:lnTo>
                    <a:pt x="20024" y="21232"/>
                  </a:lnTo>
                  <a:lnTo>
                    <a:pt x="20141" y="21137"/>
                  </a:lnTo>
                  <a:lnTo>
                    <a:pt x="20250" y="21034"/>
                  </a:lnTo>
                  <a:lnTo>
                    <a:pt x="20359" y="20916"/>
                  </a:lnTo>
                  <a:lnTo>
                    <a:pt x="20460" y="20798"/>
                  </a:lnTo>
                  <a:lnTo>
                    <a:pt x="20565" y="20666"/>
                  </a:lnTo>
                  <a:lnTo>
                    <a:pt x="20662" y="20526"/>
                  </a:lnTo>
                  <a:lnTo>
                    <a:pt x="20751" y="20379"/>
                  </a:lnTo>
                  <a:lnTo>
                    <a:pt x="20844" y="20217"/>
                  </a:lnTo>
                  <a:lnTo>
                    <a:pt x="20929" y="20062"/>
                  </a:lnTo>
                  <a:lnTo>
                    <a:pt x="21010" y="19886"/>
                  </a:lnTo>
                  <a:lnTo>
                    <a:pt x="21087" y="19717"/>
                  </a:lnTo>
                  <a:lnTo>
                    <a:pt x="21160" y="19533"/>
                  </a:lnTo>
                  <a:lnTo>
                    <a:pt x="21224" y="19341"/>
                  </a:lnTo>
                  <a:lnTo>
                    <a:pt x="21289" y="19143"/>
                  </a:lnTo>
                  <a:lnTo>
                    <a:pt x="21345" y="18937"/>
                  </a:lnTo>
                  <a:lnTo>
                    <a:pt x="21398" y="18731"/>
                  </a:lnTo>
                  <a:lnTo>
                    <a:pt x="21442" y="18517"/>
                  </a:lnTo>
                  <a:lnTo>
                    <a:pt x="21483" y="18304"/>
                  </a:lnTo>
                  <a:lnTo>
                    <a:pt x="21519" y="18076"/>
                  </a:lnTo>
                  <a:lnTo>
                    <a:pt x="21547" y="17848"/>
                  </a:lnTo>
                  <a:lnTo>
                    <a:pt x="21572" y="17613"/>
                  </a:lnTo>
                  <a:lnTo>
                    <a:pt x="21596" y="17142"/>
                  </a:lnTo>
                  <a:lnTo>
                    <a:pt x="21600" y="16899"/>
                  </a:lnTo>
                  <a:lnTo>
                    <a:pt x="21596" y="16663"/>
                  </a:lnTo>
                  <a:lnTo>
                    <a:pt x="21584" y="16428"/>
                  </a:lnTo>
                  <a:lnTo>
                    <a:pt x="21572" y="16207"/>
                  </a:lnTo>
                  <a:lnTo>
                    <a:pt x="21552" y="15979"/>
                  </a:lnTo>
                  <a:lnTo>
                    <a:pt x="21523" y="15751"/>
                  </a:lnTo>
                  <a:lnTo>
                    <a:pt x="21491" y="15531"/>
                  </a:lnTo>
                  <a:lnTo>
                    <a:pt x="21450" y="15325"/>
                  </a:lnTo>
                  <a:lnTo>
                    <a:pt x="21402" y="15111"/>
                  </a:lnTo>
                  <a:lnTo>
                    <a:pt x="21353" y="14905"/>
                  </a:lnTo>
                  <a:lnTo>
                    <a:pt x="21301" y="14714"/>
                  </a:lnTo>
                  <a:lnTo>
                    <a:pt x="21180" y="14331"/>
                  </a:lnTo>
                  <a:lnTo>
                    <a:pt x="21107" y="14147"/>
                  </a:lnTo>
                  <a:lnTo>
                    <a:pt x="21034" y="13971"/>
                  </a:lnTo>
                  <a:lnTo>
                    <a:pt x="20953" y="13809"/>
                  </a:lnTo>
                  <a:lnTo>
                    <a:pt x="20873" y="13640"/>
                  </a:lnTo>
                  <a:lnTo>
                    <a:pt x="20695" y="13346"/>
                  </a:lnTo>
                  <a:lnTo>
                    <a:pt x="20602" y="13206"/>
                  </a:lnTo>
                  <a:lnTo>
                    <a:pt x="20505" y="13073"/>
                  </a:lnTo>
                  <a:lnTo>
                    <a:pt x="20404" y="12956"/>
                  </a:lnTo>
                  <a:lnTo>
                    <a:pt x="20299" y="12838"/>
                  </a:lnTo>
                  <a:lnTo>
                    <a:pt x="20194" y="12735"/>
                  </a:lnTo>
                  <a:lnTo>
                    <a:pt x="20081" y="12632"/>
                  </a:lnTo>
                  <a:lnTo>
                    <a:pt x="19967" y="12551"/>
                  </a:lnTo>
                  <a:lnTo>
                    <a:pt x="19854" y="12477"/>
                  </a:lnTo>
                  <a:lnTo>
                    <a:pt x="19733" y="12404"/>
                  </a:lnTo>
                  <a:lnTo>
                    <a:pt x="19612" y="12345"/>
                  </a:lnTo>
                  <a:lnTo>
                    <a:pt x="19491" y="12301"/>
                  </a:lnTo>
                  <a:lnTo>
                    <a:pt x="19365" y="12264"/>
                  </a:lnTo>
                  <a:lnTo>
                    <a:pt x="19240" y="12242"/>
                  </a:lnTo>
                  <a:lnTo>
                    <a:pt x="19111" y="12220"/>
                  </a:lnTo>
                  <a:close/>
                </a:path>
              </a:pathLst>
            </a:custGeom>
            <a:solidFill>
              <a:srgbClr val="58A6D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 defTabSz="1371508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51" name="文本框 10"/>
            <p:cNvSpPr txBox="1"/>
            <p:nvPr/>
          </p:nvSpPr>
          <p:spPr>
            <a:xfrm>
              <a:off x="340136" y="0"/>
              <a:ext cx="951675" cy="98511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>
                <a:defRPr sz="5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653" name="“人财物”重点领域监察主线"/>
          <p:cNvSpPr txBox="1"/>
          <p:nvPr/>
        </p:nvSpPr>
        <p:spPr>
          <a:xfrm>
            <a:off x="5327142" y="2507794"/>
            <a:ext cx="13729717" cy="16383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3" indent="0" algn="ctr" defTabSz="1168400">
              <a:lnSpc>
                <a:spcPct val="110000"/>
              </a:lnSpc>
              <a:spcBef>
                <a:spcPts val="6000"/>
              </a:spcBef>
              <a:defRPr sz="9200">
                <a:solidFill>
                  <a:srgbClr val="3A576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“人财物”重点领域监察主线</a:t>
            </a:r>
          </a:p>
        </p:txBody>
      </p:sp>
      <p:sp>
        <p:nvSpPr>
          <p:cNvPr id="654" name="实施人财物集约化管理，是现代企业提高管理水平和效率的有效方式。监察平台将“人财物”核心领域全部纳入统一规划、分批建设。实现对选人用人，资金使用、运作、存放，固定资产、物资、设备等全域监察。"/>
          <p:cNvSpPr txBox="1"/>
          <p:nvPr/>
        </p:nvSpPr>
        <p:spPr>
          <a:xfrm>
            <a:off x="3119927" y="8486380"/>
            <a:ext cx="18144146" cy="294752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 defTabSz="1168400">
              <a:lnSpc>
                <a:spcPct val="110000"/>
              </a:lnSpc>
              <a:spcBef>
                <a:spcPts val="2000"/>
              </a:spcBef>
              <a:defRPr sz="420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实施人财物集约化管理，是现代企业提高管理水平和效率的有效方式。监察平台将“人财物”核心领域全部纳入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统一规划、分批建设</a:t>
            </a:r>
            <a:r>
              <a:t>。实现对选人用人，资金使用、运作、存放，固定资产、物资、设备等全域监察。</a:t>
            </a:r>
          </a:p>
        </p:txBody>
      </p:sp>
      <p:grpSp>
        <p:nvGrpSpPr>
          <p:cNvPr id="660" name="成组"/>
          <p:cNvGrpSpPr/>
          <p:nvPr/>
        </p:nvGrpSpPr>
        <p:grpSpPr>
          <a:xfrm>
            <a:off x="7654401" y="5220058"/>
            <a:ext cx="2753786" cy="2198709"/>
            <a:chOff x="0" y="0"/>
            <a:chExt cx="2753784" cy="2198707"/>
          </a:xfrm>
        </p:grpSpPr>
        <p:sp>
          <p:nvSpPr>
            <p:cNvPr id="655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656" name="人力资源"/>
            <p:cNvSpPr txBox="1"/>
            <p:nvPr/>
          </p:nvSpPr>
          <p:spPr>
            <a:xfrm>
              <a:off x="165949" y="1267000"/>
              <a:ext cx="2421887" cy="4572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1168400">
                <a:lnSpc>
                  <a:spcPct val="110000"/>
                </a:lnSpc>
                <a:spcBef>
                  <a:spcPts val="6000"/>
                </a:spcBef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人力资源</a:t>
              </a:r>
            </a:p>
          </p:txBody>
        </p:sp>
        <p:grpSp>
          <p:nvGrpSpPr>
            <p:cNvPr id="659" name="成组"/>
            <p:cNvGrpSpPr/>
            <p:nvPr/>
          </p:nvGrpSpPr>
          <p:grpSpPr>
            <a:xfrm>
              <a:off x="826212" y="0"/>
              <a:ext cx="1101360" cy="1101359"/>
              <a:chOff x="0" y="0"/>
              <a:chExt cx="1101358" cy="1101358"/>
            </a:xfrm>
          </p:grpSpPr>
          <p:sp>
            <p:nvSpPr>
              <p:cNvPr id="657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F8CA63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658" name="带肩膀的头像"/>
              <p:cNvSpPr/>
              <p:nvPr/>
            </p:nvSpPr>
            <p:spPr>
              <a:xfrm>
                <a:off x="322079" y="352625"/>
                <a:ext cx="457201" cy="3961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1" y="0"/>
                    </a:moveTo>
                    <a:cubicBezTo>
                      <a:pt x="8419" y="0"/>
                      <a:pt x="7041" y="1374"/>
                      <a:pt x="6553" y="3337"/>
                    </a:cubicBezTo>
                    <a:cubicBezTo>
                      <a:pt x="6322" y="4269"/>
                      <a:pt x="6312" y="5365"/>
                      <a:pt x="6383" y="6556"/>
                    </a:cubicBezTo>
                    <a:cubicBezTo>
                      <a:pt x="6251" y="6550"/>
                      <a:pt x="6103" y="6550"/>
                      <a:pt x="5944" y="6556"/>
                    </a:cubicBezTo>
                    <a:cubicBezTo>
                      <a:pt x="5170" y="6600"/>
                      <a:pt x="5740" y="8660"/>
                      <a:pt x="6261" y="9870"/>
                    </a:cubicBezTo>
                    <a:cubicBezTo>
                      <a:pt x="6371" y="10117"/>
                      <a:pt x="6602" y="10060"/>
                      <a:pt x="6700" y="10028"/>
                    </a:cubicBezTo>
                    <a:cubicBezTo>
                      <a:pt x="6898" y="12074"/>
                      <a:pt x="7173" y="12688"/>
                      <a:pt x="7865" y="13587"/>
                    </a:cubicBezTo>
                    <a:lnTo>
                      <a:pt x="7853" y="14563"/>
                    </a:lnTo>
                    <a:cubicBezTo>
                      <a:pt x="7836" y="15893"/>
                      <a:pt x="7177" y="16995"/>
                      <a:pt x="6102" y="17704"/>
                    </a:cubicBezTo>
                    <a:cubicBezTo>
                      <a:pt x="6014" y="17761"/>
                      <a:pt x="5927" y="17818"/>
                      <a:pt x="5839" y="17863"/>
                    </a:cubicBezTo>
                    <a:cubicBezTo>
                      <a:pt x="5335" y="18148"/>
                      <a:pt x="4780" y="18293"/>
                      <a:pt x="4221" y="18318"/>
                    </a:cubicBezTo>
                    <a:cubicBezTo>
                      <a:pt x="1630" y="18457"/>
                      <a:pt x="779" y="19820"/>
                      <a:pt x="0" y="21600"/>
                    </a:cubicBezTo>
                    <a:lnTo>
                      <a:pt x="10801" y="21600"/>
                    </a:lnTo>
                    <a:lnTo>
                      <a:pt x="21600" y="21600"/>
                    </a:lnTo>
                    <a:cubicBezTo>
                      <a:pt x="20821" y="19820"/>
                      <a:pt x="19970" y="18457"/>
                      <a:pt x="17379" y="18318"/>
                    </a:cubicBezTo>
                    <a:cubicBezTo>
                      <a:pt x="16820" y="18286"/>
                      <a:pt x="16260" y="18148"/>
                      <a:pt x="15761" y="17863"/>
                    </a:cubicBezTo>
                    <a:cubicBezTo>
                      <a:pt x="15678" y="17812"/>
                      <a:pt x="15591" y="17761"/>
                      <a:pt x="15498" y="17704"/>
                    </a:cubicBezTo>
                    <a:cubicBezTo>
                      <a:pt x="14423" y="16995"/>
                      <a:pt x="13758" y="15893"/>
                      <a:pt x="13747" y="14563"/>
                    </a:cubicBezTo>
                    <a:lnTo>
                      <a:pt x="13737" y="13587"/>
                    </a:lnTo>
                    <a:cubicBezTo>
                      <a:pt x="14428" y="12688"/>
                      <a:pt x="14697" y="12074"/>
                      <a:pt x="14900" y="10028"/>
                    </a:cubicBezTo>
                    <a:cubicBezTo>
                      <a:pt x="14993" y="10066"/>
                      <a:pt x="15229" y="10123"/>
                      <a:pt x="15339" y="9870"/>
                    </a:cubicBezTo>
                    <a:cubicBezTo>
                      <a:pt x="15865" y="8660"/>
                      <a:pt x="16431" y="6600"/>
                      <a:pt x="15658" y="6556"/>
                    </a:cubicBezTo>
                    <a:cubicBezTo>
                      <a:pt x="15498" y="6550"/>
                      <a:pt x="15350" y="6543"/>
                      <a:pt x="15219" y="6556"/>
                    </a:cubicBezTo>
                    <a:cubicBezTo>
                      <a:pt x="15290" y="5371"/>
                      <a:pt x="15283" y="4269"/>
                      <a:pt x="15047" y="3337"/>
                    </a:cubicBezTo>
                    <a:cubicBezTo>
                      <a:pt x="14559" y="1374"/>
                      <a:pt x="13183" y="0"/>
                      <a:pt x="108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666" name="成组"/>
          <p:cNvGrpSpPr/>
          <p:nvPr/>
        </p:nvGrpSpPr>
        <p:grpSpPr>
          <a:xfrm>
            <a:off x="10815107" y="5220058"/>
            <a:ext cx="2753785" cy="2198709"/>
            <a:chOff x="0" y="0"/>
            <a:chExt cx="2753784" cy="2198707"/>
          </a:xfrm>
        </p:grpSpPr>
        <p:sp>
          <p:nvSpPr>
            <p:cNvPr id="661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662" name="资金管理"/>
            <p:cNvSpPr txBox="1"/>
            <p:nvPr/>
          </p:nvSpPr>
          <p:spPr>
            <a:xfrm>
              <a:off x="165949" y="1267000"/>
              <a:ext cx="2421887" cy="4572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1168400">
                <a:lnSpc>
                  <a:spcPct val="110000"/>
                </a:lnSpc>
                <a:spcBef>
                  <a:spcPts val="6000"/>
                </a:spcBef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资金管理</a:t>
              </a:r>
            </a:p>
          </p:txBody>
        </p:sp>
        <p:grpSp>
          <p:nvGrpSpPr>
            <p:cNvPr id="665" name="成组"/>
            <p:cNvGrpSpPr/>
            <p:nvPr/>
          </p:nvGrpSpPr>
          <p:grpSpPr>
            <a:xfrm>
              <a:off x="826213" y="0"/>
              <a:ext cx="1101359" cy="1101359"/>
              <a:chOff x="0" y="0"/>
              <a:chExt cx="1101358" cy="1101358"/>
            </a:xfrm>
          </p:grpSpPr>
          <p:sp>
            <p:nvSpPr>
              <p:cNvPr id="663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4CB7F5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664" name="硬币"/>
              <p:cNvSpPr/>
              <p:nvPr/>
            </p:nvSpPr>
            <p:spPr>
              <a:xfrm>
                <a:off x="360179" y="359607"/>
                <a:ext cx="381001" cy="382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1" y="0"/>
                    </a:moveTo>
                    <a:cubicBezTo>
                      <a:pt x="7949" y="0"/>
                      <a:pt x="5266" y="392"/>
                      <a:pt x="3255" y="1111"/>
                    </a:cubicBezTo>
                    <a:cubicBezTo>
                      <a:pt x="1360" y="1787"/>
                      <a:pt x="273" y="2685"/>
                      <a:pt x="273" y="3572"/>
                    </a:cubicBezTo>
                    <a:cubicBezTo>
                      <a:pt x="273" y="4460"/>
                      <a:pt x="1360" y="5360"/>
                      <a:pt x="3255" y="6035"/>
                    </a:cubicBezTo>
                    <a:cubicBezTo>
                      <a:pt x="5266" y="6749"/>
                      <a:pt x="7949" y="7147"/>
                      <a:pt x="10801" y="7147"/>
                    </a:cubicBezTo>
                    <a:cubicBezTo>
                      <a:pt x="13652" y="7147"/>
                      <a:pt x="16334" y="6754"/>
                      <a:pt x="18345" y="6035"/>
                    </a:cubicBezTo>
                    <a:cubicBezTo>
                      <a:pt x="20240" y="5360"/>
                      <a:pt x="21327" y="4460"/>
                      <a:pt x="21327" y="3572"/>
                    </a:cubicBezTo>
                    <a:cubicBezTo>
                      <a:pt x="21327" y="2685"/>
                      <a:pt x="20240" y="1787"/>
                      <a:pt x="18345" y="1111"/>
                    </a:cubicBezTo>
                    <a:cubicBezTo>
                      <a:pt x="16334" y="398"/>
                      <a:pt x="13652" y="0"/>
                      <a:pt x="10801" y="0"/>
                    </a:cubicBezTo>
                    <a:close/>
                    <a:moveTo>
                      <a:pt x="12" y="4505"/>
                    </a:moveTo>
                    <a:lnTo>
                      <a:pt x="12" y="5914"/>
                    </a:lnTo>
                    <a:cubicBezTo>
                      <a:pt x="12" y="8033"/>
                      <a:pt x="4846" y="9754"/>
                      <a:pt x="10811" y="9754"/>
                    </a:cubicBezTo>
                    <a:cubicBezTo>
                      <a:pt x="16776" y="9754"/>
                      <a:pt x="21600" y="8039"/>
                      <a:pt x="21600" y="5914"/>
                    </a:cubicBezTo>
                    <a:lnTo>
                      <a:pt x="21600" y="4505"/>
                    </a:lnTo>
                    <a:cubicBezTo>
                      <a:pt x="21136" y="5284"/>
                      <a:pt x="20088" y="5991"/>
                      <a:pt x="18531" y="6541"/>
                    </a:cubicBezTo>
                    <a:cubicBezTo>
                      <a:pt x="16460" y="7276"/>
                      <a:pt x="13718" y="7679"/>
                      <a:pt x="10806" y="7679"/>
                    </a:cubicBezTo>
                    <a:cubicBezTo>
                      <a:pt x="7894" y="7679"/>
                      <a:pt x="5146" y="7276"/>
                      <a:pt x="3081" y="6541"/>
                    </a:cubicBezTo>
                    <a:cubicBezTo>
                      <a:pt x="1524" y="5985"/>
                      <a:pt x="476" y="5284"/>
                      <a:pt x="12" y="4505"/>
                    </a:cubicBezTo>
                    <a:close/>
                    <a:moveTo>
                      <a:pt x="0" y="7320"/>
                    </a:moveTo>
                    <a:lnTo>
                      <a:pt x="0" y="8284"/>
                    </a:lnTo>
                    <a:cubicBezTo>
                      <a:pt x="0" y="10402"/>
                      <a:pt x="4836" y="12123"/>
                      <a:pt x="10801" y="12123"/>
                    </a:cubicBezTo>
                    <a:cubicBezTo>
                      <a:pt x="16766" y="12123"/>
                      <a:pt x="21600" y="10408"/>
                      <a:pt x="21600" y="8284"/>
                    </a:cubicBezTo>
                    <a:lnTo>
                      <a:pt x="21600" y="7320"/>
                    </a:lnTo>
                    <a:cubicBezTo>
                      <a:pt x="21458" y="7495"/>
                      <a:pt x="21295" y="7664"/>
                      <a:pt x="21098" y="7827"/>
                    </a:cubicBezTo>
                    <a:cubicBezTo>
                      <a:pt x="20508" y="8329"/>
                      <a:pt x="19672" y="8769"/>
                      <a:pt x="18618" y="9145"/>
                    </a:cubicBezTo>
                    <a:cubicBezTo>
                      <a:pt x="16520" y="9891"/>
                      <a:pt x="13745" y="10299"/>
                      <a:pt x="10801" y="10299"/>
                    </a:cubicBezTo>
                    <a:cubicBezTo>
                      <a:pt x="7856" y="10299"/>
                      <a:pt x="5080" y="9891"/>
                      <a:pt x="2982" y="9145"/>
                    </a:cubicBezTo>
                    <a:cubicBezTo>
                      <a:pt x="1928" y="8769"/>
                      <a:pt x="1099" y="8329"/>
                      <a:pt x="504" y="7827"/>
                    </a:cubicBezTo>
                    <a:cubicBezTo>
                      <a:pt x="307" y="7664"/>
                      <a:pt x="142" y="7495"/>
                      <a:pt x="0" y="7320"/>
                    </a:cubicBezTo>
                    <a:close/>
                    <a:moveTo>
                      <a:pt x="0" y="9689"/>
                    </a:moveTo>
                    <a:lnTo>
                      <a:pt x="0" y="10653"/>
                    </a:lnTo>
                    <a:cubicBezTo>
                      <a:pt x="0" y="12771"/>
                      <a:pt x="4836" y="14492"/>
                      <a:pt x="10801" y="14492"/>
                    </a:cubicBezTo>
                    <a:cubicBezTo>
                      <a:pt x="16766" y="14492"/>
                      <a:pt x="21600" y="12777"/>
                      <a:pt x="21600" y="10653"/>
                    </a:cubicBezTo>
                    <a:lnTo>
                      <a:pt x="21600" y="9689"/>
                    </a:lnTo>
                    <a:cubicBezTo>
                      <a:pt x="21458" y="9864"/>
                      <a:pt x="21295" y="10033"/>
                      <a:pt x="21098" y="10197"/>
                    </a:cubicBezTo>
                    <a:cubicBezTo>
                      <a:pt x="20508" y="10698"/>
                      <a:pt x="19672" y="11138"/>
                      <a:pt x="18618" y="11514"/>
                    </a:cubicBezTo>
                    <a:cubicBezTo>
                      <a:pt x="16520" y="12260"/>
                      <a:pt x="13745" y="12668"/>
                      <a:pt x="10801" y="12668"/>
                    </a:cubicBezTo>
                    <a:cubicBezTo>
                      <a:pt x="7856" y="12668"/>
                      <a:pt x="5080" y="12260"/>
                      <a:pt x="2982" y="11514"/>
                    </a:cubicBezTo>
                    <a:cubicBezTo>
                      <a:pt x="1928" y="11138"/>
                      <a:pt x="1099" y="10698"/>
                      <a:pt x="504" y="10197"/>
                    </a:cubicBezTo>
                    <a:cubicBezTo>
                      <a:pt x="307" y="10033"/>
                      <a:pt x="142" y="9864"/>
                      <a:pt x="0" y="9689"/>
                    </a:cubicBezTo>
                    <a:close/>
                    <a:moveTo>
                      <a:pt x="0" y="12059"/>
                    </a:moveTo>
                    <a:lnTo>
                      <a:pt x="0" y="13022"/>
                    </a:lnTo>
                    <a:cubicBezTo>
                      <a:pt x="0" y="15141"/>
                      <a:pt x="4836" y="16862"/>
                      <a:pt x="10801" y="16862"/>
                    </a:cubicBezTo>
                    <a:cubicBezTo>
                      <a:pt x="16766" y="16862"/>
                      <a:pt x="21600" y="15146"/>
                      <a:pt x="21600" y="13022"/>
                    </a:cubicBezTo>
                    <a:lnTo>
                      <a:pt x="21600" y="12059"/>
                    </a:lnTo>
                    <a:cubicBezTo>
                      <a:pt x="21458" y="12233"/>
                      <a:pt x="21295" y="12402"/>
                      <a:pt x="21098" y="12566"/>
                    </a:cubicBezTo>
                    <a:cubicBezTo>
                      <a:pt x="20508" y="13067"/>
                      <a:pt x="19672" y="13507"/>
                      <a:pt x="18618" y="13883"/>
                    </a:cubicBezTo>
                    <a:cubicBezTo>
                      <a:pt x="16520" y="14629"/>
                      <a:pt x="13745" y="15037"/>
                      <a:pt x="10801" y="15037"/>
                    </a:cubicBezTo>
                    <a:cubicBezTo>
                      <a:pt x="7856" y="15037"/>
                      <a:pt x="5080" y="14629"/>
                      <a:pt x="2982" y="13883"/>
                    </a:cubicBezTo>
                    <a:cubicBezTo>
                      <a:pt x="1928" y="13507"/>
                      <a:pt x="1099" y="13067"/>
                      <a:pt x="504" y="12566"/>
                    </a:cubicBezTo>
                    <a:cubicBezTo>
                      <a:pt x="307" y="12402"/>
                      <a:pt x="142" y="12233"/>
                      <a:pt x="0" y="12059"/>
                    </a:cubicBezTo>
                    <a:close/>
                    <a:moveTo>
                      <a:pt x="0" y="14428"/>
                    </a:moveTo>
                    <a:lnTo>
                      <a:pt x="0" y="15391"/>
                    </a:lnTo>
                    <a:cubicBezTo>
                      <a:pt x="0" y="17510"/>
                      <a:pt x="4836" y="19231"/>
                      <a:pt x="10801" y="19231"/>
                    </a:cubicBezTo>
                    <a:cubicBezTo>
                      <a:pt x="16766" y="19231"/>
                      <a:pt x="21600" y="17515"/>
                      <a:pt x="21600" y="15391"/>
                    </a:cubicBezTo>
                    <a:lnTo>
                      <a:pt x="21600" y="14428"/>
                    </a:lnTo>
                    <a:cubicBezTo>
                      <a:pt x="21458" y="14602"/>
                      <a:pt x="21295" y="14772"/>
                      <a:pt x="21098" y="14935"/>
                    </a:cubicBezTo>
                    <a:cubicBezTo>
                      <a:pt x="20508" y="15436"/>
                      <a:pt x="19672" y="15877"/>
                      <a:pt x="18618" y="16252"/>
                    </a:cubicBezTo>
                    <a:cubicBezTo>
                      <a:pt x="16520" y="16998"/>
                      <a:pt x="13745" y="17406"/>
                      <a:pt x="10801" y="17406"/>
                    </a:cubicBezTo>
                    <a:cubicBezTo>
                      <a:pt x="7856" y="17406"/>
                      <a:pt x="5080" y="16998"/>
                      <a:pt x="2982" y="16252"/>
                    </a:cubicBezTo>
                    <a:cubicBezTo>
                      <a:pt x="1928" y="15877"/>
                      <a:pt x="1099" y="15436"/>
                      <a:pt x="504" y="14935"/>
                    </a:cubicBezTo>
                    <a:cubicBezTo>
                      <a:pt x="307" y="14772"/>
                      <a:pt x="142" y="14602"/>
                      <a:pt x="0" y="14428"/>
                    </a:cubicBezTo>
                    <a:close/>
                    <a:moveTo>
                      <a:pt x="0" y="16797"/>
                    </a:moveTo>
                    <a:lnTo>
                      <a:pt x="0" y="17760"/>
                    </a:lnTo>
                    <a:cubicBezTo>
                      <a:pt x="0" y="19879"/>
                      <a:pt x="4836" y="21600"/>
                      <a:pt x="10801" y="21600"/>
                    </a:cubicBezTo>
                    <a:cubicBezTo>
                      <a:pt x="16766" y="21600"/>
                      <a:pt x="21600" y="19879"/>
                      <a:pt x="21600" y="17760"/>
                    </a:cubicBezTo>
                    <a:lnTo>
                      <a:pt x="21600" y="16797"/>
                    </a:lnTo>
                    <a:cubicBezTo>
                      <a:pt x="21458" y="16971"/>
                      <a:pt x="21295" y="17141"/>
                      <a:pt x="21098" y="17304"/>
                    </a:cubicBezTo>
                    <a:cubicBezTo>
                      <a:pt x="20508" y="17805"/>
                      <a:pt x="19672" y="18246"/>
                      <a:pt x="18618" y="18622"/>
                    </a:cubicBezTo>
                    <a:cubicBezTo>
                      <a:pt x="16520" y="19368"/>
                      <a:pt x="13745" y="19775"/>
                      <a:pt x="10801" y="19775"/>
                    </a:cubicBezTo>
                    <a:cubicBezTo>
                      <a:pt x="7856" y="19775"/>
                      <a:pt x="5080" y="19368"/>
                      <a:pt x="2982" y="18622"/>
                    </a:cubicBezTo>
                    <a:cubicBezTo>
                      <a:pt x="1928" y="18246"/>
                      <a:pt x="1099" y="17805"/>
                      <a:pt x="504" y="17304"/>
                    </a:cubicBezTo>
                    <a:cubicBezTo>
                      <a:pt x="307" y="17141"/>
                      <a:pt x="142" y="16971"/>
                      <a:pt x="0" y="1679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672" name="成组"/>
          <p:cNvGrpSpPr/>
          <p:nvPr/>
        </p:nvGrpSpPr>
        <p:grpSpPr>
          <a:xfrm>
            <a:off x="13975813" y="5220058"/>
            <a:ext cx="2753785" cy="2198709"/>
            <a:chOff x="0" y="0"/>
            <a:chExt cx="2753784" cy="2198707"/>
          </a:xfrm>
        </p:grpSpPr>
        <p:sp>
          <p:nvSpPr>
            <p:cNvPr id="667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668" name="资产管理"/>
            <p:cNvSpPr txBox="1"/>
            <p:nvPr/>
          </p:nvSpPr>
          <p:spPr>
            <a:xfrm>
              <a:off x="165949" y="1267000"/>
              <a:ext cx="2421887" cy="4572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1168400">
                <a:lnSpc>
                  <a:spcPct val="110000"/>
                </a:lnSpc>
                <a:spcBef>
                  <a:spcPts val="6000"/>
                </a:spcBef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资产管理</a:t>
              </a:r>
            </a:p>
          </p:txBody>
        </p:sp>
        <p:grpSp>
          <p:nvGrpSpPr>
            <p:cNvPr id="671" name="成组"/>
            <p:cNvGrpSpPr/>
            <p:nvPr/>
          </p:nvGrpSpPr>
          <p:grpSpPr>
            <a:xfrm>
              <a:off x="826213" y="0"/>
              <a:ext cx="1101359" cy="1101359"/>
              <a:chOff x="0" y="0"/>
              <a:chExt cx="1101358" cy="1101358"/>
            </a:xfrm>
          </p:grpSpPr>
          <p:sp>
            <p:nvSpPr>
              <p:cNvPr id="669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00CBCD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670" name="购物车"/>
              <p:cNvSpPr/>
              <p:nvPr/>
            </p:nvSpPr>
            <p:spPr>
              <a:xfrm>
                <a:off x="322079" y="340142"/>
                <a:ext cx="457201" cy="4210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74" h="21600" fill="norm" stroke="1" extrusionOk="0">
                    <a:moveTo>
                      <a:pt x="767" y="0"/>
                    </a:moveTo>
                    <a:cubicBezTo>
                      <a:pt x="584" y="0"/>
                      <a:pt x="413" y="68"/>
                      <a:pt x="272" y="198"/>
                    </a:cubicBezTo>
                    <a:cubicBezTo>
                      <a:pt x="111" y="346"/>
                      <a:pt x="15" y="554"/>
                      <a:pt x="1" y="784"/>
                    </a:cubicBezTo>
                    <a:cubicBezTo>
                      <a:pt x="-26" y="1237"/>
                      <a:pt x="278" y="1628"/>
                      <a:pt x="693" y="1674"/>
                    </a:cubicBezTo>
                    <a:lnTo>
                      <a:pt x="3399" y="1971"/>
                    </a:lnTo>
                    <a:lnTo>
                      <a:pt x="6448" y="12924"/>
                    </a:lnTo>
                    <a:lnTo>
                      <a:pt x="4970" y="17349"/>
                    </a:lnTo>
                    <a:lnTo>
                      <a:pt x="4442" y="17349"/>
                    </a:lnTo>
                    <a:cubicBezTo>
                      <a:pt x="4270" y="17349"/>
                      <a:pt x="4130" y="17499"/>
                      <a:pt x="4130" y="17686"/>
                    </a:cubicBezTo>
                    <a:lnTo>
                      <a:pt x="4130" y="18243"/>
                    </a:lnTo>
                    <a:cubicBezTo>
                      <a:pt x="4125" y="18243"/>
                      <a:pt x="4120" y="18243"/>
                      <a:pt x="4115" y="18243"/>
                    </a:cubicBezTo>
                    <a:cubicBezTo>
                      <a:pt x="3270" y="18243"/>
                      <a:pt x="2583" y="18991"/>
                      <a:pt x="2583" y="19909"/>
                    </a:cubicBezTo>
                    <a:cubicBezTo>
                      <a:pt x="2583" y="20827"/>
                      <a:pt x="3270" y="21574"/>
                      <a:pt x="4115" y="21574"/>
                    </a:cubicBezTo>
                    <a:cubicBezTo>
                      <a:pt x="4959" y="21574"/>
                      <a:pt x="5646" y="20827"/>
                      <a:pt x="5646" y="19909"/>
                    </a:cubicBezTo>
                    <a:cubicBezTo>
                      <a:pt x="5646" y="19672"/>
                      <a:pt x="5601" y="19444"/>
                      <a:pt x="5512" y="19230"/>
                    </a:cubicBezTo>
                    <a:lnTo>
                      <a:pt x="5679" y="19094"/>
                    </a:lnTo>
                    <a:lnTo>
                      <a:pt x="5679" y="18026"/>
                    </a:lnTo>
                    <a:lnTo>
                      <a:pt x="18462" y="18026"/>
                    </a:lnTo>
                    <a:lnTo>
                      <a:pt x="18462" y="19094"/>
                    </a:lnTo>
                    <a:lnTo>
                      <a:pt x="18647" y="19247"/>
                    </a:lnTo>
                    <a:cubicBezTo>
                      <a:pt x="18556" y="19464"/>
                      <a:pt x="18510" y="19695"/>
                      <a:pt x="18510" y="19935"/>
                    </a:cubicBezTo>
                    <a:cubicBezTo>
                      <a:pt x="18510" y="20853"/>
                      <a:pt x="19198" y="21600"/>
                      <a:pt x="20043" y="21600"/>
                    </a:cubicBezTo>
                    <a:cubicBezTo>
                      <a:pt x="20887" y="21600"/>
                      <a:pt x="21574" y="20852"/>
                      <a:pt x="21574" y="19933"/>
                    </a:cubicBezTo>
                    <a:cubicBezTo>
                      <a:pt x="21574" y="19015"/>
                      <a:pt x="20887" y="18269"/>
                      <a:pt x="20043" y="18269"/>
                    </a:cubicBezTo>
                    <a:cubicBezTo>
                      <a:pt x="20036" y="18269"/>
                      <a:pt x="20029" y="18269"/>
                      <a:pt x="20022" y="18269"/>
                    </a:cubicBezTo>
                    <a:lnTo>
                      <a:pt x="20022" y="17686"/>
                    </a:lnTo>
                    <a:cubicBezTo>
                      <a:pt x="20022" y="17499"/>
                      <a:pt x="19882" y="17349"/>
                      <a:pt x="19710" y="17349"/>
                    </a:cubicBezTo>
                    <a:lnTo>
                      <a:pt x="11179" y="17349"/>
                    </a:lnTo>
                    <a:cubicBezTo>
                      <a:pt x="10281" y="17349"/>
                      <a:pt x="9550" y="16553"/>
                      <a:pt x="9550" y="15578"/>
                    </a:cubicBezTo>
                    <a:lnTo>
                      <a:pt x="9550" y="12821"/>
                    </a:lnTo>
                    <a:lnTo>
                      <a:pt x="20022" y="11026"/>
                    </a:lnTo>
                    <a:lnTo>
                      <a:pt x="20022" y="3120"/>
                    </a:lnTo>
                    <a:lnTo>
                      <a:pt x="3874" y="1342"/>
                    </a:lnTo>
                    <a:lnTo>
                      <a:pt x="3838" y="1207"/>
                    </a:lnTo>
                    <a:cubicBezTo>
                      <a:pt x="3687" y="664"/>
                      <a:pt x="3253" y="275"/>
                      <a:pt x="2734" y="215"/>
                    </a:cubicBezTo>
                    <a:cubicBezTo>
                      <a:pt x="2323" y="167"/>
                      <a:pt x="1374" y="63"/>
                      <a:pt x="846" y="6"/>
                    </a:cubicBezTo>
                    <a:cubicBezTo>
                      <a:pt x="820" y="3"/>
                      <a:pt x="793" y="0"/>
                      <a:pt x="767" y="0"/>
                    </a:cubicBezTo>
                    <a:close/>
                    <a:moveTo>
                      <a:pt x="770" y="677"/>
                    </a:moveTo>
                    <a:cubicBezTo>
                      <a:pt x="775" y="677"/>
                      <a:pt x="779" y="679"/>
                      <a:pt x="784" y="679"/>
                    </a:cubicBezTo>
                    <a:cubicBezTo>
                      <a:pt x="1196" y="724"/>
                      <a:pt x="2351" y="852"/>
                      <a:pt x="2667" y="888"/>
                    </a:cubicBezTo>
                    <a:cubicBezTo>
                      <a:pt x="2890" y="914"/>
                      <a:pt x="3083" y="1055"/>
                      <a:pt x="3188" y="1265"/>
                    </a:cubicBezTo>
                    <a:lnTo>
                      <a:pt x="755" y="997"/>
                    </a:lnTo>
                    <a:cubicBezTo>
                      <a:pt x="674" y="988"/>
                      <a:pt x="616" y="909"/>
                      <a:pt x="624" y="821"/>
                    </a:cubicBezTo>
                    <a:cubicBezTo>
                      <a:pt x="632" y="739"/>
                      <a:pt x="695" y="677"/>
                      <a:pt x="770" y="677"/>
                    </a:cubicBezTo>
                    <a:close/>
                    <a:moveTo>
                      <a:pt x="4070" y="2045"/>
                    </a:moveTo>
                    <a:lnTo>
                      <a:pt x="5402" y="2191"/>
                    </a:lnTo>
                    <a:lnTo>
                      <a:pt x="6101" y="5250"/>
                    </a:lnTo>
                    <a:lnTo>
                      <a:pt x="4956" y="5224"/>
                    </a:lnTo>
                    <a:lnTo>
                      <a:pt x="4070" y="2045"/>
                    </a:lnTo>
                    <a:close/>
                    <a:moveTo>
                      <a:pt x="5747" y="2230"/>
                    </a:moveTo>
                    <a:lnTo>
                      <a:pt x="7050" y="2374"/>
                    </a:lnTo>
                    <a:lnTo>
                      <a:pt x="7641" y="5285"/>
                    </a:lnTo>
                    <a:lnTo>
                      <a:pt x="6441" y="5257"/>
                    </a:lnTo>
                    <a:lnTo>
                      <a:pt x="5747" y="2230"/>
                    </a:lnTo>
                    <a:close/>
                    <a:moveTo>
                      <a:pt x="7394" y="2411"/>
                    </a:moveTo>
                    <a:lnTo>
                      <a:pt x="8657" y="2549"/>
                    </a:lnTo>
                    <a:lnTo>
                      <a:pt x="9152" y="5319"/>
                    </a:lnTo>
                    <a:lnTo>
                      <a:pt x="7977" y="5293"/>
                    </a:lnTo>
                    <a:lnTo>
                      <a:pt x="7394" y="2411"/>
                    </a:lnTo>
                    <a:close/>
                    <a:moveTo>
                      <a:pt x="8997" y="2588"/>
                    </a:moveTo>
                    <a:lnTo>
                      <a:pt x="10269" y="2728"/>
                    </a:lnTo>
                    <a:lnTo>
                      <a:pt x="10671" y="5354"/>
                    </a:lnTo>
                    <a:lnTo>
                      <a:pt x="9486" y="5326"/>
                    </a:lnTo>
                    <a:lnTo>
                      <a:pt x="8997" y="2588"/>
                    </a:lnTo>
                    <a:close/>
                    <a:moveTo>
                      <a:pt x="10607" y="2766"/>
                    </a:moveTo>
                    <a:lnTo>
                      <a:pt x="11866" y="2904"/>
                    </a:lnTo>
                    <a:lnTo>
                      <a:pt x="12176" y="5388"/>
                    </a:lnTo>
                    <a:lnTo>
                      <a:pt x="11002" y="5362"/>
                    </a:lnTo>
                    <a:lnTo>
                      <a:pt x="10607" y="2766"/>
                    </a:lnTo>
                    <a:close/>
                    <a:moveTo>
                      <a:pt x="12201" y="2941"/>
                    </a:moveTo>
                    <a:lnTo>
                      <a:pt x="13399" y="3072"/>
                    </a:lnTo>
                    <a:lnTo>
                      <a:pt x="13641" y="5421"/>
                    </a:lnTo>
                    <a:lnTo>
                      <a:pt x="12508" y="5395"/>
                    </a:lnTo>
                    <a:lnTo>
                      <a:pt x="12201" y="2941"/>
                    </a:lnTo>
                    <a:close/>
                    <a:moveTo>
                      <a:pt x="13732" y="3109"/>
                    </a:moveTo>
                    <a:lnTo>
                      <a:pt x="15026" y="3251"/>
                    </a:lnTo>
                    <a:lnTo>
                      <a:pt x="15176" y="5457"/>
                    </a:lnTo>
                    <a:lnTo>
                      <a:pt x="13970" y="5429"/>
                    </a:lnTo>
                    <a:lnTo>
                      <a:pt x="13732" y="3109"/>
                    </a:lnTo>
                    <a:close/>
                    <a:moveTo>
                      <a:pt x="15358" y="3288"/>
                    </a:moveTo>
                    <a:lnTo>
                      <a:pt x="16540" y="3419"/>
                    </a:lnTo>
                    <a:lnTo>
                      <a:pt x="16628" y="5491"/>
                    </a:lnTo>
                    <a:lnTo>
                      <a:pt x="15504" y="5464"/>
                    </a:lnTo>
                    <a:lnTo>
                      <a:pt x="15358" y="3288"/>
                    </a:lnTo>
                    <a:close/>
                    <a:moveTo>
                      <a:pt x="16868" y="3454"/>
                    </a:moveTo>
                    <a:lnTo>
                      <a:pt x="18183" y="3600"/>
                    </a:lnTo>
                    <a:lnTo>
                      <a:pt x="18180" y="5526"/>
                    </a:lnTo>
                    <a:lnTo>
                      <a:pt x="16956" y="5498"/>
                    </a:lnTo>
                    <a:lnTo>
                      <a:pt x="16868" y="3454"/>
                    </a:lnTo>
                    <a:close/>
                    <a:moveTo>
                      <a:pt x="18511" y="3635"/>
                    </a:moveTo>
                    <a:lnTo>
                      <a:pt x="19399" y="3733"/>
                    </a:lnTo>
                    <a:lnTo>
                      <a:pt x="19399" y="5554"/>
                    </a:lnTo>
                    <a:lnTo>
                      <a:pt x="18508" y="5533"/>
                    </a:lnTo>
                    <a:lnTo>
                      <a:pt x="18511" y="3635"/>
                    </a:lnTo>
                    <a:close/>
                    <a:moveTo>
                      <a:pt x="5055" y="5582"/>
                    </a:moveTo>
                    <a:lnTo>
                      <a:pt x="6183" y="5606"/>
                    </a:lnTo>
                    <a:lnTo>
                      <a:pt x="6964" y="9018"/>
                    </a:lnTo>
                    <a:lnTo>
                      <a:pt x="6034" y="9096"/>
                    </a:lnTo>
                    <a:lnTo>
                      <a:pt x="5055" y="5582"/>
                    </a:lnTo>
                    <a:close/>
                    <a:moveTo>
                      <a:pt x="6521" y="5616"/>
                    </a:moveTo>
                    <a:lnTo>
                      <a:pt x="7713" y="5642"/>
                    </a:lnTo>
                    <a:lnTo>
                      <a:pt x="8374" y="8900"/>
                    </a:lnTo>
                    <a:lnTo>
                      <a:pt x="7294" y="8990"/>
                    </a:lnTo>
                    <a:lnTo>
                      <a:pt x="6521" y="5616"/>
                    </a:lnTo>
                    <a:close/>
                    <a:moveTo>
                      <a:pt x="8049" y="5649"/>
                    </a:moveTo>
                    <a:lnTo>
                      <a:pt x="9217" y="5677"/>
                    </a:lnTo>
                    <a:lnTo>
                      <a:pt x="9771" y="8781"/>
                    </a:lnTo>
                    <a:lnTo>
                      <a:pt x="8703" y="8872"/>
                    </a:lnTo>
                    <a:lnTo>
                      <a:pt x="8049" y="5649"/>
                    </a:lnTo>
                    <a:close/>
                    <a:moveTo>
                      <a:pt x="9552" y="5685"/>
                    </a:moveTo>
                    <a:lnTo>
                      <a:pt x="10724" y="5711"/>
                    </a:lnTo>
                    <a:lnTo>
                      <a:pt x="11174" y="8663"/>
                    </a:lnTo>
                    <a:lnTo>
                      <a:pt x="10099" y="8753"/>
                    </a:lnTo>
                    <a:lnTo>
                      <a:pt x="9552" y="5685"/>
                    </a:lnTo>
                    <a:close/>
                    <a:moveTo>
                      <a:pt x="11057" y="5718"/>
                    </a:moveTo>
                    <a:lnTo>
                      <a:pt x="12221" y="5744"/>
                    </a:lnTo>
                    <a:lnTo>
                      <a:pt x="12573" y="8544"/>
                    </a:lnTo>
                    <a:lnTo>
                      <a:pt x="11502" y="8635"/>
                    </a:lnTo>
                    <a:lnTo>
                      <a:pt x="11057" y="5718"/>
                    </a:lnTo>
                    <a:close/>
                    <a:moveTo>
                      <a:pt x="12552" y="5752"/>
                    </a:moveTo>
                    <a:lnTo>
                      <a:pt x="13679" y="5778"/>
                    </a:lnTo>
                    <a:lnTo>
                      <a:pt x="13952" y="8428"/>
                    </a:lnTo>
                    <a:lnTo>
                      <a:pt x="12899" y="8518"/>
                    </a:lnTo>
                    <a:lnTo>
                      <a:pt x="12552" y="5752"/>
                    </a:lnTo>
                    <a:close/>
                    <a:moveTo>
                      <a:pt x="14008" y="5785"/>
                    </a:moveTo>
                    <a:lnTo>
                      <a:pt x="15200" y="5813"/>
                    </a:lnTo>
                    <a:lnTo>
                      <a:pt x="15368" y="8309"/>
                    </a:lnTo>
                    <a:lnTo>
                      <a:pt x="14278" y="8400"/>
                    </a:lnTo>
                    <a:lnTo>
                      <a:pt x="14008" y="5785"/>
                    </a:lnTo>
                    <a:close/>
                    <a:moveTo>
                      <a:pt x="15528" y="5821"/>
                    </a:moveTo>
                    <a:lnTo>
                      <a:pt x="16643" y="5847"/>
                    </a:lnTo>
                    <a:lnTo>
                      <a:pt x="16745" y="8193"/>
                    </a:lnTo>
                    <a:lnTo>
                      <a:pt x="15694" y="8281"/>
                    </a:lnTo>
                    <a:lnTo>
                      <a:pt x="15528" y="5821"/>
                    </a:lnTo>
                    <a:close/>
                    <a:moveTo>
                      <a:pt x="16971" y="5854"/>
                    </a:moveTo>
                    <a:lnTo>
                      <a:pt x="18180" y="5881"/>
                    </a:lnTo>
                    <a:lnTo>
                      <a:pt x="18175" y="8072"/>
                    </a:lnTo>
                    <a:lnTo>
                      <a:pt x="17071" y="8165"/>
                    </a:lnTo>
                    <a:lnTo>
                      <a:pt x="16971" y="5854"/>
                    </a:lnTo>
                    <a:close/>
                    <a:moveTo>
                      <a:pt x="18506" y="5888"/>
                    </a:moveTo>
                    <a:lnTo>
                      <a:pt x="19399" y="5909"/>
                    </a:lnTo>
                    <a:lnTo>
                      <a:pt x="19399" y="7969"/>
                    </a:lnTo>
                    <a:lnTo>
                      <a:pt x="18503" y="8044"/>
                    </a:lnTo>
                    <a:lnTo>
                      <a:pt x="18506" y="5888"/>
                    </a:lnTo>
                    <a:close/>
                    <a:moveTo>
                      <a:pt x="19399" y="8325"/>
                    </a:moveTo>
                    <a:lnTo>
                      <a:pt x="19399" y="10447"/>
                    </a:lnTo>
                    <a:lnTo>
                      <a:pt x="18496" y="10602"/>
                    </a:lnTo>
                    <a:lnTo>
                      <a:pt x="18501" y="8400"/>
                    </a:lnTo>
                    <a:lnTo>
                      <a:pt x="19399" y="8325"/>
                    </a:lnTo>
                    <a:close/>
                    <a:moveTo>
                      <a:pt x="18175" y="8428"/>
                    </a:moveTo>
                    <a:lnTo>
                      <a:pt x="18170" y="10658"/>
                    </a:lnTo>
                    <a:lnTo>
                      <a:pt x="17184" y="10826"/>
                    </a:lnTo>
                    <a:lnTo>
                      <a:pt x="17086" y="8519"/>
                    </a:lnTo>
                    <a:lnTo>
                      <a:pt x="18175" y="8428"/>
                    </a:lnTo>
                    <a:close/>
                    <a:moveTo>
                      <a:pt x="16760" y="8547"/>
                    </a:moveTo>
                    <a:lnTo>
                      <a:pt x="16860" y="10882"/>
                    </a:lnTo>
                    <a:lnTo>
                      <a:pt x="15881" y="11050"/>
                    </a:lnTo>
                    <a:lnTo>
                      <a:pt x="15718" y="8635"/>
                    </a:lnTo>
                    <a:lnTo>
                      <a:pt x="16760" y="8547"/>
                    </a:lnTo>
                    <a:close/>
                    <a:moveTo>
                      <a:pt x="15392" y="8663"/>
                    </a:moveTo>
                    <a:lnTo>
                      <a:pt x="15557" y="11106"/>
                    </a:lnTo>
                    <a:lnTo>
                      <a:pt x="14575" y="11274"/>
                    </a:lnTo>
                    <a:lnTo>
                      <a:pt x="14314" y="8755"/>
                    </a:lnTo>
                    <a:lnTo>
                      <a:pt x="15392" y="8663"/>
                    </a:lnTo>
                    <a:close/>
                    <a:moveTo>
                      <a:pt x="13988" y="8781"/>
                    </a:moveTo>
                    <a:lnTo>
                      <a:pt x="14250" y="11330"/>
                    </a:lnTo>
                    <a:lnTo>
                      <a:pt x="13273" y="11496"/>
                    </a:lnTo>
                    <a:lnTo>
                      <a:pt x="12944" y="8870"/>
                    </a:lnTo>
                    <a:lnTo>
                      <a:pt x="13988" y="8781"/>
                    </a:lnTo>
                    <a:close/>
                    <a:moveTo>
                      <a:pt x="12618" y="8898"/>
                    </a:moveTo>
                    <a:lnTo>
                      <a:pt x="12951" y="11552"/>
                    </a:lnTo>
                    <a:lnTo>
                      <a:pt x="11972" y="11720"/>
                    </a:lnTo>
                    <a:lnTo>
                      <a:pt x="11555" y="8988"/>
                    </a:lnTo>
                    <a:lnTo>
                      <a:pt x="12618" y="8898"/>
                    </a:lnTo>
                    <a:close/>
                    <a:moveTo>
                      <a:pt x="11227" y="9014"/>
                    </a:moveTo>
                    <a:lnTo>
                      <a:pt x="11648" y="11776"/>
                    </a:lnTo>
                    <a:lnTo>
                      <a:pt x="10671" y="11944"/>
                    </a:lnTo>
                    <a:lnTo>
                      <a:pt x="10163" y="9105"/>
                    </a:lnTo>
                    <a:lnTo>
                      <a:pt x="11227" y="9014"/>
                    </a:lnTo>
                    <a:close/>
                    <a:moveTo>
                      <a:pt x="9835" y="9132"/>
                    </a:moveTo>
                    <a:lnTo>
                      <a:pt x="10348" y="11998"/>
                    </a:lnTo>
                    <a:lnTo>
                      <a:pt x="9371" y="12166"/>
                    </a:lnTo>
                    <a:lnTo>
                      <a:pt x="8774" y="9221"/>
                    </a:lnTo>
                    <a:lnTo>
                      <a:pt x="9835" y="9132"/>
                    </a:lnTo>
                    <a:close/>
                    <a:moveTo>
                      <a:pt x="8444" y="9249"/>
                    </a:moveTo>
                    <a:lnTo>
                      <a:pt x="9047" y="12222"/>
                    </a:lnTo>
                    <a:lnTo>
                      <a:pt x="8072" y="12388"/>
                    </a:lnTo>
                    <a:lnTo>
                      <a:pt x="7375" y="9341"/>
                    </a:lnTo>
                    <a:lnTo>
                      <a:pt x="8444" y="9249"/>
                    </a:lnTo>
                    <a:close/>
                    <a:moveTo>
                      <a:pt x="7043" y="9369"/>
                    </a:moveTo>
                    <a:lnTo>
                      <a:pt x="7747" y="12444"/>
                    </a:lnTo>
                    <a:lnTo>
                      <a:pt x="7000" y="12573"/>
                    </a:lnTo>
                    <a:lnTo>
                      <a:pt x="6130" y="9445"/>
                    </a:lnTo>
                    <a:lnTo>
                      <a:pt x="7043" y="9369"/>
                    </a:lnTo>
                    <a:close/>
                    <a:moveTo>
                      <a:pt x="8927" y="12929"/>
                    </a:moveTo>
                    <a:lnTo>
                      <a:pt x="8927" y="15578"/>
                    </a:lnTo>
                    <a:cubicBezTo>
                      <a:pt x="8927" y="16249"/>
                      <a:pt x="9179" y="16887"/>
                      <a:pt x="9625" y="17349"/>
                    </a:cubicBezTo>
                    <a:lnTo>
                      <a:pt x="5632" y="17349"/>
                    </a:lnTo>
                    <a:lnTo>
                      <a:pt x="6999" y="13260"/>
                    </a:lnTo>
                    <a:lnTo>
                      <a:pt x="8927" y="12929"/>
                    </a:lnTo>
                    <a:close/>
                    <a:moveTo>
                      <a:pt x="4115" y="18922"/>
                    </a:moveTo>
                    <a:cubicBezTo>
                      <a:pt x="4120" y="18922"/>
                      <a:pt x="4125" y="18922"/>
                      <a:pt x="4130" y="18922"/>
                    </a:cubicBezTo>
                    <a:lnTo>
                      <a:pt x="4130" y="19144"/>
                    </a:lnTo>
                    <a:lnTo>
                      <a:pt x="3761" y="19639"/>
                    </a:lnTo>
                    <a:cubicBezTo>
                      <a:pt x="3631" y="19820"/>
                      <a:pt x="3652" y="20081"/>
                      <a:pt x="3811" y="20232"/>
                    </a:cubicBezTo>
                    <a:cubicBezTo>
                      <a:pt x="3876" y="20295"/>
                      <a:pt x="3956" y="20327"/>
                      <a:pt x="4039" y="20327"/>
                    </a:cubicBezTo>
                    <a:cubicBezTo>
                      <a:pt x="4127" y="20327"/>
                      <a:pt x="4215" y="20292"/>
                      <a:pt x="4295" y="20225"/>
                    </a:cubicBezTo>
                    <a:lnTo>
                      <a:pt x="4992" y="19655"/>
                    </a:lnTo>
                    <a:cubicBezTo>
                      <a:pt x="5013" y="19739"/>
                      <a:pt x="5023" y="19824"/>
                      <a:pt x="5023" y="19909"/>
                    </a:cubicBezTo>
                    <a:cubicBezTo>
                      <a:pt x="5023" y="20453"/>
                      <a:pt x="4615" y="20895"/>
                      <a:pt x="4115" y="20895"/>
                    </a:cubicBezTo>
                    <a:cubicBezTo>
                      <a:pt x="3614" y="20895"/>
                      <a:pt x="3206" y="20453"/>
                      <a:pt x="3206" y="19909"/>
                    </a:cubicBezTo>
                    <a:cubicBezTo>
                      <a:pt x="3206" y="19365"/>
                      <a:pt x="3614" y="18922"/>
                      <a:pt x="4115" y="18922"/>
                    </a:cubicBezTo>
                    <a:close/>
                    <a:moveTo>
                      <a:pt x="20022" y="18948"/>
                    </a:moveTo>
                    <a:cubicBezTo>
                      <a:pt x="20029" y="18948"/>
                      <a:pt x="20036" y="18948"/>
                      <a:pt x="20043" y="18948"/>
                    </a:cubicBezTo>
                    <a:cubicBezTo>
                      <a:pt x="20543" y="18948"/>
                      <a:pt x="20949" y="19391"/>
                      <a:pt x="20949" y="19935"/>
                    </a:cubicBezTo>
                    <a:cubicBezTo>
                      <a:pt x="20949" y="20479"/>
                      <a:pt x="20543" y="20921"/>
                      <a:pt x="20043" y="20921"/>
                    </a:cubicBezTo>
                    <a:cubicBezTo>
                      <a:pt x="19542" y="20921"/>
                      <a:pt x="19134" y="20479"/>
                      <a:pt x="19134" y="19935"/>
                    </a:cubicBezTo>
                    <a:cubicBezTo>
                      <a:pt x="19134" y="19847"/>
                      <a:pt x="19145" y="19757"/>
                      <a:pt x="19167" y="19670"/>
                    </a:cubicBezTo>
                    <a:lnTo>
                      <a:pt x="19844" y="20223"/>
                    </a:lnTo>
                    <a:cubicBezTo>
                      <a:pt x="19924" y="20291"/>
                      <a:pt x="20013" y="20327"/>
                      <a:pt x="20101" y="20327"/>
                    </a:cubicBezTo>
                    <a:cubicBezTo>
                      <a:pt x="20184" y="20327"/>
                      <a:pt x="20262" y="20295"/>
                      <a:pt x="20328" y="20232"/>
                    </a:cubicBezTo>
                    <a:cubicBezTo>
                      <a:pt x="20486" y="20080"/>
                      <a:pt x="20510" y="19819"/>
                      <a:pt x="20379" y="19637"/>
                    </a:cubicBezTo>
                    <a:lnTo>
                      <a:pt x="20022" y="19163"/>
                    </a:lnTo>
                    <a:lnTo>
                      <a:pt x="20022" y="18948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>
                  <a:defRPr b="1"/>
                </a:p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flip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幻灯片编号"/>
          <p:cNvSpPr txBox="1"/>
          <p:nvPr>
            <p:ph type="sldNum" sz="quarter" idx="2"/>
          </p:nvPr>
        </p:nvSpPr>
        <p:spPr>
          <a:xfrm>
            <a:off x="11761613" y="12791195"/>
            <a:ext cx="860774" cy="6654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9" tIns="91439" rIns="91439" bIns="91439"/>
          <a:lstStyle/>
          <a:p>
            <a:pPr/>
            <a:fld id="{86CB4B4D-7CA3-9044-876B-883B54F8677D}" type="slidenum"/>
          </a:p>
        </p:txBody>
      </p:sp>
      <p:sp>
        <p:nvSpPr>
          <p:cNvPr id="675" name="文本框 6"/>
          <p:cNvSpPr txBox="1"/>
          <p:nvPr/>
        </p:nvSpPr>
        <p:spPr>
          <a:xfrm>
            <a:off x="2044700" y="539750"/>
            <a:ext cx="6877050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调研结果概览</a:t>
            </a:r>
          </a:p>
        </p:txBody>
      </p:sp>
      <p:sp>
        <p:nvSpPr>
          <p:cNvPr id="676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grpSp>
        <p:nvGrpSpPr>
          <p:cNvPr id="679" name="组合 8"/>
          <p:cNvGrpSpPr/>
          <p:nvPr/>
        </p:nvGrpSpPr>
        <p:grpSpPr>
          <a:xfrm>
            <a:off x="412750" y="631826"/>
            <a:ext cx="1631950" cy="985114"/>
            <a:chOff x="0" y="0"/>
            <a:chExt cx="1631950" cy="985113"/>
          </a:xfrm>
        </p:grpSpPr>
        <p:sp>
          <p:nvSpPr>
            <p:cNvPr id="677" name="KSO_Shape"/>
            <p:cNvSpPr/>
            <p:nvPr/>
          </p:nvSpPr>
          <p:spPr>
            <a:xfrm>
              <a:off x="0" y="3173"/>
              <a:ext cx="1631950" cy="895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111" y="12220"/>
                  </a:moveTo>
                  <a:lnTo>
                    <a:pt x="19086" y="11837"/>
                  </a:lnTo>
                  <a:lnTo>
                    <a:pt x="19058" y="11462"/>
                  </a:lnTo>
                  <a:lnTo>
                    <a:pt x="19018" y="11087"/>
                  </a:lnTo>
                  <a:lnTo>
                    <a:pt x="18965" y="10726"/>
                  </a:lnTo>
                  <a:lnTo>
                    <a:pt x="18909" y="10366"/>
                  </a:lnTo>
                  <a:lnTo>
                    <a:pt x="18844" y="10013"/>
                  </a:lnTo>
                  <a:lnTo>
                    <a:pt x="18767" y="9667"/>
                  </a:lnTo>
                  <a:lnTo>
                    <a:pt x="18678" y="9329"/>
                  </a:lnTo>
                  <a:lnTo>
                    <a:pt x="18589" y="8998"/>
                  </a:lnTo>
                  <a:lnTo>
                    <a:pt x="18488" y="8689"/>
                  </a:lnTo>
                  <a:lnTo>
                    <a:pt x="18379" y="8372"/>
                  </a:lnTo>
                  <a:lnTo>
                    <a:pt x="18262" y="8078"/>
                  </a:lnTo>
                  <a:lnTo>
                    <a:pt x="18141" y="7791"/>
                  </a:lnTo>
                  <a:lnTo>
                    <a:pt x="18011" y="7511"/>
                  </a:lnTo>
                  <a:lnTo>
                    <a:pt x="17870" y="7239"/>
                  </a:lnTo>
                  <a:lnTo>
                    <a:pt x="17729" y="6989"/>
                  </a:lnTo>
                  <a:lnTo>
                    <a:pt x="17579" y="6746"/>
                  </a:lnTo>
                  <a:lnTo>
                    <a:pt x="17425" y="6518"/>
                  </a:lnTo>
                  <a:lnTo>
                    <a:pt x="17264" y="6298"/>
                  </a:lnTo>
                  <a:lnTo>
                    <a:pt x="17094" y="6092"/>
                  </a:lnTo>
                  <a:lnTo>
                    <a:pt x="16924" y="5900"/>
                  </a:lnTo>
                  <a:lnTo>
                    <a:pt x="16747" y="5724"/>
                  </a:lnTo>
                  <a:lnTo>
                    <a:pt x="16565" y="5569"/>
                  </a:lnTo>
                  <a:lnTo>
                    <a:pt x="16379" y="5422"/>
                  </a:lnTo>
                  <a:lnTo>
                    <a:pt x="16185" y="5290"/>
                  </a:lnTo>
                  <a:lnTo>
                    <a:pt x="15991" y="5172"/>
                  </a:lnTo>
                  <a:lnTo>
                    <a:pt x="15789" y="5069"/>
                  </a:lnTo>
                  <a:lnTo>
                    <a:pt x="15587" y="4995"/>
                  </a:lnTo>
                  <a:lnTo>
                    <a:pt x="15381" y="4929"/>
                  </a:lnTo>
                  <a:lnTo>
                    <a:pt x="15171" y="4878"/>
                  </a:lnTo>
                  <a:lnTo>
                    <a:pt x="14956" y="4856"/>
                  </a:lnTo>
                  <a:lnTo>
                    <a:pt x="14742" y="4841"/>
                  </a:lnTo>
                  <a:lnTo>
                    <a:pt x="14581" y="4856"/>
                  </a:lnTo>
                  <a:lnTo>
                    <a:pt x="14411" y="4863"/>
                  </a:lnTo>
                  <a:lnTo>
                    <a:pt x="14249" y="4892"/>
                  </a:lnTo>
                  <a:lnTo>
                    <a:pt x="14087" y="4929"/>
                  </a:lnTo>
                  <a:lnTo>
                    <a:pt x="13926" y="4981"/>
                  </a:lnTo>
                  <a:lnTo>
                    <a:pt x="13611" y="5113"/>
                  </a:lnTo>
                  <a:lnTo>
                    <a:pt x="13457" y="5194"/>
                  </a:lnTo>
                  <a:lnTo>
                    <a:pt x="13312" y="5282"/>
                  </a:lnTo>
                  <a:lnTo>
                    <a:pt x="13013" y="5488"/>
                  </a:lnTo>
                  <a:lnTo>
                    <a:pt x="12871" y="5613"/>
                  </a:lnTo>
                  <a:lnTo>
                    <a:pt x="12730" y="5731"/>
                  </a:lnTo>
                  <a:lnTo>
                    <a:pt x="12592" y="5871"/>
                  </a:lnTo>
                  <a:lnTo>
                    <a:pt x="12459" y="6011"/>
                  </a:lnTo>
                  <a:lnTo>
                    <a:pt x="12326" y="6165"/>
                  </a:lnTo>
                  <a:lnTo>
                    <a:pt x="12277" y="5834"/>
                  </a:lnTo>
                  <a:lnTo>
                    <a:pt x="12220" y="5518"/>
                  </a:lnTo>
                  <a:lnTo>
                    <a:pt x="12152" y="5201"/>
                  </a:lnTo>
                  <a:lnTo>
                    <a:pt x="12079" y="4885"/>
                  </a:lnTo>
                  <a:lnTo>
                    <a:pt x="12002" y="4583"/>
                  </a:lnTo>
                  <a:lnTo>
                    <a:pt x="11917" y="4289"/>
                  </a:lnTo>
                  <a:lnTo>
                    <a:pt x="11828" y="3987"/>
                  </a:lnTo>
                  <a:lnTo>
                    <a:pt x="11731" y="3708"/>
                  </a:lnTo>
                  <a:lnTo>
                    <a:pt x="11626" y="3436"/>
                  </a:lnTo>
                  <a:lnTo>
                    <a:pt x="11517" y="3163"/>
                  </a:lnTo>
                  <a:lnTo>
                    <a:pt x="11400" y="2913"/>
                  </a:lnTo>
                  <a:lnTo>
                    <a:pt x="11283" y="2656"/>
                  </a:lnTo>
                  <a:lnTo>
                    <a:pt x="11158" y="2420"/>
                  </a:lnTo>
                  <a:lnTo>
                    <a:pt x="11024" y="2185"/>
                  </a:lnTo>
                  <a:lnTo>
                    <a:pt x="10887" y="1972"/>
                  </a:lnTo>
                  <a:lnTo>
                    <a:pt x="10745" y="1751"/>
                  </a:lnTo>
                  <a:lnTo>
                    <a:pt x="10600" y="1552"/>
                  </a:lnTo>
                  <a:lnTo>
                    <a:pt x="10450" y="1361"/>
                  </a:lnTo>
                  <a:lnTo>
                    <a:pt x="10297" y="1184"/>
                  </a:lnTo>
                  <a:lnTo>
                    <a:pt x="10139" y="1023"/>
                  </a:lnTo>
                  <a:lnTo>
                    <a:pt x="9974" y="861"/>
                  </a:lnTo>
                  <a:lnTo>
                    <a:pt x="9808" y="714"/>
                  </a:lnTo>
                  <a:lnTo>
                    <a:pt x="9634" y="581"/>
                  </a:lnTo>
                  <a:lnTo>
                    <a:pt x="9464" y="463"/>
                  </a:lnTo>
                  <a:lnTo>
                    <a:pt x="9287" y="360"/>
                  </a:lnTo>
                  <a:lnTo>
                    <a:pt x="9105" y="265"/>
                  </a:lnTo>
                  <a:lnTo>
                    <a:pt x="8923" y="184"/>
                  </a:lnTo>
                  <a:lnTo>
                    <a:pt x="8737" y="125"/>
                  </a:lnTo>
                  <a:lnTo>
                    <a:pt x="8543" y="66"/>
                  </a:lnTo>
                  <a:lnTo>
                    <a:pt x="8353" y="29"/>
                  </a:lnTo>
                  <a:lnTo>
                    <a:pt x="8159" y="7"/>
                  </a:lnTo>
                  <a:lnTo>
                    <a:pt x="7965" y="0"/>
                  </a:lnTo>
                  <a:lnTo>
                    <a:pt x="7844" y="0"/>
                  </a:lnTo>
                  <a:lnTo>
                    <a:pt x="7731" y="7"/>
                  </a:lnTo>
                  <a:lnTo>
                    <a:pt x="7614" y="29"/>
                  </a:lnTo>
                  <a:lnTo>
                    <a:pt x="7500" y="44"/>
                  </a:lnTo>
                  <a:lnTo>
                    <a:pt x="7391" y="59"/>
                  </a:lnTo>
                  <a:lnTo>
                    <a:pt x="7274" y="96"/>
                  </a:lnTo>
                  <a:lnTo>
                    <a:pt x="7056" y="169"/>
                  </a:lnTo>
                  <a:lnTo>
                    <a:pt x="6834" y="250"/>
                  </a:lnTo>
                  <a:lnTo>
                    <a:pt x="6619" y="368"/>
                  </a:lnTo>
                  <a:lnTo>
                    <a:pt x="6413" y="500"/>
                  </a:lnTo>
                  <a:lnTo>
                    <a:pt x="6207" y="647"/>
                  </a:lnTo>
                  <a:lnTo>
                    <a:pt x="6009" y="809"/>
                  </a:lnTo>
                  <a:lnTo>
                    <a:pt x="5811" y="993"/>
                  </a:lnTo>
                  <a:lnTo>
                    <a:pt x="5625" y="1184"/>
                  </a:lnTo>
                  <a:lnTo>
                    <a:pt x="5443" y="1405"/>
                  </a:lnTo>
                  <a:lnTo>
                    <a:pt x="5266" y="1626"/>
                  </a:lnTo>
                  <a:lnTo>
                    <a:pt x="5092" y="1876"/>
                  </a:lnTo>
                  <a:lnTo>
                    <a:pt x="4930" y="2134"/>
                  </a:lnTo>
                  <a:lnTo>
                    <a:pt x="4773" y="2406"/>
                  </a:lnTo>
                  <a:lnTo>
                    <a:pt x="4623" y="2693"/>
                  </a:lnTo>
                  <a:lnTo>
                    <a:pt x="4482" y="2987"/>
                  </a:lnTo>
                  <a:lnTo>
                    <a:pt x="4348" y="3296"/>
                  </a:lnTo>
                  <a:lnTo>
                    <a:pt x="4223" y="3612"/>
                  </a:lnTo>
                  <a:lnTo>
                    <a:pt x="4106" y="3958"/>
                  </a:lnTo>
                  <a:lnTo>
                    <a:pt x="3997" y="4296"/>
                  </a:lnTo>
                  <a:lnTo>
                    <a:pt x="3896" y="4650"/>
                  </a:lnTo>
                  <a:lnTo>
                    <a:pt x="3807" y="5010"/>
                  </a:lnTo>
                  <a:lnTo>
                    <a:pt x="3726" y="5385"/>
                  </a:lnTo>
                  <a:lnTo>
                    <a:pt x="3657" y="5768"/>
                  </a:lnTo>
                  <a:lnTo>
                    <a:pt x="3597" y="6158"/>
                  </a:lnTo>
                  <a:lnTo>
                    <a:pt x="3544" y="6548"/>
                  </a:lnTo>
                  <a:lnTo>
                    <a:pt x="3504" y="6960"/>
                  </a:lnTo>
                  <a:lnTo>
                    <a:pt x="3492" y="7158"/>
                  </a:lnTo>
                  <a:lnTo>
                    <a:pt x="3475" y="7372"/>
                  </a:lnTo>
                  <a:lnTo>
                    <a:pt x="3467" y="7578"/>
                  </a:lnTo>
                  <a:lnTo>
                    <a:pt x="3455" y="7791"/>
                  </a:lnTo>
                  <a:lnTo>
                    <a:pt x="3455" y="7997"/>
                  </a:lnTo>
                  <a:lnTo>
                    <a:pt x="3451" y="8203"/>
                  </a:lnTo>
                  <a:lnTo>
                    <a:pt x="3455" y="8460"/>
                  </a:lnTo>
                  <a:lnTo>
                    <a:pt x="3463" y="8703"/>
                  </a:lnTo>
                  <a:lnTo>
                    <a:pt x="3475" y="8946"/>
                  </a:lnTo>
                  <a:lnTo>
                    <a:pt x="3492" y="9196"/>
                  </a:lnTo>
                  <a:lnTo>
                    <a:pt x="3415" y="9189"/>
                  </a:lnTo>
                  <a:lnTo>
                    <a:pt x="3237" y="9196"/>
                  </a:lnTo>
                  <a:lnTo>
                    <a:pt x="3063" y="9218"/>
                  </a:lnTo>
                  <a:lnTo>
                    <a:pt x="2893" y="9262"/>
                  </a:lnTo>
                  <a:lnTo>
                    <a:pt x="2724" y="9314"/>
                  </a:lnTo>
                  <a:lnTo>
                    <a:pt x="2558" y="9380"/>
                  </a:lnTo>
                  <a:lnTo>
                    <a:pt x="2400" y="9468"/>
                  </a:lnTo>
                  <a:lnTo>
                    <a:pt x="2243" y="9564"/>
                  </a:lnTo>
                  <a:lnTo>
                    <a:pt x="2081" y="9682"/>
                  </a:lnTo>
                  <a:lnTo>
                    <a:pt x="1936" y="9799"/>
                  </a:lnTo>
                  <a:lnTo>
                    <a:pt x="1786" y="9939"/>
                  </a:lnTo>
                  <a:lnTo>
                    <a:pt x="1645" y="10086"/>
                  </a:lnTo>
                  <a:lnTo>
                    <a:pt x="1503" y="10248"/>
                  </a:lnTo>
                  <a:lnTo>
                    <a:pt x="1370" y="10417"/>
                  </a:lnTo>
                  <a:lnTo>
                    <a:pt x="1241" y="10601"/>
                  </a:lnTo>
                  <a:lnTo>
                    <a:pt x="1119" y="10800"/>
                  </a:lnTo>
                  <a:lnTo>
                    <a:pt x="1002" y="11006"/>
                  </a:lnTo>
                  <a:lnTo>
                    <a:pt x="885" y="11219"/>
                  </a:lnTo>
                  <a:lnTo>
                    <a:pt x="780" y="11447"/>
                  </a:lnTo>
                  <a:lnTo>
                    <a:pt x="683" y="11683"/>
                  </a:lnTo>
                  <a:lnTo>
                    <a:pt x="586" y="11926"/>
                  </a:lnTo>
                  <a:lnTo>
                    <a:pt x="493" y="12176"/>
                  </a:lnTo>
                  <a:lnTo>
                    <a:pt x="412" y="12433"/>
                  </a:lnTo>
                  <a:lnTo>
                    <a:pt x="335" y="12698"/>
                  </a:lnTo>
                  <a:lnTo>
                    <a:pt x="206" y="13257"/>
                  </a:lnTo>
                  <a:lnTo>
                    <a:pt x="154" y="13544"/>
                  </a:lnTo>
                  <a:lnTo>
                    <a:pt x="73" y="14147"/>
                  </a:lnTo>
                  <a:lnTo>
                    <a:pt x="40" y="14456"/>
                  </a:lnTo>
                  <a:lnTo>
                    <a:pt x="20" y="14758"/>
                  </a:lnTo>
                  <a:lnTo>
                    <a:pt x="8" y="15074"/>
                  </a:lnTo>
                  <a:lnTo>
                    <a:pt x="0" y="15391"/>
                  </a:lnTo>
                  <a:lnTo>
                    <a:pt x="8" y="15707"/>
                  </a:lnTo>
                  <a:lnTo>
                    <a:pt x="20" y="16009"/>
                  </a:lnTo>
                  <a:lnTo>
                    <a:pt x="40" y="16310"/>
                  </a:lnTo>
                  <a:lnTo>
                    <a:pt x="69" y="16605"/>
                  </a:lnTo>
                  <a:lnTo>
                    <a:pt x="101" y="16899"/>
                  </a:lnTo>
                  <a:lnTo>
                    <a:pt x="145" y="17186"/>
                  </a:lnTo>
                  <a:lnTo>
                    <a:pt x="198" y="17465"/>
                  </a:lnTo>
                  <a:lnTo>
                    <a:pt x="255" y="17738"/>
                  </a:lnTo>
                  <a:lnTo>
                    <a:pt x="319" y="18010"/>
                  </a:lnTo>
                  <a:lnTo>
                    <a:pt x="388" y="18267"/>
                  </a:lnTo>
                  <a:lnTo>
                    <a:pt x="465" y="18517"/>
                  </a:lnTo>
                  <a:lnTo>
                    <a:pt x="554" y="18775"/>
                  </a:lnTo>
                  <a:lnTo>
                    <a:pt x="643" y="19010"/>
                  </a:lnTo>
                  <a:lnTo>
                    <a:pt x="740" y="19238"/>
                  </a:lnTo>
                  <a:lnTo>
                    <a:pt x="841" y="19459"/>
                  </a:lnTo>
                  <a:lnTo>
                    <a:pt x="946" y="19672"/>
                  </a:lnTo>
                  <a:lnTo>
                    <a:pt x="1059" y="19878"/>
                  </a:lnTo>
                  <a:lnTo>
                    <a:pt x="1172" y="20070"/>
                  </a:lnTo>
                  <a:lnTo>
                    <a:pt x="1297" y="20254"/>
                  </a:lnTo>
                  <a:lnTo>
                    <a:pt x="1422" y="20430"/>
                  </a:lnTo>
                  <a:lnTo>
                    <a:pt x="1556" y="20592"/>
                  </a:lnTo>
                  <a:lnTo>
                    <a:pt x="1689" y="20739"/>
                  </a:lnTo>
                  <a:lnTo>
                    <a:pt x="1831" y="20894"/>
                  </a:lnTo>
                  <a:lnTo>
                    <a:pt x="1972" y="21011"/>
                  </a:lnTo>
                  <a:lnTo>
                    <a:pt x="2122" y="21137"/>
                  </a:lnTo>
                  <a:lnTo>
                    <a:pt x="2275" y="21240"/>
                  </a:lnTo>
                  <a:lnTo>
                    <a:pt x="2429" y="21328"/>
                  </a:lnTo>
                  <a:lnTo>
                    <a:pt x="2744" y="21475"/>
                  </a:lnTo>
                  <a:lnTo>
                    <a:pt x="2906" y="21526"/>
                  </a:lnTo>
                  <a:lnTo>
                    <a:pt x="3075" y="21563"/>
                  </a:lnTo>
                  <a:lnTo>
                    <a:pt x="3241" y="21585"/>
                  </a:lnTo>
                  <a:lnTo>
                    <a:pt x="3241" y="21600"/>
                  </a:lnTo>
                  <a:lnTo>
                    <a:pt x="18921" y="21600"/>
                  </a:lnTo>
                  <a:lnTo>
                    <a:pt x="18921" y="21578"/>
                  </a:lnTo>
                  <a:lnTo>
                    <a:pt x="18965" y="21585"/>
                  </a:lnTo>
                  <a:lnTo>
                    <a:pt x="19018" y="21600"/>
                  </a:lnTo>
                  <a:lnTo>
                    <a:pt x="19155" y="21600"/>
                  </a:lnTo>
                  <a:lnTo>
                    <a:pt x="19284" y="21578"/>
                  </a:lnTo>
                  <a:lnTo>
                    <a:pt x="19414" y="21541"/>
                  </a:lnTo>
                  <a:lnTo>
                    <a:pt x="19543" y="21497"/>
                  </a:lnTo>
                  <a:lnTo>
                    <a:pt x="19664" y="21446"/>
                  </a:lnTo>
                  <a:lnTo>
                    <a:pt x="19786" y="21387"/>
                  </a:lnTo>
                  <a:lnTo>
                    <a:pt x="19907" y="21320"/>
                  </a:lnTo>
                  <a:lnTo>
                    <a:pt x="20024" y="21232"/>
                  </a:lnTo>
                  <a:lnTo>
                    <a:pt x="20141" y="21137"/>
                  </a:lnTo>
                  <a:lnTo>
                    <a:pt x="20250" y="21034"/>
                  </a:lnTo>
                  <a:lnTo>
                    <a:pt x="20359" y="20916"/>
                  </a:lnTo>
                  <a:lnTo>
                    <a:pt x="20460" y="20798"/>
                  </a:lnTo>
                  <a:lnTo>
                    <a:pt x="20565" y="20666"/>
                  </a:lnTo>
                  <a:lnTo>
                    <a:pt x="20662" y="20526"/>
                  </a:lnTo>
                  <a:lnTo>
                    <a:pt x="20751" y="20379"/>
                  </a:lnTo>
                  <a:lnTo>
                    <a:pt x="20844" y="20217"/>
                  </a:lnTo>
                  <a:lnTo>
                    <a:pt x="20929" y="20062"/>
                  </a:lnTo>
                  <a:lnTo>
                    <a:pt x="21010" y="19886"/>
                  </a:lnTo>
                  <a:lnTo>
                    <a:pt x="21087" y="19717"/>
                  </a:lnTo>
                  <a:lnTo>
                    <a:pt x="21160" y="19533"/>
                  </a:lnTo>
                  <a:lnTo>
                    <a:pt x="21224" y="19341"/>
                  </a:lnTo>
                  <a:lnTo>
                    <a:pt x="21289" y="19143"/>
                  </a:lnTo>
                  <a:lnTo>
                    <a:pt x="21345" y="18937"/>
                  </a:lnTo>
                  <a:lnTo>
                    <a:pt x="21398" y="18731"/>
                  </a:lnTo>
                  <a:lnTo>
                    <a:pt x="21442" y="18517"/>
                  </a:lnTo>
                  <a:lnTo>
                    <a:pt x="21483" y="18304"/>
                  </a:lnTo>
                  <a:lnTo>
                    <a:pt x="21519" y="18076"/>
                  </a:lnTo>
                  <a:lnTo>
                    <a:pt x="21547" y="17848"/>
                  </a:lnTo>
                  <a:lnTo>
                    <a:pt x="21572" y="17613"/>
                  </a:lnTo>
                  <a:lnTo>
                    <a:pt x="21596" y="17142"/>
                  </a:lnTo>
                  <a:lnTo>
                    <a:pt x="21600" y="16899"/>
                  </a:lnTo>
                  <a:lnTo>
                    <a:pt x="21596" y="16663"/>
                  </a:lnTo>
                  <a:lnTo>
                    <a:pt x="21584" y="16428"/>
                  </a:lnTo>
                  <a:lnTo>
                    <a:pt x="21572" y="16207"/>
                  </a:lnTo>
                  <a:lnTo>
                    <a:pt x="21552" y="15979"/>
                  </a:lnTo>
                  <a:lnTo>
                    <a:pt x="21523" y="15751"/>
                  </a:lnTo>
                  <a:lnTo>
                    <a:pt x="21491" y="15531"/>
                  </a:lnTo>
                  <a:lnTo>
                    <a:pt x="21450" y="15325"/>
                  </a:lnTo>
                  <a:lnTo>
                    <a:pt x="21402" y="15111"/>
                  </a:lnTo>
                  <a:lnTo>
                    <a:pt x="21353" y="14905"/>
                  </a:lnTo>
                  <a:lnTo>
                    <a:pt x="21301" y="14714"/>
                  </a:lnTo>
                  <a:lnTo>
                    <a:pt x="21180" y="14331"/>
                  </a:lnTo>
                  <a:lnTo>
                    <a:pt x="21107" y="14147"/>
                  </a:lnTo>
                  <a:lnTo>
                    <a:pt x="21034" y="13971"/>
                  </a:lnTo>
                  <a:lnTo>
                    <a:pt x="20953" y="13809"/>
                  </a:lnTo>
                  <a:lnTo>
                    <a:pt x="20873" y="13640"/>
                  </a:lnTo>
                  <a:lnTo>
                    <a:pt x="20695" y="13346"/>
                  </a:lnTo>
                  <a:lnTo>
                    <a:pt x="20602" y="13206"/>
                  </a:lnTo>
                  <a:lnTo>
                    <a:pt x="20505" y="13073"/>
                  </a:lnTo>
                  <a:lnTo>
                    <a:pt x="20404" y="12956"/>
                  </a:lnTo>
                  <a:lnTo>
                    <a:pt x="20299" y="12838"/>
                  </a:lnTo>
                  <a:lnTo>
                    <a:pt x="20194" y="12735"/>
                  </a:lnTo>
                  <a:lnTo>
                    <a:pt x="20081" y="12632"/>
                  </a:lnTo>
                  <a:lnTo>
                    <a:pt x="19967" y="12551"/>
                  </a:lnTo>
                  <a:lnTo>
                    <a:pt x="19854" y="12477"/>
                  </a:lnTo>
                  <a:lnTo>
                    <a:pt x="19733" y="12404"/>
                  </a:lnTo>
                  <a:lnTo>
                    <a:pt x="19612" y="12345"/>
                  </a:lnTo>
                  <a:lnTo>
                    <a:pt x="19491" y="12301"/>
                  </a:lnTo>
                  <a:lnTo>
                    <a:pt x="19365" y="12264"/>
                  </a:lnTo>
                  <a:lnTo>
                    <a:pt x="19240" y="12242"/>
                  </a:lnTo>
                  <a:lnTo>
                    <a:pt x="19111" y="12220"/>
                  </a:lnTo>
                  <a:close/>
                </a:path>
              </a:pathLst>
            </a:custGeom>
            <a:solidFill>
              <a:srgbClr val="58A6D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 defTabSz="1371508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78" name="文本框 10"/>
            <p:cNvSpPr txBox="1"/>
            <p:nvPr/>
          </p:nvSpPr>
          <p:spPr>
            <a:xfrm>
              <a:off x="340136" y="0"/>
              <a:ext cx="951675" cy="98511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>
                <a:defRPr sz="5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685" name="成组"/>
          <p:cNvGrpSpPr/>
          <p:nvPr/>
        </p:nvGrpSpPr>
        <p:grpSpPr>
          <a:xfrm>
            <a:off x="2930001" y="2351215"/>
            <a:ext cx="2753786" cy="2198708"/>
            <a:chOff x="0" y="0"/>
            <a:chExt cx="2753784" cy="2198707"/>
          </a:xfrm>
        </p:grpSpPr>
        <p:sp>
          <p:nvSpPr>
            <p:cNvPr id="680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681" name="人力资源"/>
            <p:cNvSpPr txBox="1"/>
            <p:nvPr/>
          </p:nvSpPr>
          <p:spPr>
            <a:xfrm>
              <a:off x="165949" y="1267000"/>
              <a:ext cx="2421887" cy="4572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1168400">
                <a:lnSpc>
                  <a:spcPct val="110000"/>
                </a:lnSpc>
                <a:spcBef>
                  <a:spcPts val="6000"/>
                </a:spcBef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人力资源</a:t>
              </a:r>
            </a:p>
          </p:txBody>
        </p:sp>
        <p:grpSp>
          <p:nvGrpSpPr>
            <p:cNvPr id="684" name="成组"/>
            <p:cNvGrpSpPr/>
            <p:nvPr/>
          </p:nvGrpSpPr>
          <p:grpSpPr>
            <a:xfrm>
              <a:off x="826212" y="0"/>
              <a:ext cx="1101360" cy="1101359"/>
              <a:chOff x="0" y="0"/>
              <a:chExt cx="1101358" cy="1101358"/>
            </a:xfrm>
          </p:grpSpPr>
          <p:sp>
            <p:nvSpPr>
              <p:cNvPr id="682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F8CA63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683" name="带肩膀的头像"/>
              <p:cNvSpPr/>
              <p:nvPr/>
            </p:nvSpPr>
            <p:spPr>
              <a:xfrm>
                <a:off x="322079" y="352625"/>
                <a:ext cx="457201" cy="3961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1" y="0"/>
                    </a:moveTo>
                    <a:cubicBezTo>
                      <a:pt x="8419" y="0"/>
                      <a:pt x="7041" y="1374"/>
                      <a:pt x="6553" y="3337"/>
                    </a:cubicBezTo>
                    <a:cubicBezTo>
                      <a:pt x="6322" y="4269"/>
                      <a:pt x="6312" y="5365"/>
                      <a:pt x="6383" y="6556"/>
                    </a:cubicBezTo>
                    <a:cubicBezTo>
                      <a:pt x="6251" y="6550"/>
                      <a:pt x="6103" y="6550"/>
                      <a:pt x="5944" y="6556"/>
                    </a:cubicBezTo>
                    <a:cubicBezTo>
                      <a:pt x="5170" y="6600"/>
                      <a:pt x="5740" y="8660"/>
                      <a:pt x="6261" y="9870"/>
                    </a:cubicBezTo>
                    <a:cubicBezTo>
                      <a:pt x="6371" y="10117"/>
                      <a:pt x="6602" y="10060"/>
                      <a:pt x="6700" y="10028"/>
                    </a:cubicBezTo>
                    <a:cubicBezTo>
                      <a:pt x="6898" y="12074"/>
                      <a:pt x="7173" y="12688"/>
                      <a:pt x="7865" y="13587"/>
                    </a:cubicBezTo>
                    <a:lnTo>
                      <a:pt x="7853" y="14563"/>
                    </a:lnTo>
                    <a:cubicBezTo>
                      <a:pt x="7836" y="15893"/>
                      <a:pt x="7177" y="16995"/>
                      <a:pt x="6102" y="17704"/>
                    </a:cubicBezTo>
                    <a:cubicBezTo>
                      <a:pt x="6014" y="17761"/>
                      <a:pt x="5927" y="17818"/>
                      <a:pt x="5839" y="17863"/>
                    </a:cubicBezTo>
                    <a:cubicBezTo>
                      <a:pt x="5335" y="18148"/>
                      <a:pt x="4780" y="18293"/>
                      <a:pt x="4221" y="18318"/>
                    </a:cubicBezTo>
                    <a:cubicBezTo>
                      <a:pt x="1630" y="18457"/>
                      <a:pt x="779" y="19820"/>
                      <a:pt x="0" y="21600"/>
                    </a:cubicBezTo>
                    <a:lnTo>
                      <a:pt x="10801" y="21600"/>
                    </a:lnTo>
                    <a:lnTo>
                      <a:pt x="21600" y="21600"/>
                    </a:lnTo>
                    <a:cubicBezTo>
                      <a:pt x="20821" y="19820"/>
                      <a:pt x="19970" y="18457"/>
                      <a:pt x="17379" y="18318"/>
                    </a:cubicBezTo>
                    <a:cubicBezTo>
                      <a:pt x="16820" y="18286"/>
                      <a:pt x="16260" y="18148"/>
                      <a:pt x="15761" y="17863"/>
                    </a:cubicBezTo>
                    <a:cubicBezTo>
                      <a:pt x="15678" y="17812"/>
                      <a:pt x="15591" y="17761"/>
                      <a:pt x="15498" y="17704"/>
                    </a:cubicBezTo>
                    <a:cubicBezTo>
                      <a:pt x="14423" y="16995"/>
                      <a:pt x="13758" y="15893"/>
                      <a:pt x="13747" y="14563"/>
                    </a:cubicBezTo>
                    <a:lnTo>
                      <a:pt x="13737" y="13587"/>
                    </a:lnTo>
                    <a:cubicBezTo>
                      <a:pt x="14428" y="12688"/>
                      <a:pt x="14697" y="12074"/>
                      <a:pt x="14900" y="10028"/>
                    </a:cubicBezTo>
                    <a:cubicBezTo>
                      <a:pt x="14993" y="10066"/>
                      <a:pt x="15229" y="10123"/>
                      <a:pt x="15339" y="9870"/>
                    </a:cubicBezTo>
                    <a:cubicBezTo>
                      <a:pt x="15865" y="8660"/>
                      <a:pt x="16431" y="6600"/>
                      <a:pt x="15658" y="6556"/>
                    </a:cubicBezTo>
                    <a:cubicBezTo>
                      <a:pt x="15498" y="6550"/>
                      <a:pt x="15350" y="6543"/>
                      <a:pt x="15219" y="6556"/>
                    </a:cubicBezTo>
                    <a:cubicBezTo>
                      <a:pt x="15290" y="5371"/>
                      <a:pt x="15283" y="4269"/>
                      <a:pt x="15047" y="3337"/>
                    </a:cubicBezTo>
                    <a:cubicBezTo>
                      <a:pt x="14559" y="1374"/>
                      <a:pt x="13183" y="0"/>
                      <a:pt x="108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691" name="成组"/>
          <p:cNvGrpSpPr/>
          <p:nvPr/>
        </p:nvGrpSpPr>
        <p:grpSpPr>
          <a:xfrm>
            <a:off x="6090707" y="2351215"/>
            <a:ext cx="2753785" cy="2198708"/>
            <a:chOff x="0" y="0"/>
            <a:chExt cx="2753784" cy="2198707"/>
          </a:xfrm>
        </p:grpSpPr>
        <p:sp>
          <p:nvSpPr>
            <p:cNvPr id="686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687" name="资金管理"/>
            <p:cNvSpPr txBox="1"/>
            <p:nvPr/>
          </p:nvSpPr>
          <p:spPr>
            <a:xfrm>
              <a:off x="165949" y="1267000"/>
              <a:ext cx="2421887" cy="4572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1168400">
                <a:lnSpc>
                  <a:spcPct val="110000"/>
                </a:lnSpc>
                <a:spcBef>
                  <a:spcPts val="6000"/>
                </a:spcBef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资金管理</a:t>
              </a:r>
            </a:p>
          </p:txBody>
        </p:sp>
        <p:grpSp>
          <p:nvGrpSpPr>
            <p:cNvPr id="690" name="成组"/>
            <p:cNvGrpSpPr/>
            <p:nvPr/>
          </p:nvGrpSpPr>
          <p:grpSpPr>
            <a:xfrm>
              <a:off x="826213" y="0"/>
              <a:ext cx="1101359" cy="1101359"/>
              <a:chOff x="0" y="0"/>
              <a:chExt cx="1101358" cy="1101358"/>
            </a:xfrm>
          </p:grpSpPr>
          <p:sp>
            <p:nvSpPr>
              <p:cNvPr id="688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4CB7F5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689" name="硬币"/>
              <p:cNvSpPr/>
              <p:nvPr/>
            </p:nvSpPr>
            <p:spPr>
              <a:xfrm>
                <a:off x="360179" y="359607"/>
                <a:ext cx="381001" cy="382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1" y="0"/>
                    </a:moveTo>
                    <a:cubicBezTo>
                      <a:pt x="7949" y="0"/>
                      <a:pt x="5266" y="392"/>
                      <a:pt x="3255" y="1111"/>
                    </a:cubicBezTo>
                    <a:cubicBezTo>
                      <a:pt x="1360" y="1787"/>
                      <a:pt x="273" y="2685"/>
                      <a:pt x="273" y="3572"/>
                    </a:cubicBezTo>
                    <a:cubicBezTo>
                      <a:pt x="273" y="4460"/>
                      <a:pt x="1360" y="5360"/>
                      <a:pt x="3255" y="6035"/>
                    </a:cubicBezTo>
                    <a:cubicBezTo>
                      <a:pt x="5266" y="6749"/>
                      <a:pt x="7949" y="7147"/>
                      <a:pt x="10801" y="7147"/>
                    </a:cubicBezTo>
                    <a:cubicBezTo>
                      <a:pt x="13652" y="7147"/>
                      <a:pt x="16334" y="6754"/>
                      <a:pt x="18345" y="6035"/>
                    </a:cubicBezTo>
                    <a:cubicBezTo>
                      <a:pt x="20240" y="5360"/>
                      <a:pt x="21327" y="4460"/>
                      <a:pt x="21327" y="3572"/>
                    </a:cubicBezTo>
                    <a:cubicBezTo>
                      <a:pt x="21327" y="2685"/>
                      <a:pt x="20240" y="1787"/>
                      <a:pt x="18345" y="1111"/>
                    </a:cubicBezTo>
                    <a:cubicBezTo>
                      <a:pt x="16334" y="398"/>
                      <a:pt x="13652" y="0"/>
                      <a:pt x="10801" y="0"/>
                    </a:cubicBezTo>
                    <a:close/>
                    <a:moveTo>
                      <a:pt x="12" y="4505"/>
                    </a:moveTo>
                    <a:lnTo>
                      <a:pt x="12" y="5914"/>
                    </a:lnTo>
                    <a:cubicBezTo>
                      <a:pt x="12" y="8033"/>
                      <a:pt x="4846" y="9754"/>
                      <a:pt x="10811" y="9754"/>
                    </a:cubicBezTo>
                    <a:cubicBezTo>
                      <a:pt x="16776" y="9754"/>
                      <a:pt x="21600" y="8039"/>
                      <a:pt x="21600" y="5914"/>
                    </a:cubicBezTo>
                    <a:lnTo>
                      <a:pt x="21600" y="4505"/>
                    </a:lnTo>
                    <a:cubicBezTo>
                      <a:pt x="21136" y="5284"/>
                      <a:pt x="20088" y="5991"/>
                      <a:pt x="18531" y="6541"/>
                    </a:cubicBezTo>
                    <a:cubicBezTo>
                      <a:pt x="16460" y="7276"/>
                      <a:pt x="13718" y="7679"/>
                      <a:pt x="10806" y="7679"/>
                    </a:cubicBezTo>
                    <a:cubicBezTo>
                      <a:pt x="7894" y="7679"/>
                      <a:pt x="5146" y="7276"/>
                      <a:pt x="3081" y="6541"/>
                    </a:cubicBezTo>
                    <a:cubicBezTo>
                      <a:pt x="1524" y="5985"/>
                      <a:pt x="476" y="5284"/>
                      <a:pt x="12" y="4505"/>
                    </a:cubicBezTo>
                    <a:close/>
                    <a:moveTo>
                      <a:pt x="0" y="7320"/>
                    </a:moveTo>
                    <a:lnTo>
                      <a:pt x="0" y="8284"/>
                    </a:lnTo>
                    <a:cubicBezTo>
                      <a:pt x="0" y="10402"/>
                      <a:pt x="4836" y="12123"/>
                      <a:pt x="10801" y="12123"/>
                    </a:cubicBezTo>
                    <a:cubicBezTo>
                      <a:pt x="16766" y="12123"/>
                      <a:pt x="21600" y="10408"/>
                      <a:pt x="21600" y="8284"/>
                    </a:cubicBezTo>
                    <a:lnTo>
                      <a:pt x="21600" y="7320"/>
                    </a:lnTo>
                    <a:cubicBezTo>
                      <a:pt x="21458" y="7495"/>
                      <a:pt x="21295" y="7664"/>
                      <a:pt x="21098" y="7827"/>
                    </a:cubicBezTo>
                    <a:cubicBezTo>
                      <a:pt x="20508" y="8329"/>
                      <a:pt x="19672" y="8769"/>
                      <a:pt x="18618" y="9145"/>
                    </a:cubicBezTo>
                    <a:cubicBezTo>
                      <a:pt x="16520" y="9891"/>
                      <a:pt x="13745" y="10299"/>
                      <a:pt x="10801" y="10299"/>
                    </a:cubicBezTo>
                    <a:cubicBezTo>
                      <a:pt x="7856" y="10299"/>
                      <a:pt x="5080" y="9891"/>
                      <a:pt x="2982" y="9145"/>
                    </a:cubicBezTo>
                    <a:cubicBezTo>
                      <a:pt x="1928" y="8769"/>
                      <a:pt x="1099" y="8329"/>
                      <a:pt x="504" y="7827"/>
                    </a:cubicBezTo>
                    <a:cubicBezTo>
                      <a:pt x="307" y="7664"/>
                      <a:pt x="142" y="7495"/>
                      <a:pt x="0" y="7320"/>
                    </a:cubicBezTo>
                    <a:close/>
                    <a:moveTo>
                      <a:pt x="0" y="9689"/>
                    </a:moveTo>
                    <a:lnTo>
                      <a:pt x="0" y="10653"/>
                    </a:lnTo>
                    <a:cubicBezTo>
                      <a:pt x="0" y="12771"/>
                      <a:pt x="4836" y="14492"/>
                      <a:pt x="10801" y="14492"/>
                    </a:cubicBezTo>
                    <a:cubicBezTo>
                      <a:pt x="16766" y="14492"/>
                      <a:pt x="21600" y="12777"/>
                      <a:pt x="21600" y="10653"/>
                    </a:cubicBezTo>
                    <a:lnTo>
                      <a:pt x="21600" y="9689"/>
                    </a:lnTo>
                    <a:cubicBezTo>
                      <a:pt x="21458" y="9864"/>
                      <a:pt x="21295" y="10033"/>
                      <a:pt x="21098" y="10197"/>
                    </a:cubicBezTo>
                    <a:cubicBezTo>
                      <a:pt x="20508" y="10698"/>
                      <a:pt x="19672" y="11138"/>
                      <a:pt x="18618" y="11514"/>
                    </a:cubicBezTo>
                    <a:cubicBezTo>
                      <a:pt x="16520" y="12260"/>
                      <a:pt x="13745" y="12668"/>
                      <a:pt x="10801" y="12668"/>
                    </a:cubicBezTo>
                    <a:cubicBezTo>
                      <a:pt x="7856" y="12668"/>
                      <a:pt x="5080" y="12260"/>
                      <a:pt x="2982" y="11514"/>
                    </a:cubicBezTo>
                    <a:cubicBezTo>
                      <a:pt x="1928" y="11138"/>
                      <a:pt x="1099" y="10698"/>
                      <a:pt x="504" y="10197"/>
                    </a:cubicBezTo>
                    <a:cubicBezTo>
                      <a:pt x="307" y="10033"/>
                      <a:pt x="142" y="9864"/>
                      <a:pt x="0" y="9689"/>
                    </a:cubicBezTo>
                    <a:close/>
                    <a:moveTo>
                      <a:pt x="0" y="12059"/>
                    </a:moveTo>
                    <a:lnTo>
                      <a:pt x="0" y="13022"/>
                    </a:lnTo>
                    <a:cubicBezTo>
                      <a:pt x="0" y="15141"/>
                      <a:pt x="4836" y="16862"/>
                      <a:pt x="10801" y="16862"/>
                    </a:cubicBezTo>
                    <a:cubicBezTo>
                      <a:pt x="16766" y="16862"/>
                      <a:pt x="21600" y="15146"/>
                      <a:pt x="21600" y="13022"/>
                    </a:cubicBezTo>
                    <a:lnTo>
                      <a:pt x="21600" y="12059"/>
                    </a:lnTo>
                    <a:cubicBezTo>
                      <a:pt x="21458" y="12233"/>
                      <a:pt x="21295" y="12402"/>
                      <a:pt x="21098" y="12566"/>
                    </a:cubicBezTo>
                    <a:cubicBezTo>
                      <a:pt x="20508" y="13067"/>
                      <a:pt x="19672" y="13507"/>
                      <a:pt x="18618" y="13883"/>
                    </a:cubicBezTo>
                    <a:cubicBezTo>
                      <a:pt x="16520" y="14629"/>
                      <a:pt x="13745" y="15037"/>
                      <a:pt x="10801" y="15037"/>
                    </a:cubicBezTo>
                    <a:cubicBezTo>
                      <a:pt x="7856" y="15037"/>
                      <a:pt x="5080" y="14629"/>
                      <a:pt x="2982" y="13883"/>
                    </a:cubicBezTo>
                    <a:cubicBezTo>
                      <a:pt x="1928" y="13507"/>
                      <a:pt x="1099" y="13067"/>
                      <a:pt x="504" y="12566"/>
                    </a:cubicBezTo>
                    <a:cubicBezTo>
                      <a:pt x="307" y="12402"/>
                      <a:pt x="142" y="12233"/>
                      <a:pt x="0" y="12059"/>
                    </a:cubicBezTo>
                    <a:close/>
                    <a:moveTo>
                      <a:pt x="0" y="14428"/>
                    </a:moveTo>
                    <a:lnTo>
                      <a:pt x="0" y="15391"/>
                    </a:lnTo>
                    <a:cubicBezTo>
                      <a:pt x="0" y="17510"/>
                      <a:pt x="4836" y="19231"/>
                      <a:pt x="10801" y="19231"/>
                    </a:cubicBezTo>
                    <a:cubicBezTo>
                      <a:pt x="16766" y="19231"/>
                      <a:pt x="21600" y="17515"/>
                      <a:pt x="21600" y="15391"/>
                    </a:cubicBezTo>
                    <a:lnTo>
                      <a:pt x="21600" y="14428"/>
                    </a:lnTo>
                    <a:cubicBezTo>
                      <a:pt x="21458" y="14602"/>
                      <a:pt x="21295" y="14772"/>
                      <a:pt x="21098" y="14935"/>
                    </a:cubicBezTo>
                    <a:cubicBezTo>
                      <a:pt x="20508" y="15436"/>
                      <a:pt x="19672" y="15877"/>
                      <a:pt x="18618" y="16252"/>
                    </a:cubicBezTo>
                    <a:cubicBezTo>
                      <a:pt x="16520" y="16998"/>
                      <a:pt x="13745" y="17406"/>
                      <a:pt x="10801" y="17406"/>
                    </a:cubicBezTo>
                    <a:cubicBezTo>
                      <a:pt x="7856" y="17406"/>
                      <a:pt x="5080" y="16998"/>
                      <a:pt x="2982" y="16252"/>
                    </a:cubicBezTo>
                    <a:cubicBezTo>
                      <a:pt x="1928" y="15877"/>
                      <a:pt x="1099" y="15436"/>
                      <a:pt x="504" y="14935"/>
                    </a:cubicBezTo>
                    <a:cubicBezTo>
                      <a:pt x="307" y="14772"/>
                      <a:pt x="142" y="14602"/>
                      <a:pt x="0" y="14428"/>
                    </a:cubicBezTo>
                    <a:close/>
                    <a:moveTo>
                      <a:pt x="0" y="16797"/>
                    </a:moveTo>
                    <a:lnTo>
                      <a:pt x="0" y="17760"/>
                    </a:lnTo>
                    <a:cubicBezTo>
                      <a:pt x="0" y="19879"/>
                      <a:pt x="4836" y="21600"/>
                      <a:pt x="10801" y="21600"/>
                    </a:cubicBezTo>
                    <a:cubicBezTo>
                      <a:pt x="16766" y="21600"/>
                      <a:pt x="21600" y="19879"/>
                      <a:pt x="21600" y="17760"/>
                    </a:cubicBezTo>
                    <a:lnTo>
                      <a:pt x="21600" y="16797"/>
                    </a:lnTo>
                    <a:cubicBezTo>
                      <a:pt x="21458" y="16971"/>
                      <a:pt x="21295" y="17141"/>
                      <a:pt x="21098" y="17304"/>
                    </a:cubicBezTo>
                    <a:cubicBezTo>
                      <a:pt x="20508" y="17805"/>
                      <a:pt x="19672" y="18246"/>
                      <a:pt x="18618" y="18622"/>
                    </a:cubicBezTo>
                    <a:cubicBezTo>
                      <a:pt x="16520" y="19368"/>
                      <a:pt x="13745" y="19775"/>
                      <a:pt x="10801" y="19775"/>
                    </a:cubicBezTo>
                    <a:cubicBezTo>
                      <a:pt x="7856" y="19775"/>
                      <a:pt x="5080" y="19368"/>
                      <a:pt x="2982" y="18622"/>
                    </a:cubicBezTo>
                    <a:cubicBezTo>
                      <a:pt x="1928" y="18246"/>
                      <a:pt x="1099" y="17805"/>
                      <a:pt x="504" y="17304"/>
                    </a:cubicBezTo>
                    <a:cubicBezTo>
                      <a:pt x="307" y="17141"/>
                      <a:pt x="142" y="16971"/>
                      <a:pt x="0" y="1679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697" name="成组"/>
          <p:cNvGrpSpPr/>
          <p:nvPr/>
        </p:nvGrpSpPr>
        <p:grpSpPr>
          <a:xfrm>
            <a:off x="9251413" y="2351215"/>
            <a:ext cx="2753785" cy="2198708"/>
            <a:chOff x="0" y="0"/>
            <a:chExt cx="2753784" cy="2198707"/>
          </a:xfrm>
        </p:grpSpPr>
        <p:sp>
          <p:nvSpPr>
            <p:cNvPr id="692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693" name="资产管理"/>
            <p:cNvSpPr txBox="1"/>
            <p:nvPr/>
          </p:nvSpPr>
          <p:spPr>
            <a:xfrm>
              <a:off x="165949" y="1267000"/>
              <a:ext cx="2421887" cy="4572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1168400">
                <a:lnSpc>
                  <a:spcPct val="110000"/>
                </a:lnSpc>
                <a:spcBef>
                  <a:spcPts val="6000"/>
                </a:spcBef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资产管理</a:t>
              </a:r>
            </a:p>
          </p:txBody>
        </p:sp>
        <p:grpSp>
          <p:nvGrpSpPr>
            <p:cNvPr id="696" name="成组"/>
            <p:cNvGrpSpPr/>
            <p:nvPr/>
          </p:nvGrpSpPr>
          <p:grpSpPr>
            <a:xfrm>
              <a:off x="826213" y="0"/>
              <a:ext cx="1101359" cy="1101359"/>
              <a:chOff x="0" y="0"/>
              <a:chExt cx="1101358" cy="1101358"/>
            </a:xfrm>
          </p:grpSpPr>
          <p:sp>
            <p:nvSpPr>
              <p:cNvPr id="694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00CBCD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695" name="购物车"/>
              <p:cNvSpPr/>
              <p:nvPr/>
            </p:nvSpPr>
            <p:spPr>
              <a:xfrm>
                <a:off x="322079" y="340142"/>
                <a:ext cx="457201" cy="4210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74" h="21600" fill="norm" stroke="1" extrusionOk="0">
                    <a:moveTo>
                      <a:pt x="767" y="0"/>
                    </a:moveTo>
                    <a:cubicBezTo>
                      <a:pt x="584" y="0"/>
                      <a:pt x="413" y="68"/>
                      <a:pt x="272" y="198"/>
                    </a:cubicBezTo>
                    <a:cubicBezTo>
                      <a:pt x="111" y="346"/>
                      <a:pt x="15" y="554"/>
                      <a:pt x="1" y="784"/>
                    </a:cubicBezTo>
                    <a:cubicBezTo>
                      <a:pt x="-26" y="1237"/>
                      <a:pt x="278" y="1628"/>
                      <a:pt x="693" y="1674"/>
                    </a:cubicBezTo>
                    <a:lnTo>
                      <a:pt x="3399" y="1971"/>
                    </a:lnTo>
                    <a:lnTo>
                      <a:pt x="6448" y="12924"/>
                    </a:lnTo>
                    <a:lnTo>
                      <a:pt x="4970" y="17349"/>
                    </a:lnTo>
                    <a:lnTo>
                      <a:pt x="4442" y="17349"/>
                    </a:lnTo>
                    <a:cubicBezTo>
                      <a:pt x="4270" y="17349"/>
                      <a:pt x="4130" y="17499"/>
                      <a:pt x="4130" y="17686"/>
                    </a:cubicBezTo>
                    <a:lnTo>
                      <a:pt x="4130" y="18243"/>
                    </a:lnTo>
                    <a:cubicBezTo>
                      <a:pt x="4125" y="18243"/>
                      <a:pt x="4120" y="18243"/>
                      <a:pt x="4115" y="18243"/>
                    </a:cubicBezTo>
                    <a:cubicBezTo>
                      <a:pt x="3270" y="18243"/>
                      <a:pt x="2583" y="18991"/>
                      <a:pt x="2583" y="19909"/>
                    </a:cubicBezTo>
                    <a:cubicBezTo>
                      <a:pt x="2583" y="20827"/>
                      <a:pt x="3270" y="21574"/>
                      <a:pt x="4115" y="21574"/>
                    </a:cubicBezTo>
                    <a:cubicBezTo>
                      <a:pt x="4959" y="21574"/>
                      <a:pt x="5646" y="20827"/>
                      <a:pt x="5646" y="19909"/>
                    </a:cubicBezTo>
                    <a:cubicBezTo>
                      <a:pt x="5646" y="19672"/>
                      <a:pt x="5601" y="19444"/>
                      <a:pt x="5512" y="19230"/>
                    </a:cubicBezTo>
                    <a:lnTo>
                      <a:pt x="5679" y="19094"/>
                    </a:lnTo>
                    <a:lnTo>
                      <a:pt x="5679" y="18026"/>
                    </a:lnTo>
                    <a:lnTo>
                      <a:pt x="18462" y="18026"/>
                    </a:lnTo>
                    <a:lnTo>
                      <a:pt x="18462" y="19094"/>
                    </a:lnTo>
                    <a:lnTo>
                      <a:pt x="18647" y="19247"/>
                    </a:lnTo>
                    <a:cubicBezTo>
                      <a:pt x="18556" y="19464"/>
                      <a:pt x="18510" y="19695"/>
                      <a:pt x="18510" y="19935"/>
                    </a:cubicBezTo>
                    <a:cubicBezTo>
                      <a:pt x="18510" y="20853"/>
                      <a:pt x="19198" y="21600"/>
                      <a:pt x="20043" y="21600"/>
                    </a:cubicBezTo>
                    <a:cubicBezTo>
                      <a:pt x="20887" y="21600"/>
                      <a:pt x="21574" y="20852"/>
                      <a:pt x="21574" y="19933"/>
                    </a:cubicBezTo>
                    <a:cubicBezTo>
                      <a:pt x="21574" y="19015"/>
                      <a:pt x="20887" y="18269"/>
                      <a:pt x="20043" y="18269"/>
                    </a:cubicBezTo>
                    <a:cubicBezTo>
                      <a:pt x="20036" y="18269"/>
                      <a:pt x="20029" y="18269"/>
                      <a:pt x="20022" y="18269"/>
                    </a:cubicBezTo>
                    <a:lnTo>
                      <a:pt x="20022" y="17686"/>
                    </a:lnTo>
                    <a:cubicBezTo>
                      <a:pt x="20022" y="17499"/>
                      <a:pt x="19882" y="17349"/>
                      <a:pt x="19710" y="17349"/>
                    </a:cubicBezTo>
                    <a:lnTo>
                      <a:pt x="11179" y="17349"/>
                    </a:lnTo>
                    <a:cubicBezTo>
                      <a:pt x="10281" y="17349"/>
                      <a:pt x="9550" y="16553"/>
                      <a:pt x="9550" y="15578"/>
                    </a:cubicBezTo>
                    <a:lnTo>
                      <a:pt x="9550" y="12821"/>
                    </a:lnTo>
                    <a:lnTo>
                      <a:pt x="20022" y="11026"/>
                    </a:lnTo>
                    <a:lnTo>
                      <a:pt x="20022" y="3120"/>
                    </a:lnTo>
                    <a:lnTo>
                      <a:pt x="3874" y="1342"/>
                    </a:lnTo>
                    <a:lnTo>
                      <a:pt x="3838" y="1207"/>
                    </a:lnTo>
                    <a:cubicBezTo>
                      <a:pt x="3687" y="664"/>
                      <a:pt x="3253" y="275"/>
                      <a:pt x="2734" y="215"/>
                    </a:cubicBezTo>
                    <a:cubicBezTo>
                      <a:pt x="2323" y="167"/>
                      <a:pt x="1374" y="63"/>
                      <a:pt x="846" y="6"/>
                    </a:cubicBezTo>
                    <a:cubicBezTo>
                      <a:pt x="820" y="3"/>
                      <a:pt x="793" y="0"/>
                      <a:pt x="767" y="0"/>
                    </a:cubicBezTo>
                    <a:close/>
                    <a:moveTo>
                      <a:pt x="770" y="677"/>
                    </a:moveTo>
                    <a:cubicBezTo>
                      <a:pt x="775" y="677"/>
                      <a:pt x="779" y="679"/>
                      <a:pt x="784" y="679"/>
                    </a:cubicBezTo>
                    <a:cubicBezTo>
                      <a:pt x="1196" y="724"/>
                      <a:pt x="2351" y="852"/>
                      <a:pt x="2667" y="888"/>
                    </a:cubicBezTo>
                    <a:cubicBezTo>
                      <a:pt x="2890" y="914"/>
                      <a:pt x="3083" y="1055"/>
                      <a:pt x="3188" y="1265"/>
                    </a:cubicBezTo>
                    <a:lnTo>
                      <a:pt x="755" y="997"/>
                    </a:lnTo>
                    <a:cubicBezTo>
                      <a:pt x="674" y="988"/>
                      <a:pt x="616" y="909"/>
                      <a:pt x="624" y="821"/>
                    </a:cubicBezTo>
                    <a:cubicBezTo>
                      <a:pt x="632" y="739"/>
                      <a:pt x="695" y="677"/>
                      <a:pt x="770" y="677"/>
                    </a:cubicBezTo>
                    <a:close/>
                    <a:moveTo>
                      <a:pt x="4070" y="2045"/>
                    </a:moveTo>
                    <a:lnTo>
                      <a:pt x="5402" y="2191"/>
                    </a:lnTo>
                    <a:lnTo>
                      <a:pt x="6101" y="5250"/>
                    </a:lnTo>
                    <a:lnTo>
                      <a:pt x="4956" y="5224"/>
                    </a:lnTo>
                    <a:lnTo>
                      <a:pt x="4070" y="2045"/>
                    </a:lnTo>
                    <a:close/>
                    <a:moveTo>
                      <a:pt x="5747" y="2230"/>
                    </a:moveTo>
                    <a:lnTo>
                      <a:pt x="7050" y="2374"/>
                    </a:lnTo>
                    <a:lnTo>
                      <a:pt x="7641" y="5285"/>
                    </a:lnTo>
                    <a:lnTo>
                      <a:pt x="6441" y="5257"/>
                    </a:lnTo>
                    <a:lnTo>
                      <a:pt x="5747" y="2230"/>
                    </a:lnTo>
                    <a:close/>
                    <a:moveTo>
                      <a:pt x="7394" y="2411"/>
                    </a:moveTo>
                    <a:lnTo>
                      <a:pt x="8657" y="2549"/>
                    </a:lnTo>
                    <a:lnTo>
                      <a:pt x="9152" y="5319"/>
                    </a:lnTo>
                    <a:lnTo>
                      <a:pt x="7977" y="5293"/>
                    </a:lnTo>
                    <a:lnTo>
                      <a:pt x="7394" y="2411"/>
                    </a:lnTo>
                    <a:close/>
                    <a:moveTo>
                      <a:pt x="8997" y="2588"/>
                    </a:moveTo>
                    <a:lnTo>
                      <a:pt x="10269" y="2728"/>
                    </a:lnTo>
                    <a:lnTo>
                      <a:pt x="10671" y="5354"/>
                    </a:lnTo>
                    <a:lnTo>
                      <a:pt x="9486" y="5326"/>
                    </a:lnTo>
                    <a:lnTo>
                      <a:pt x="8997" y="2588"/>
                    </a:lnTo>
                    <a:close/>
                    <a:moveTo>
                      <a:pt x="10607" y="2766"/>
                    </a:moveTo>
                    <a:lnTo>
                      <a:pt x="11866" y="2904"/>
                    </a:lnTo>
                    <a:lnTo>
                      <a:pt x="12176" y="5388"/>
                    </a:lnTo>
                    <a:lnTo>
                      <a:pt x="11002" y="5362"/>
                    </a:lnTo>
                    <a:lnTo>
                      <a:pt x="10607" y="2766"/>
                    </a:lnTo>
                    <a:close/>
                    <a:moveTo>
                      <a:pt x="12201" y="2941"/>
                    </a:moveTo>
                    <a:lnTo>
                      <a:pt x="13399" y="3072"/>
                    </a:lnTo>
                    <a:lnTo>
                      <a:pt x="13641" y="5421"/>
                    </a:lnTo>
                    <a:lnTo>
                      <a:pt x="12508" y="5395"/>
                    </a:lnTo>
                    <a:lnTo>
                      <a:pt x="12201" y="2941"/>
                    </a:lnTo>
                    <a:close/>
                    <a:moveTo>
                      <a:pt x="13732" y="3109"/>
                    </a:moveTo>
                    <a:lnTo>
                      <a:pt x="15026" y="3251"/>
                    </a:lnTo>
                    <a:lnTo>
                      <a:pt x="15176" y="5457"/>
                    </a:lnTo>
                    <a:lnTo>
                      <a:pt x="13970" y="5429"/>
                    </a:lnTo>
                    <a:lnTo>
                      <a:pt x="13732" y="3109"/>
                    </a:lnTo>
                    <a:close/>
                    <a:moveTo>
                      <a:pt x="15358" y="3288"/>
                    </a:moveTo>
                    <a:lnTo>
                      <a:pt x="16540" y="3419"/>
                    </a:lnTo>
                    <a:lnTo>
                      <a:pt x="16628" y="5491"/>
                    </a:lnTo>
                    <a:lnTo>
                      <a:pt x="15504" y="5464"/>
                    </a:lnTo>
                    <a:lnTo>
                      <a:pt x="15358" y="3288"/>
                    </a:lnTo>
                    <a:close/>
                    <a:moveTo>
                      <a:pt x="16868" y="3454"/>
                    </a:moveTo>
                    <a:lnTo>
                      <a:pt x="18183" y="3600"/>
                    </a:lnTo>
                    <a:lnTo>
                      <a:pt x="18180" y="5526"/>
                    </a:lnTo>
                    <a:lnTo>
                      <a:pt x="16956" y="5498"/>
                    </a:lnTo>
                    <a:lnTo>
                      <a:pt x="16868" y="3454"/>
                    </a:lnTo>
                    <a:close/>
                    <a:moveTo>
                      <a:pt x="18511" y="3635"/>
                    </a:moveTo>
                    <a:lnTo>
                      <a:pt x="19399" y="3733"/>
                    </a:lnTo>
                    <a:lnTo>
                      <a:pt x="19399" y="5554"/>
                    </a:lnTo>
                    <a:lnTo>
                      <a:pt x="18508" y="5533"/>
                    </a:lnTo>
                    <a:lnTo>
                      <a:pt x="18511" y="3635"/>
                    </a:lnTo>
                    <a:close/>
                    <a:moveTo>
                      <a:pt x="5055" y="5582"/>
                    </a:moveTo>
                    <a:lnTo>
                      <a:pt x="6183" y="5606"/>
                    </a:lnTo>
                    <a:lnTo>
                      <a:pt x="6964" y="9018"/>
                    </a:lnTo>
                    <a:lnTo>
                      <a:pt x="6034" y="9096"/>
                    </a:lnTo>
                    <a:lnTo>
                      <a:pt x="5055" y="5582"/>
                    </a:lnTo>
                    <a:close/>
                    <a:moveTo>
                      <a:pt x="6521" y="5616"/>
                    </a:moveTo>
                    <a:lnTo>
                      <a:pt x="7713" y="5642"/>
                    </a:lnTo>
                    <a:lnTo>
                      <a:pt x="8374" y="8900"/>
                    </a:lnTo>
                    <a:lnTo>
                      <a:pt x="7294" y="8990"/>
                    </a:lnTo>
                    <a:lnTo>
                      <a:pt x="6521" y="5616"/>
                    </a:lnTo>
                    <a:close/>
                    <a:moveTo>
                      <a:pt x="8049" y="5649"/>
                    </a:moveTo>
                    <a:lnTo>
                      <a:pt x="9217" y="5677"/>
                    </a:lnTo>
                    <a:lnTo>
                      <a:pt x="9771" y="8781"/>
                    </a:lnTo>
                    <a:lnTo>
                      <a:pt x="8703" y="8872"/>
                    </a:lnTo>
                    <a:lnTo>
                      <a:pt x="8049" y="5649"/>
                    </a:lnTo>
                    <a:close/>
                    <a:moveTo>
                      <a:pt x="9552" y="5685"/>
                    </a:moveTo>
                    <a:lnTo>
                      <a:pt x="10724" y="5711"/>
                    </a:lnTo>
                    <a:lnTo>
                      <a:pt x="11174" y="8663"/>
                    </a:lnTo>
                    <a:lnTo>
                      <a:pt x="10099" y="8753"/>
                    </a:lnTo>
                    <a:lnTo>
                      <a:pt x="9552" y="5685"/>
                    </a:lnTo>
                    <a:close/>
                    <a:moveTo>
                      <a:pt x="11057" y="5718"/>
                    </a:moveTo>
                    <a:lnTo>
                      <a:pt x="12221" y="5744"/>
                    </a:lnTo>
                    <a:lnTo>
                      <a:pt x="12573" y="8544"/>
                    </a:lnTo>
                    <a:lnTo>
                      <a:pt x="11502" y="8635"/>
                    </a:lnTo>
                    <a:lnTo>
                      <a:pt x="11057" y="5718"/>
                    </a:lnTo>
                    <a:close/>
                    <a:moveTo>
                      <a:pt x="12552" y="5752"/>
                    </a:moveTo>
                    <a:lnTo>
                      <a:pt x="13679" y="5778"/>
                    </a:lnTo>
                    <a:lnTo>
                      <a:pt x="13952" y="8428"/>
                    </a:lnTo>
                    <a:lnTo>
                      <a:pt x="12899" y="8518"/>
                    </a:lnTo>
                    <a:lnTo>
                      <a:pt x="12552" y="5752"/>
                    </a:lnTo>
                    <a:close/>
                    <a:moveTo>
                      <a:pt x="14008" y="5785"/>
                    </a:moveTo>
                    <a:lnTo>
                      <a:pt x="15200" y="5813"/>
                    </a:lnTo>
                    <a:lnTo>
                      <a:pt x="15368" y="8309"/>
                    </a:lnTo>
                    <a:lnTo>
                      <a:pt x="14278" y="8400"/>
                    </a:lnTo>
                    <a:lnTo>
                      <a:pt x="14008" y="5785"/>
                    </a:lnTo>
                    <a:close/>
                    <a:moveTo>
                      <a:pt x="15528" y="5821"/>
                    </a:moveTo>
                    <a:lnTo>
                      <a:pt x="16643" y="5847"/>
                    </a:lnTo>
                    <a:lnTo>
                      <a:pt x="16745" y="8193"/>
                    </a:lnTo>
                    <a:lnTo>
                      <a:pt x="15694" y="8281"/>
                    </a:lnTo>
                    <a:lnTo>
                      <a:pt x="15528" y="5821"/>
                    </a:lnTo>
                    <a:close/>
                    <a:moveTo>
                      <a:pt x="16971" y="5854"/>
                    </a:moveTo>
                    <a:lnTo>
                      <a:pt x="18180" y="5881"/>
                    </a:lnTo>
                    <a:lnTo>
                      <a:pt x="18175" y="8072"/>
                    </a:lnTo>
                    <a:lnTo>
                      <a:pt x="17071" y="8165"/>
                    </a:lnTo>
                    <a:lnTo>
                      <a:pt x="16971" y="5854"/>
                    </a:lnTo>
                    <a:close/>
                    <a:moveTo>
                      <a:pt x="18506" y="5888"/>
                    </a:moveTo>
                    <a:lnTo>
                      <a:pt x="19399" y="5909"/>
                    </a:lnTo>
                    <a:lnTo>
                      <a:pt x="19399" y="7969"/>
                    </a:lnTo>
                    <a:lnTo>
                      <a:pt x="18503" y="8044"/>
                    </a:lnTo>
                    <a:lnTo>
                      <a:pt x="18506" y="5888"/>
                    </a:lnTo>
                    <a:close/>
                    <a:moveTo>
                      <a:pt x="19399" y="8325"/>
                    </a:moveTo>
                    <a:lnTo>
                      <a:pt x="19399" y="10447"/>
                    </a:lnTo>
                    <a:lnTo>
                      <a:pt x="18496" y="10602"/>
                    </a:lnTo>
                    <a:lnTo>
                      <a:pt x="18501" y="8400"/>
                    </a:lnTo>
                    <a:lnTo>
                      <a:pt x="19399" y="8325"/>
                    </a:lnTo>
                    <a:close/>
                    <a:moveTo>
                      <a:pt x="18175" y="8428"/>
                    </a:moveTo>
                    <a:lnTo>
                      <a:pt x="18170" y="10658"/>
                    </a:lnTo>
                    <a:lnTo>
                      <a:pt x="17184" y="10826"/>
                    </a:lnTo>
                    <a:lnTo>
                      <a:pt x="17086" y="8519"/>
                    </a:lnTo>
                    <a:lnTo>
                      <a:pt x="18175" y="8428"/>
                    </a:lnTo>
                    <a:close/>
                    <a:moveTo>
                      <a:pt x="16760" y="8547"/>
                    </a:moveTo>
                    <a:lnTo>
                      <a:pt x="16860" y="10882"/>
                    </a:lnTo>
                    <a:lnTo>
                      <a:pt x="15881" y="11050"/>
                    </a:lnTo>
                    <a:lnTo>
                      <a:pt x="15718" y="8635"/>
                    </a:lnTo>
                    <a:lnTo>
                      <a:pt x="16760" y="8547"/>
                    </a:lnTo>
                    <a:close/>
                    <a:moveTo>
                      <a:pt x="15392" y="8663"/>
                    </a:moveTo>
                    <a:lnTo>
                      <a:pt x="15557" y="11106"/>
                    </a:lnTo>
                    <a:lnTo>
                      <a:pt x="14575" y="11274"/>
                    </a:lnTo>
                    <a:lnTo>
                      <a:pt x="14314" y="8755"/>
                    </a:lnTo>
                    <a:lnTo>
                      <a:pt x="15392" y="8663"/>
                    </a:lnTo>
                    <a:close/>
                    <a:moveTo>
                      <a:pt x="13988" y="8781"/>
                    </a:moveTo>
                    <a:lnTo>
                      <a:pt x="14250" y="11330"/>
                    </a:lnTo>
                    <a:lnTo>
                      <a:pt x="13273" y="11496"/>
                    </a:lnTo>
                    <a:lnTo>
                      <a:pt x="12944" y="8870"/>
                    </a:lnTo>
                    <a:lnTo>
                      <a:pt x="13988" y="8781"/>
                    </a:lnTo>
                    <a:close/>
                    <a:moveTo>
                      <a:pt x="12618" y="8898"/>
                    </a:moveTo>
                    <a:lnTo>
                      <a:pt x="12951" y="11552"/>
                    </a:lnTo>
                    <a:lnTo>
                      <a:pt x="11972" y="11720"/>
                    </a:lnTo>
                    <a:lnTo>
                      <a:pt x="11555" y="8988"/>
                    </a:lnTo>
                    <a:lnTo>
                      <a:pt x="12618" y="8898"/>
                    </a:lnTo>
                    <a:close/>
                    <a:moveTo>
                      <a:pt x="11227" y="9014"/>
                    </a:moveTo>
                    <a:lnTo>
                      <a:pt x="11648" y="11776"/>
                    </a:lnTo>
                    <a:lnTo>
                      <a:pt x="10671" y="11944"/>
                    </a:lnTo>
                    <a:lnTo>
                      <a:pt x="10163" y="9105"/>
                    </a:lnTo>
                    <a:lnTo>
                      <a:pt x="11227" y="9014"/>
                    </a:lnTo>
                    <a:close/>
                    <a:moveTo>
                      <a:pt x="9835" y="9132"/>
                    </a:moveTo>
                    <a:lnTo>
                      <a:pt x="10348" y="11998"/>
                    </a:lnTo>
                    <a:lnTo>
                      <a:pt x="9371" y="12166"/>
                    </a:lnTo>
                    <a:lnTo>
                      <a:pt x="8774" y="9221"/>
                    </a:lnTo>
                    <a:lnTo>
                      <a:pt x="9835" y="9132"/>
                    </a:lnTo>
                    <a:close/>
                    <a:moveTo>
                      <a:pt x="8444" y="9249"/>
                    </a:moveTo>
                    <a:lnTo>
                      <a:pt x="9047" y="12222"/>
                    </a:lnTo>
                    <a:lnTo>
                      <a:pt x="8072" y="12388"/>
                    </a:lnTo>
                    <a:lnTo>
                      <a:pt x="7375" y="9341"/>
                    </a:lnTo>
                    <a:lnTo>
                      <a:pt x="8444" y="9249"/>
                    </a:lnTo>
                    <a:close/>
                    <a:moveTo>
                      <a:pt x="7043" y="9369"/>
                    </a:moveTo>
                    <a:lnTo>
                      <a:pt x="7747" y="12444"/>
                    </a:lnTo>
                    <a:lnTo>
                      <a:pt x="7000" y="12573"/>
                    </a:lnTo>
                    <a:lnTo>
                      <a:pt x="6130" y="9445"/>
                    </a:lnTo>
                    <a:lnTo>
                      <a:pt x="7043" y="9369"/>
                    </a:lnTo>
                    <a:close/>
                    <a:moveTo>
                      <a:pt x="8927" y="12929"/>
                    </a:moveTo>
                    <a:lnTo>
                      <a:pt x="8927" y="15578"/>
                    </a:lnTo>
                    <a:cubicBezTo>
                      <a:pt x="8927" y="16249"/>
                      <a:pt x="9179" y="16887"/>
                      <a:pt x="9625" y="17349"/>
                    </a:cubicBezTo>
                    <a:lnTo>
                      <a:pt x="5632" y="17349"/>
                    </a:lnTo>
                    <a:lnTo>
                      <a:pt x="6999" y="13260"/>
                    </a:lnTo>
                    <a:lnTo>
                      <a:pt x="8927" y="12929"/>
                    </a:lnTo>
                    <a:close/>
                    <a:moveTo>
                      <a:pt x="4115" y="18922"/>
                    </a:moveTo>
                    <a:cubicBezTo>
                      <a:pt x="4120" y="18922"/>
                      <a:pt x="4125" y="18922"/>
                      <a:pt x="4130" y="18922"/>
                    </a:cubicBezTo>
                    <a:lnTo>
                      <a:pt x="4130" y="19144"/>
                    </a:lnTo>
                    <a:lnTo>
                      <a:pt x="3761" y="19639"/>
                    </a:lnTo>
                    <a:cubicBezTo>
                      <a:pt x="3631" y="19820"/>
                      <a:pt x="3652" y="20081"/>
                      <a:pt x="3811" y="20232"/>
                    </a:cubicBezTo>
                    <a:cubicBezTo>
                      <a:pt x="3876" y="20295"/>
                      <a:pt x="3956" y="20327"/>
                      <a:pt x="4039" y="20327"/>
                    </a:cubicBezTo>
                    <a:cubicBezTo>
                      <a:pt x="4127" y="20327"/>
                      <a:pt x="4215" y="20292"/>
                      <a:pt x="4295" y="20225"/>
                    </a:cubicBezTo>
                    <a:lnTo>
                      <a:pt x="4992" y="19655"/>
                    </a:lnTo>
                    <a:cubicBezTo>
                      <a:pt x="5013" y="19739"/>
                      <a:pt x="5023" y="19824"/>
                      <a:pt x="5023" y="19909"/>
                    </a:cubicBezTo>
                    <a:cubicBezTo>
                      <a:pt x="5023" y="20453"/>
                      <a:pt x="4615" y="20895"/>
                      <a:pt x="4115" y="20895"/>
                    </a:cubicBezTo>
                    <a:cubicBezTo>
                      <a:pt x="3614" y="20895"/>
                      <a:pt x="3206" y="20453"/>
                      <a:pt x="3206" y="19909"/>
                    </a:cubicBezTo>
                    <a:cubicBezTo>
                      <a:pt x="3206" y="19365"/>
                      <a:pt x="3614" y="18922"/>
                      <a:pt x="4115" y="18922"/>
                    </a:cubicBezTo>
                    <a:close/>
                    <a:moveTo>
                      <a:pt x="20022" y="18948"/>
                    </a:moveTo>
                    <a:cubicBezTo>
                      <a:pt x="20029" y="18948"/>
                      <a:pt x="20036" y="18948"/>
                      <a:pt x="20043" y="18948"/>
                    </a:cubicBezTo>
                    <a:cubicBezTo>
                      <a:pt x="20543" y="18948"/>
                      <a:pt x="20949" y="19391"/>
                      <a:pt x="20949" y="19935"/>
                    </a:cubicBezTo>
                    <a:cubicBezTo>
                      <a:pt x="20949" y="20479"/>
                      <a:pt x="20543" y="20921"/>
                      <a:pt x="20043" y="20921"/>
                    </a:cubicBezTo>
                    <a:cubicBezTo>
                      <a:pt x="19542" y="20921"/>
                      <a:pt x="19134" y="20479"/>
                      <a:pt x="19134" y="19935"/>
                    </a:cubicBezTo>
                    <a:cubicBezTo>
                      <a:pt x="19134" y="19847"/>
                      <a:pt x="19145" y="19757"/>
                      <a:pt x="19167" y="19670"/>
                    </a:cubicBezTo>
                    <a:lnTo>
                      <a:pt x="19844" y="20223"/>
                    </a:lnTo>
                    <a:cubicBezTo>
                      <a:pt x="19924" y="20291"/>
                      <a:pt x="20013" y="20327"/>
                      <a:pt x="20101" y="20327"/>
                    </a:cubicBezTo>
                    <a:cubicBezTo>
                      <a:pt x="20184" y="20327"/>
                      <a:pt x="20262" y="20295"/>
                      <a:pt x="20328" y="20232"/>
                    </a:cubicBezTo>
                    <a:cubicBezTo>
                      <a:pt x="20486" y="20080"/>
                      <a:pt x="20510" y="19819"/>
                      <a:pt x="20379" y="19637"/>
                    </a:cubicBezTo>
                    <a:lnTo>
                      <a:pt x="20022" y="19163"/>
                    </a:lnTo>
                    <a:lnTo>
                      <a:pt x="20022" y="18948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>
                  <a:defRPr b="1"/>
                </a:pPr>
              </a:p>
            </p:txBody>
          </p:sp>
        </p:grpSp>
      </p:grpSp>
      <p:graphicFrame>
        <p:nvGraphicFramePr>
          <p:cNvPr id="698" name="表格"/>
          <p:cNvGraphicFramePr/>
          <p:nvPr/>
        </p:nvGraphicFramePr>
        <p:xfrm>
          <a:off x="990600" y="5225350"/>
          <a:ext cx="19642667" cy="1016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734353"/>
                <a:gridCol w="5972744"/>
                <a:gridCol w="5972744"/>
                <a:gridCol w="5972744"/>
                <a:gridCol w="2937415"/>
              </a:tblGrid>
              <a:tr h="785090">
                <a:tc>
                  <a:txBody>
                    <a:bodyPr/>
                    <a:lstStyle/>
                    <a:p>
                      <a:pPr algn="ctr">
                        <a:defRPr b="1" sz="3600">
                          <a:solidFill>
                            <a:srgbClr val="53535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25400">
                      <a:solidFill>
                        <a:srgbClr val="00000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3600">
                          <a:solidFill>
                            <a:srgbClr val="535353"/>
                          </a:solidFill>
                        </a:rPr>
                        <a:t>监察需求</a:t>
                      </a:r>
                    </a:p>
                  </a:txBody>
                  <a:tcPr marL="0" marR="0" marT="0" marB="0" anchor="t" anchorCtr="0" horzOverflow="overflow">
                    <a:lnT w="25400">
                      <a:solidFill>
                        <a:srgbClr val="00000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3600">
                          <a:solidFill>
                            <a:srgbClr val="535353"/>
                          </a:solidFill>
                        </a:rPr>
                        <a:t>当前业务系统建设情况</a:t>
                      </a:r>
                    </a:p>
                  </a:txBody>
                  <a:tcPr marL="0" marR="0" marT="0" marB="0" anchor="t" anchorCtr="0" horzOverflow="overflow">
                    <a:lnT w="25400">
                      <a:solidFill>
                        <a:srgbClr val="00000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3600">
                          <a:solidFill>
                            <a:srgbClr val="535353"/>
                          </a:solidFill>
                        </a:rPr>
                        <a:t>业务系统改进（建设）建议</a:t>
                      </a:r>
                    </a:p>
                  </a:txBody>
                  <a:tcPr marL="0" marR="0" marT="0" marB="0" anchor="t" anchorCtr="0" horzOverflow="overflow">
                    <a:lnT w="25400">
                      <a:solidFill>
                        <a:srgbClr val="00000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3600">
                          <a:solidFill>
                            <a:srgbClr val="535353"/>
                          </a:solidFill>
                        </a:rPr>
                        <a:t>实施策略</a:t>
                      </a:r>
                    </a:p>
                  </a:txBody>
                  <a:tcPr marL="0" marR="0" marT="0" marB="0" anchor="t" anchorCtr="0" horzOverflow="overflow"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noFill/>
                  </a:tcPr>
                </a:tc>
              </a:tr>
              <a:tr h="68349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600"/>
                        <a:t>1</a:t>
                      </a:r>
                    </a:p>
                  </a:txBody>
                  <a:tcPr marL="0" marR="0" marT="0" marB="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b="1" sz="3200">
                          <a:solidFill>
                            <a:srgbClr val="535353"/>
                          </a:solidFill>
                        </a:defRPr>
                      </a:pPr>
                      <a:r>
                        <a:t>人员招聘监察：</a:t>
                      </a:r>
                    </a:p>
                    <a:p>
                      <a:pPr marL="374315" indent="-374315" algn="l">
                        <a:buSzPct val="100000"/>
                        <a:buAutoNum type="arabicPeriod" startAt="1"/>
                        <a:defRPr sz="2800"/>
                      </a:pPr>
                      <a:r>
                        <a:t>从招聘需求发布到简历甄选的全过程监察。所有环节设置可量化指标进行监控。每一位应聘者从简历投递到最终复试的关键可量化指标，都需满足要求。</a:t>
                      </a:r>
                    </a:p>
                  </a:txBody>
                  <a:tcPr marL="0" marR="0" marT="0" marB="0" anchor="ctr" anchorCtr="0" horzOverflow="overflow"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000"/>
                        <a:t>系统主要实现的功能是招聘需求发布、简历收集、简历甄选（包括初选、面试、笔试、资格审查等环节）的结果录入等。人力资源管理系统采取线上和线下相结合的方式运作，上述三类信息均为结果性数据，不包含过程数据。</a:t>
                      </a:r>
                    </a:p>
                  </a:txBody>
                  <a:tcPr marL="0" marR="0" marT="0" marB="0" anchor="ctr" anchorCtr="0" horzOverflow="overflow"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74315" indent="-374315" algn="l">
                        <a:buSzPct val="100000"/>
                        <a:buAutoNum type="arabicPeriod" startAt="1"/>
                        <a:defRPr sz="2800"/>
                      </a:pPr>
                      <a:r>
                        <a:t>在整个招聘过程中，每一位应聘者是否真实满足集团人事部发布的招聘需求，每一位应聘者是否被统一的标准衡量，对集团引进人才意义重大。因此，通过对资历筛选、专业评定、综合面试、体检、资料审核等环节的结果信息与招聘需求进行比对，达到有效监控人才招聘的目的。</a:t>
                      </a:r>
                    </a:p>
                  </a:txBody>
                  <a:tcPr marL="0" marR="0" marT="0" marB="0" anchor="ctr" anchorCtr="0" horzOverflow="overflow"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600">
                          <a:solidFill>
                            <a:srgbClr val="535353"/>
                          </a:solidFill>
                        </a:rPr>
                        <a:t>暂不具备电子监察条件，预留数据接口。</a:t>
                      </a:r>
                    </a:p>
                  </a:txBody>
                  <a:tcPr marL="0" marR="0" marT="0" marB="0" anchor="ctr" anchorCtr="0" horzOverflow="overflow">
                    <a:lnR w="25400">
                      <a:solidFill>
                        <a:srgbClr val="000000"/>
                      </a:solidFill>
                      <a:miter lim="400000"/>
                    </a:lnR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99" name="矩形"/>
          <p:cNvSpPr/>
          <p:nvPr/>
        </p:nvSpPr>
        <p:spPr>
          <a:xfrm>
            <a:off x="3045634" y="4230037"/>
            <a:ext cx="2540001" cy="13377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8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" grpId="1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9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幻灯片编号"/>
          <p:cNvSpPr txBox="1"/>
          <p:nvPr>
            <p:ph type="sldNum" sz="quarter" idx="2"/>
          </p:nvPr>
        </p:nvSpPr>
        <p:spPr>
          <a:xfrm>
            <a:off x="11761613" y="12791195"/>
            <a:ext cx="860774" cy="6654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9" tIns="91439" rIns="91439" bIns="91439"/>
          <a:lstStyle/>
          <a:p>
            <a:pPr/>
            <a:fld id="{86CB4B4D-7CA3-9044-876B-883B54F8677D}" type="slidenum"/>
          </a:p>
        </p:txBody>
      </p:sp>
      <p:sp>
        <p:nvSpPr>
          <p:cNvPr id="702" name="文本框 6"/>
          <p:cNvSpPr txBox="1"/>
          <p:nvPr/>
        </p:nvSpPr>
        <p:spPr>
          <a:xfrm>
            <a:off x="2044700" y="539750"/>
            <a:ext cx="6877050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调研结果概览</a:t>
            </a:r>
          </a:p>
        </p:txBody>
      </p:sp>
      <p:sp>
        <p:nvSpPr>
          <p:cNvPr id="703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grpSp>
        <p:nvGrpSpPr>
          <p:cNvPr id="706" name="组合 8"/>
          <p:cNvGrpSpPr/>
          <p:nvPr/>
        </p:nvGrpSpPr>
        <p:grpSpPr>
          <a:xfrm>
            <a:off x="412750" y="631826"/>
            <a:ext cx="1631950" cy="985114"/>
            <a:chOff x="0" y="0"/>
            <a:chExt cx="1631950" cy="985113"/>
          </a:xfrm>
        </p:grpSpPr>
        <p:sp>
          <p:nvSpPr>
            <p:cNvPr id="704" name="KSO_Shape"/>
            <p:cNvSpPr/>
            <p:nvPr/>
          </p:nvSpPr>
          <p:spPr>
            <a:xfrm>
              <a:off x="0" y="3173"/>
              <a:ext cx="1631950" cy="895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111" y="12220"/>
                  </a:moveTo>
                  <a:lnTo>
                    <a:pt x="19086" y="11837"/>
                  </a:lnTo>
                  <a:lnTo>
                    <a:pt x="19058" y="11462"/>
                  </a:lnTo>
                  <a:lnTo>
                    <a:pt x="19018" y="11087"/>
                  </a:lnTo>
                  <a:lnTo>
                    <a:pt x="18965" y="10726"/>
                  </a:lnTo>
                  <a:lnTo>
                    <a:pt x="18909" y="10366"/>
                  </a:lnTo>
                  <a:lnTo>
                    <a:pt x="18844" y="10013"/>
                  </a:lnTo>
                  <a:lnTo>
                    <a:pt x="18767" y="9667"/>
                  </a:lnTo>
                  <a:lnTo>
                    <a:pt x="18678" y="9329"/>
                  </a:lnTo>
                  <a:lnTo>
                    <a:pt x="18589" y="8998"/>
                  </a:lnTo>
                  <a:lnTo>
                    <a:pt x="18488" y="8689"/>
                  </a:lnTo>
                  <a:lnTo>
                    <a:pt x="18379" y="8372"/>
                  </a:lnTo>
                  <a:lnTo>
                    <a:pt x="18262" y="8078"/>
                  </a:lnTo>
                  <a:lnTo>
                    <a:pt x="18141" y="7791"/>
                  </a:lnTo>
                  <a:lnTo>
                    <a:pt x="18011" y="7511"/>
                  </a:lnTo>
                  <a:lnTo>
                    <a:pt x="17870" y="7239"/>
                  </a:lnTo>
                  <a:lnTo>
                    <a:pt x="17729" y="6989"/>
                  </a:lnTo>
                  <a:lnTo>
                    <a:pt x="17579" y="6746"/>
                  </a:lnTo>
                  <a:lnTo>
                    <a:pt x="17425" y="6518"/>
                  </a:lnTo>
                  <a:lnTo>
                    <a:pt x="17264" y="6298"/>
                  </a:lnTo>
                  <a:lnTo>
                    <a:pt x="17094" y="6092"/>
                  </a:lnTo>
                  <a:lnTo>
                    <a:pt x="16924" y="5900"/>
                  </a:lnTo>
                  <a:lnTo>
                    <a:pt x="16747" y="5724"/>
                  </a:lnTo>
                  <a:lnTo>
                    <a:pt x="16565" y="5569"/>
                  </a:lnTo>
                  <a:lnTo>
                    <a:pt x="16379" y="5422"/>
                  </a:lnTo>
                  <a:lnTo>
                    <a:pt x="16185" y="5290"/>
                  </a:lnTo>
                  <a:lnTo>
                    <a:pt x="15991" y="5172"/>
                  </a:lnTo>
                  <a:lnTo>
                    <a:pt x="15789" y="5069"/>
                  </a:lnTo>
                  <a:lnTo>
                    <a:pt x="15587" y="4995"/>
                  </a:lnTo>
                  <a:lnTo>
                    <a:pt x="15381" y="4929"/>
                  </a:lnTo>
                  <a:lnTo>
                    <a:pt x="15171" y="4878"/>
                  </a:lnTo>
                  <a:lnTo>
                    <a:pt x="14956" y="4856"/>
                  </a:lnTo>
                  <a:lnTo>
                    <a:pt x="14742" y="4841"/>
                  </a:lnTo>
                  <a:lnTo>
                    <a:pt x="14581" y="4856"/>
                  </a:lnTo>
                  <a:lnTo>
                    <a:pt x="14411" y="4863"/>
                  </a:lnTo>
                  <a:lnTo>
                    <a:pt x="14249" y="4892"/>
                  </a:lnTo>
                  <a:lnTo>
                    <a:pt x="14087" y="4929"/>
                  </a:lnTo>
                  <a:lnTo>
                    <a:pt x="13926" y="4981"/>
                  </a:lnTo>
                  <a:lnTo>
                    <a:pt x="13611" y="5113"/>
                  </a:lnTo>
                  <a:lnTo>
                    <a:pt x="13457" y="5194"/>
                  </a:lnTo>
                  <a:lnTo>
                    <a:pt x="13312" y="5282"/>
                  </a:lnTo>
                  <a:lnTo>
                    <a:pt x="13013" y="5488"/>
                  </a:lnTo>
                  <a:lnTo>
                    <a:pt x="12871" y="5613"/>
                  </a:lnTo>
                  <a:lnTo>
                    <a:pt x="12730" y="5731"/>
                  </a:lnTo>
                  <a:lnTo>
                    <a:pt x="12592" y="5871"/>
                  </a:lnTo>
                  <a:lnTo>
                    <a:pt x="12459" y="6011"/>
                  </a:lnTo>
                  <a:lnTo>
                    <a:pt x="12326" y="6165"/>
                  </a:lnTo>
                  <a:lnTo>
                    <a:pt x="12277" y="5834"/>
                  </a:lnTo>
                  <a:lnTo>
                    <a:pt x="12220" y="5518"/>
                  </a:lnTo>
                  <a:lnTo>
                    <a:pt x="12152" y="5201"/>
                  </a:lnTo>
                  <a:lnTo>
                    <a:pt x="12079" y="4885"/>
                  </a:lnTo>
                  <a:lnTo>
                    <a:pt x="12002" y="4583"/>
                  </a:lnTo>
                  <a:lnTo>
                    <a:pt x="11917" y="4289"/>
                  </a:lnTo>
                  <a:lnTo>
                    <a:pt x="11828" y="3987"/>
                  </a:lnTo>
                  <a:lnTo>
                    <a:pt x="11731" y="3708"/>
                  </a:lnTo>
                  <a:lnTo>
                    <a:pt x="11626" y="3436"/>
                  </a:lnTo>
                  <a:lnTo>
                    <a:pt x="11517" y="3163"/>
                  </a:lnTo>
                  <a:lnTo>
                    <a:pt x="11400" y="2913"/>
                  </a:lnTo>
                  <a:lnTo>
                    <a:pt x="11283" y="2656"/>
                  </a:lnTo>
                  <a:lnTo>
                    <a:pt x="11158" y="2420"/>
                  </a:lnTo>
                  <a:lnTo>
                    <a:pt x="11024" y="2185"/>
                  </a:lnTo>
                  <a:lnTo>
                    <a:pt x="10887" y="1972"/>
                  </a:lnTo>
                  <a:lnTo>
                    <a:pt x="10745" y="1751"/>
                  </a:lnTo>
                  <a:lnTo>
                    <a:pt x="10600" y="1552"/>
                  </a:lnTo>
                  <a:lnTo>
                    <a:pt x="10450" y="1361"/>
                  </a:lnTo>
                  <a:lnTo>
                    <a:pt x="10297" y="1184"/>
                  </a:lnTo>
                  <a:lnTo>
                    <a:pt x="10139" y="1023"/>
                  </a:lnTo>
                  <a:lnTo>
                    <a:pt x="9974" y="861"/>
                  </a:lnTo>
                  <a:lnTo>
                    <a:pt x="9808" y="714"/>
                  </a:lnTo>
                  <a:lnTo>
                    <a:pt x="9634" y="581"/>
                  </a:lnTo>
                  <a:lnTo>
                    <a:pt x="9464" y="463"/>
                  </a:lnTo>
                  <a:lnTo>
                    <a:pt x="9287" y="360"/>
                  </a:lnTo>
                  <a:lnTo>
                    <a:pt x="9105" y="265"/>
                  </a:lnTo>
                  <a:lnTo>
                    <a:pt x="8923" y="184"/>
                  </a:lnTo>
                  <a:lnTo>
                    <a:pt x="8737" y="125"/>
                  </a:lnTo>
                  <a:lnTo>
                    <a:pt x="8543" y="66"/>
                  </a:lnTo>
                  <a:lnTo>
                    <a:pt x="8353" y="29"/>
                  </a:lnTo>
                  <a:lnTo>
                    <a:pt x="8159" y="7"/>
                  </a:lnTo>
                  <a:lnTo>
                    <a:pt x="7965" y="0"/>
                  </a:lnTo>
                  <a:lnTo>
                    <a:pt x="7844" y="0"/>
                  </a:lnTo>
                  <a:lnTo>
                    <a:pt x="7731" y="7"/>
                  </a:lnTo>
                  <a:lnTo>
                    <a:pt x="7614" y="29"/>
                  </a:lnTo>
                  <a:lnTo>
                    <a:pt x="7500" y="44"/>
                  </a:lnTo>
                  <a:lnTo>
                    <a:pt x="7391" y="59"/>
                  </a:lnTo>
                  <a:lnTo>
                    <a:pt x="7274" y="96"/>
                  </a:lnTo>
                  <a:lnTo>
                    <a:pt x="7056" y="169"/>
                  </a:lnTo>
                  <a:lnTo>
                    <a:pt x="6834" y="250"/>
                  </a:lnTo>
                  <a:lnTo>
                    <a:pt x="6619" y="368"/>
                  </a:lnTo>
                  <a:lnTo>
                    <a:pt x="6413" y="500"/>
                  </a:lnTo>
                  <a:lnTo>
                    <a:pt x="6207" y="647"/>
                  </a:lnTo>
                  <a:lnTo>
                    <a:pt x="6009" y="809"/>
                  </a:lnTo>
                  <a:lnTo>
                    <a:pt x="5811" y="993"/>
                  </a:lnTo>
                  <a:lnTo>
                    <a:pt x="5625" y="1184"/>
                  </a:lnTo>
                  <a:lnTo>
                    <a:pt x="5443" y="1405"/>
                  </a:lnTo>
                  <a:lnTo>
                    <a:pt x="5266" y="1626"/>
                  </a:lnTo>
                  <a:lnTo>
                    <a:pt x="5092" y="1876"/>
                  </a:lnTo>
                  <a:lnTo>
                    <a:pt x="4930" y="2134"/>
                  </a:lnTo>
                  <a:lnTo>
                    <a:pt x="4773" y="2406"/>
                  </a:lnTo>
                  <a:lnTo>
                    <a:pt x="4623" y="2693"/>
                  </a:lnTo>
                  <a:lnTo>
                    <a:pt x="4482" y="2987"/>
                  </a:lnTo>
                  <a:lnTo>
                    <a:pt x="4348" y="3296"/>
                  </a:lnTo>
                  <a:lnTo>
                    <a:pt x="4223" y="3612"/>
                  </a:lnTo>
                  <a:lnTo>
                    <a:pt x="4106" y="3958"/>
                  </a:lnTo>
                  <a:lnTo>
                    <a:pt x="3997" y="4296"/>
                  </a:lnTo>
                  <a:lnTo>
                    <a:pt x="3896" y="4650"/>
                  </a:lnTo>
                  <a:lnTo>
                    <a:pt x="3807" y="5010"/>
                  </a:lnTo>
                  <a:lnTo>
                    <a:pt x="3726" y="5385"/>
                  </a:lnTo>
                  <a:lnTo>
                    <a:pt x="3657" y="5768"/>
                  </a:lnTo>
                  <a:lnTo>
                    <a:pt x="3597" y="6158"/>
                  </a:lnTo>
                  <a:lnTo>
                    <a:pt x="3544" y="6548"/>
                  </a:lnTo>
                  <a:lnTo>
                    <a:pt x="3504" y="6960"/>
                  </a:lnTo>
                  <a:lnTo>
                    <a:pt x="3492" y="7158"/>
                  </a:lnTo>
                  <a:lnTo>
                    <a:pt x="3475" y="7372"/>
                  </a:lnTo>
                  <a:lnTo>
                    <a:pt x="3467" y="7578"/>
                  </a:lnTo>
                  <a:lnTo>
                    <a:pt x="3455" y="7791"/>
                  </a:lnTo>
                  <a:lnTo>
                    <a:pt x="3455" y="7997"/>
                  </a:lnTo>
                  <a:lnTo>
                    <a:pt x="3451" y="8203"/>
                  </a:lnTo>
                  <a:lnTo>
                    <a:pt x="3455" y="8460"/>
                  </a:lnTo>
                  <a:lnTo>
                    <a:pt x="3463" y="8703"/>
                  </a:lnTo>
                  <a:lnTo>
                    <a:pt x="3475" y="8946"/>
                  </a:lnTo>
                  <a:lnTo>
                    <a:pt x="3492" y="9196"/>
                  </a:lnTo>
                  <a:lnTo>
                    <a:pt x="3415" y="9189"/>
                  </a:lnTo>
                  <a:lnTo>
                    <a:pt x="3237" y="9196"/>
                  </a:lnTo>
                  <a:lnTo>
                    <a:pt x="3063" y="9218"/>
                  </a:lnTo>
                  <a:lnTo>
                    <a:pt x="2893" y="9262"/>
                  </a:lnTo>
                  <a:lnTo>
                    <a:pt x="2724" y="9314"/>
                  </a:lnTo>
                  <a:lnTo>
                    <a:pt x="2558" y="9380"/>
                  </a:lnTo>
                  <a:lnTo>
                    <a:pt x="2400" y="9468"/>
                  </a:lnTo>
                  <a:lnTo>
                    <a:pt x="2243" y="9564"/>
                  </a:lnTo>
                  <a:lnTo>
                    <a:pt x="2081" y="9682"/>
                  </a:lnTo>
                  <a:lnTo>
                    <a:pt x="1936" y="9799"/>
                  </a:lnTo>
                  <a:lnTo>
                    <a:pt x="1786" y="9939"/>
                  </a:lnTo>
                  <a:lnTo>
                    <a:pt x="1645" y="10086"/>
                  </a:lnTo>
                  <a:lnTo>
                    <a:pt x="1503" y="10248"/>
                  </a:lnTo>
                  <a:lnTo>
                    <a:pt x="1370" y="10417"/>
                  </a:lnTo>
                  <a:lnTo>
                    <a:pt x="1241" y="10601"/>
                  </a:lnTo>
                  <a:lnTo>
                    <a:pt x="1119" y="10800"/>
                  </a:lnTo>
                  <a:lnTo>
                    <a:pt x="1002" y="11006"/>
                  </a:lnTo>
                  <a:lnTo>
                    <a:pt x="885" y="11219"/>
                  </a:lnTo>
                  <a:lnTo>
                    <a:pt x="780" y="11447"/>
                  </a:lnTo>
                  <a:lnTo>
                    <a:pt x="683" y="11683"/>
                  </a:lnTo>
                  <a:lnTo>
                    <a:pt x="586" y="11926"/>
                  </a:lnTo>
                  <a:lnTo>
                    <a:pt x="493" y="12176"/>
                  </a:lnTo>
                  <a:lnTo>
                    <a:pt x="412" y="12433"/>
                  </a:lnTo>
                  <a:lnTo>
                    <a:pt x="335" y="12698"/>
                  </a:lnTo>
                  <a:lnTo>
                    <a:pt x="206" y="13257"/>
                  </a:lnTo>
                  <a:lnTo>
                    <a:pt x="154" y="13544"/>
                  </a:lnTo>
                  <a:lnTo>
                    <a:pt x="73" y="14147"/>
                  </a:lnTo>
                  <a:lnTo>
                    <a:pt x="40" y="14456"/>
                  </a:lnTo>
                  <a:lnTo>
                    <a:pt x="20" y="14758"/>
                  </a:lnTo>
                  <a:lnTo>
                    <a:pt x="8" y="15074"/>
                  </a:lnTo>
                  <a:lnTo>
                    <a:pt x="0" y="15391"/>
                  </a:lnTo>
                  <a:lnTo>
                    <a:pt x="8" y="15707"/>
                  </a:lnTo>
                  <a:lnTo>
                    <a:pt x="20" y="16009"/>
                  </a:lnTo>
                  <a:lnTo>
                    <a:pt x="40" y="16310"/>
                  </a:lnTo>
                  <a:lnTo>
                    <a:pt x="69" y="16605"/>
                  </a:lnTo>
                  <a:lnTo>
                    <a:pt x="101" y="16899"/>
                  </a:lnTo>
                  <a:lnTo>
                    <a:pt x="145" y="17186"/>
                  </a:lnTo>
                  <a:lnTo>
                    <a:pt x="198" y="17465"/>
                  </a:lnTo>
                  <a:lnTo>
                    <a:pt x="255" y="17738"/>
                  </a:lnTo>
                  <a:lnTo>
                    <a:pt x="319" y="18010"/>
                  </a:lnTo>
                  <a:lnTo>
                    <a:pt x="388" y="18267"/>
                  </a:lnTo>
                  <a:lnTo>
                    <a:pt x="465" y="18517"/>
                  </a:lnTo>
                  <a:lnTo>
                    <a:pt x="554" y="18775"/>
                  </a:lnTo>
                  <a:lnTo>
                    <a:pt x="643" y="19010"/>
                  </a:lnTo>
                  <a:lnTo>
                    <a:pt x="740" y="19238"/>
                  </a:lnTo>
                  <a:lnTo>
                    <a:pt x="841" y="19459"/>
                  </a:lnTo>
                  <a:lnTo>
                    <a:pt x="946" y="19672"/>
                  </a:lnTo>
                  <a:lnTo>
                    <a:pt x="1059" y="19878"/>
                  </a:lnTo>
                  <a:lnTo>
                    <a:pt x="1172" y="20070"/>
                  </a:lnTo>
                  <a:lnTo>
                    <a:pt x="1297" y="20254"/>
                  </a:lnTo>
                  <a:lnTo>
                    <a:pt x="1422" y="20430"/>
                  </a:lnTo>
                  <a:lnTo>
                    <a:pt x="1556" y="20592"/>
                  </a:lnTo>
                  <a:lnTo>
                    <a:pt x="1689" y="20739"/>
                  </a:lnTo>
                  <a:lnTo>
                    <a:pt x="1831" y="20894"/>
                  </a:lnTo>
                  <a:lnTo>
                    <a:pt x="1972" y="21011"/>
                  </a:lnTo>
                  <a:lnTo>
                    <a:pt x="2122" y="21137"/>
                  </a:lnTo>
                  <a:lnTo>
                    <a:pt x="2275" y="21240"/>
                  </a:lnTo>
                  <a:lnTo>
                    <a:pt x="2429" y="21328"/>
                  </a:lnTo>
                  <a:lnTo>
                    <a:pt x="2744" y="21475"/>
                  </a:lnTo>
                  <a:lnTo>
                    <a:pt x="2906" y="21526"/>
                  </a:lnTo>
                  <a:lnTo>
                    <a:pt x="3075" y="21563"/>
                  </a:lnTo>
                  <a:lnTo>
                    <a:pt x="3241" y="21585"/>
                  </a:lnTo>
                  <a:lnTo>
                    <a:pt x="3241" y="21600"/>
                  </a:lnTo>
                  <a:lnTo>
                    <a:pt x="18921" y="21600"/>
                  </a:lnTo>
                  <a:lnTo>
                    <a:pt x="18921" y="21578"/>
                  </a:lnTo>
                  <a:lnTo>
                    <a:pt x="18965" y="21585"/>
                  </a:lnTo>
                  <a:lnTo>
                    <a:pt x="19018" y="21600"/>
                  </a:lnTo>
                  <a:lnTo>
                    <a:pt x="19155" y="21600"/>
                  </a:lnTo>
                  <a:lnTo>
                    <a:pt x="19284" y="21578"/>
                  </a:lnTo>
                  <a:lnTo>
                    <a:pt x="19414" y="21541"/>
                  </a:lnTo>
                  <a:lnTo>
                    <a:pt x="19543" y="21497"/>
                  </a:lnTo>
                  <a:lnTo>
                    <a:pt x="19664" y="21446"/>
                  </a:lnTo>
                  <a:lnTo>
                    <a:pt x="19786" y="21387"/>
                  </a:lnTo>
                  <a:lnTo>
                    <a:pt x="19907" y="21320"/>
                  </a:lnTo>
                  <a:lnTo>
                    <a:pt x="20024" y="21232"/>
                  </a:lnTo>
                  <a:lnTo>
                    <a:pt x="20141" y="21137"/>
                  </a:lnTo>
                  <a:lnTo>
                    <a:pt x="20250" y="21034"/>
                  </a:lnTo>
                  <a:lnTo>
                    <a:pt x="20359" y="20916"/>
                  </a:lnTo>
                  <a:lnTo>
                    <a:pt x="20460" y="20798"/>
                  </a:lnTo>
                  <a:lnTo>
                    <a:pt x="20565" y="20666"/>
                  </a:lnTo>
                  <a:lnTo>
                    <a:pt x="20662" y="20526"/>
                  </a:lnTo>
                  <a:lnTo>
                    <a:pt x="20751" y="20379"/>
                  </a:lnTo>
                  <a:lnTo>
                    <a:pt x="20844" y="20217"/>
                  </a:lnTo>
                  <a:lnTo>
                    <a:pt x="20929" y="20062"/>
                  </a:lnTo>
                  <a:lnTo>
                    <a:pt x="21010" y="19886"/>
                  </a:lnTo>
                  <a:lnTo>
                    <a:pt x="21087" y="19717"/>
                  </a:lnTo>
                  <a:lnTo>
                    <a:pt x="21160" y="19533"/>
                  </a:lnTo>
                  <a:lnTo>
                    <a:pt x="21224" y="19341"/>
                  </a:lnTo>
                  <a:lnTo>
                    <a:pt x="21289" y="19143"/>
                  </a:lnTo>
                  <a:lnTo>
                    <a:pt x="21345" y="18937"/>
                  </a:lnTo>
                  <a:lnTo>
                    <a:pt x="21398" y="18731"/>
                  </a:lnTo>
                  <a:lnTo>
                    <a:pt x="21442" y="18517"/>
                  </a:lnTo>
                  <a:lnTo>
                    <a:pt x="21483" y="18304"/>
                  </a:lnTo>
                  <a:lnTo>
                    <a:pt x="21519" y="18076"/>
                  </a:lnTo>
                  <a:lnTo>
                    <a:pt x="21547" y="17848"/>
                  </a:lnTo>
                  <a:lnTo>
                    <a:pt x="21572" y="17613"/>
                  </a:lnTo>
                  <a:lnTo>
                    <a:pt x="21596" y="17142"/>
                  </a:lnTo>
                  <a:lnTo>
                    <a:pt x="21600" y="16899"/>
                  </a:lnTo>
                  <a:lnTo>
                    <a:pt x="21596" y="16663"/>
                  </a:lnTo>
                  <a:lnTo>
                    <a:pt x="21584" y="16428"/>
                  </a:lnTo>
                  <a:lnTo>
                    <a:pt x="21572" y="16207"/>
                  </a:lnTo>
                  <a:lnTo>
                    <a:pt x="21552" y="15979"/>
                  </a:lnTo>
                  <a:lnTo>
                    <a:pt x="21523" y="15751"/>
                  </a:lnTo>
                  <a:lnTo>
                    <a:pt x="21491" y="15531"/>
                  </a:lnTo>
                  <a:lnTo>
                    <a:pt x="21450" y="15325"/>
                  </a:lnTo>
                  <a:lnTo>
                    <a:pt x="21402" y="15111"/>
                  </a:lnTo>
                  <a:lnTo>
                    <a:pt x="21353" y="14905"/>
                  </a:lnTo>
                  <a:lnTo>
                    <a:pt x="21301" y="14714"/>
                  </a:lnTo>
                  <a:lnTo>
                    <a:pt x="21180" y="14331"/>
                  </a:lnTo>
                  <a:lnTo>
                    <a:pt x="21107" y="14147"/>
                  </a:lnTo>
                  <a:lnTo>
                    <a:pt x="21034" y="13971"/>
                  </a:lnTo>
                  <a:lnTo>
                    <a:pt x="20953" y="13809"/>
                  </a:lnTo>
                  <a:lnTo>
                    <a:pt x="20873" y="13640"/>
                  </a:lnTo>
                  <a:lnTo>
                    <a:pt x="20695" y="13346"/>
                  </a:lnTo>
                  <a:lnTo>
                    <a:pt x="20602" y="13206"/>
                  </a:lnTo>
                  <a:lnTo>
                    <a:pt x="20505" y="13073"/>
                  </a:lnTo>
                  <a:lnTo>
                    <a:pt x="20404" y="12956"/>
                  </a:lnTo>
                  <a:lnTo>
                    <a:pt x="20299" y="12838"/>
                  </a:lnTo>
                  <a:lnTo>
                    <a:pt x="20194" y="12735"/>
                  </a:lnTo>
                  <a:lnTo>
                    <a:pt x="20081" y="12632"/>
                  </a:lnTo>
                  <a:lnTo>
                    <a:pt x="19967" y="12551"/>
                  </a:lnTo>
                  <a:lnTo>
                    <a:pt x="19854" y="12477"/>
                  </a:lnTo>
                  <a:lnTo>
                    <a:pt x="19733" y="12404"/>
                  </a:lnTo>
                  <a:lnTo>
                    <a:pt x="19612" y="12345"/>
                  </a:lnTo>
                  <a:lnTo>
                    <a:pt x="19491" y="12301"/>
                  </a:lnTo>
                  <a:lnTo>
                    <a:pt x="19365" y="12264"/>
                  </a:lnTo>
                  <a:lnTo>
                    <a:pt x="19240" y="12242"/>
                  </a:lnTo>
                  <a:lnTo>
                    <a:pt x="19111" y="12220"/>
                  </a:lnTo>
                  <a:close/>
                </a:path>
              </a:pathLst>
            </a:custGeom>
            <a:solidFill>
              <a:srgbClr val="58A6D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 defTabSz="1371508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5" name="文本框 10"/>
            <p:cNvSpPr txBox="1"/>
            <p:nvPr/>
          </p:nvSpPr>
          <p:spPr>
            <a:xfrm>
              <a:off x="340136" y="0"/>
              <a:ext cx="951675" cy="98511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>
                <a:defRPr sz="5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712" name="成组"/>
          <p:cNvGrpSpPr/>
          <p:nvPr/>
        </p:nvGrpSpPr>
        <p:grpSpPr>
          <a:xfrm>
            <a:off x="2930001" y="2351215"/>
            <a:ext cx="2753786" cy="2198708"/>
            <a:chOff x="0" y="0"/>
            <a:chExt cx="2753784" cy="2198707"/>
          </a:xfrm>
        </p:grpSpPr>
        <p:sp>
          <p:nvSpPr>
            <p:cNvPr id="707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708" name="人力资源"/>
            <p:cNvSpPr txBox="1"/>
            <p:nvPr/>
          </p:nvSpPr>
          <p:spPr>
            <a:xfrm>
              <a:off x="165949" y="1267000"/>
              <a:ext cx="2421887" cy="4572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1168400">
                <a:lnSpc>
                  <a:spcPct val="110000"/>
                </a:lnSpc>
                <a:spcBef>
                  <a:spcPts val="6000"/>
                </a:spcBef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人力资源</a:t>
              </a:r>
            </a:p>
          </p:txBody>
        </p:sp>
        <p:grpSp>
          <p:nvGrpSpPr>
            <p:cNvPr id="711" name="成组"/>
            <p:cNvGrpSpPr/>
            <p:nvPr/>
          </p:nvGrpSpPr>
          <p:grpSpPr>
            <a:xfrm>
              <a:off x="826212" y="0"/>
              <a:ext cx="1101360" cy="1101359"/>
              <a:chOff x="0" y="0"/>
              <a:chExt cx="1101358" cy="1101358"/>
            </a:xfrm>
          </p:grpSpPr>
          <p:sp>
            <p:nvSpPr>
              <p:cNvPr id="709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F8CA63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710" name="带肩膀的头像"/>
              <p:cNvSpPr/>
              <p:nvPr/>
            </p:nvSpPr>
            <p:spPr>
              <a:xfrm>
                <a:off x="322079" y="352625"/>
                <a:ext cx="457201" cy="3961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1" y="0"/>
                    </a:moveTo>
                    <a:cubicBezTo>
                      <a:pt x="8419" y="0"/>
                      <a:pt x="7041" y="1374"/>
                      <a:pt x="6553" y="3337"/>
                    </a:cubicBezTo>
                    <a:cubicBezTo>
                      <a:pt x="6322" y="4269"/>
                      <a:pt x="6312" y="5365"/>
                      <a:pt x="6383" y="6556"/>
                    </a:cubicBezTo>
                    <a:cubicBezTo>
                      <a:pt x="6251" y="6550"/>
                      <a:pt x="6103" y="6550"/>
                      <a:pt x="5944" y="6556"/>
                    </a:cubicBezTo>
                    <a:cubicBezTo>
                      <a:pt x="5170" y="6600"/>
                      <a:pt x="5740" y="8660"/>
                      <a:pt x="6261" y="9870"/>
                    </a:cubicBezTo>
                    <a:cubicBezTo>
                      <a:pt x="6371" y="10117"/>
                      <a:pt x="6602" y="10060"/>
                      <a:pt x="6700" y="10028"/>
                    </a:cubicBezTo>
                    <a:cubicBezTo>
                      <a:pt x="6898" y="12074"/>
                      <a:pt x="7173" y="12688"/>
                      <a:pt x="7865" y="13587"/>
                    </a:cubicBezTo>
                    <a:lnTo>
                      <a:pt x="7853" y="14563"/>
                    </a:lnTo>
                    <a:cubicBezTo>
                      <a:pt x="7836" y="15893"/>
                      <a:pt x="7177" y="16995"/>
                      <a:pt x="6102" y="17704"/>
                    </a:cubicBezTo>
                    <a:cubicBezTo>
                      <a:pt x="6014" y="17761"/>
                      <a:pt x="5927" y="17818"/>
                      <a:pt x="5839" y="17863"/>
                    </a:cubicBezTo>
                    <a:cubicBezTo>
                      <a:pt x="5335" y="18148"/>
                      <a:pt x="4780" y="18293"/>
                      <a:pt x="4221" y="18318"/>
                    </a:cubicBezTo>
                    <a:cubicBezTo>
                      <a:pt x="1630" y="18457"/>
                      <a:pt x="779" y="19820"/>
                      <a:pt x="0" y="21600"/>
                    </a:cubicBezTo>
                    <a:lnTo>
                      <a:pt x="10801" y="21600"/>
                    </a:lnTo>
                    <a:lnTo>
                      <a:pt x="21600" y="21600"/>
                    </a:lnTo>
                    <a:cubicBezTo>
                      <a:pt x="20821" y="19820"/>
                      <a:pt x="19970" y="18457"/>
                      <a:pt x="17379" y="18318"/>
                    </a:cubicBezTo>
                    <a:cubicBezTo>
                      <a:pt x="16820" y="18286"/>
                      <a:pt x="16260" y="18148"/>
                      <a:pt x="15761" y="17863"/>
                    </a:cubicBezTo>
                    <a:cubicBezTo>
                      <a:pt x="15678" y="17812"/>
                      <a:pt x="15591" y="17761"/>
                      <a:pt x="15498" y="17704"/>
                    </a:cubicBezTo>
                    <a:cubicBezTo>
                      <a:pt x="14423" y="16995"/>
                      <a:pt x="13758" y="15893"/>
                      <a:pt x="13747" y="14563"/>
                    </a:cubicBezTo>
                    <a:lnTo>
                      <a:pt x="13737" y="13587"/>
                    </a:lnTo>
                    <a:cubicBezTo>
                      <a:pt x="14428" y="12688"/>
                      <a:pt x="14697" y="12074"/>
                      <a:pt x="14900" y="10028"/>
                    </a:cubicBezTo>
                    <a:cubicBezTo>
                      <a:pt x="14993" y="10066"/>
                      <a:pt x="15229" y="10123"/>
                      <a:pt x="15339" y="9870"/>
                    </a:cubicBezTo>
                    <a:cubicBezTo>
                      <a:pt x="15865" y="8660"/>
                      <a:pt x="16431" y="6600"/>
                      <a:pt x="15658" y="6556"/>
                    </a:cubicBezTo>
                    <a:cubicBezTo>
                      <a:pt x="15498" y="6550"/>
                      <a:pt x="15350" y="6543"/>
                      <a:pt x="15219" y="6556"/>
                    </a:cubicBezTo>
                    <a:cubicBezTo>
                      <a:pt x="15290" y="5371"/>
                      <a:pt x="15283" y="4269"/>
                      <a:pt x="15047" y="3337"/>
                    </a:cubicBezTo>
                    <a:cubicBezTo>
                      <a:pt x="14559" y="1374"/>
                      <a:pt x="13183" y="0"/>
                      <a:pt x="108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718" name="成组"/>
          <p:cNvGrpSpPr/>
          <p:nvPr/>
        </p:nvGrpSpPr>
        <p:grpSpPr>
          <a:xfrm>
            <a:off x="6090707" y="2351215"/>
            <a:ext cx="2753785" cy="2198708"/>
            <a:chOff x="0" y="0"/>
            <a:chExt cx="2753784" cy="2198707"/>
          </a:xfrm>
        </p:grpSpPr>
        <p:sp>
          <p:nvSpPr>
            <p:cNvPr id="713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714" name="资金管理"/>
            <p:cNvSpPr txBox="1"/>
            <p:nvPr/>
          </p:nvSpPr>
          <p:spPr>
            <a:xfrm>
              <a:off x="165949" y="1267000"/>
              <a:ext cx="2421887" cy="4572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1168400">
                <a:lnSpc>
                  <a:spcPct val="110000"/>
                </a:lnSpc>
                <a:spcBef>
                  <a:spcPts val="6000"/>
                </a:spcBef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资金管理</a:t>
              </a:r>
            </a:p>
          </p:txBody>
        </p:sp>
        <p:grpSp>
          <p:nvGrpSpPr>
            <p:cNvPr id="717" name="成组"/>
            <p:cNvGrpSpPr/>
            <p:nvPr/>
          </p:nvGrpSpPr>
          <p:grpSpPr>
            <a:xfrm>
              <a:off x="826213" y="0"/>
              <a:ext cx="1101359" cy="1101359"/>
              <a:chOff x="0" y="0"/>
              <a:chExt cx="1101358" cy="1101358"/>
            </a:xfrm>
          </p:grpSpPr>
          <p:sp>
            <p:nvSpPr>
              <p:cNvPr id="715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4CB7F5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716" name="硬币"/>
              <p:cNvSpPr/>
              <p:nvPr/>
            </p:nvSpPr>
            <p:spPr>
              <a:xfrm>
                <a:off x="360179" y="359607"/>
                <a:ext cx="381001" cy="382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1" y="0"/>
                    </a:moveTo>
                    <a:cubicBezTo>
                      <a:pt x="7949" y="0"/>
                      <a:pt x="5266" y="392"/>
                      <a:pt x="3255" y="1111"/>
                    </a:cubicBezTo>
                    <a:cubicBezTo>
                      <a:pt x="1360" y="1787"/>
                      <a:pt x="273" y="2685"/>
                      <a:pt x="273" y="3572"/>
                    </a:cubicBezTo>
                    <a:cubicBezTo>
                      <a:pt x="273" y="4460"/>
                      <a:pt x="1360" y="5360"/>
                      <a:pt x="3255" y="6035"/>
                    </a:cubicBezTo>
                    <a:cubicBezTo>
                      <a:pt x="5266" y="6749"/>
                      <a:pt x="7949" y="7147"/>
                      <a:pt x="10801" y="7147"/>
                    </a:cubicBezTo>
                    <a:cubicBezTo>
                      <a:pt x="13652" y="7147"/>
                      <a:pt x="16334" y="6754"/>
                      <a:pt x="18345" y="6035"/>
                    </a:cubicBezTo>
                    <a:cubicBezTo>
                      <a:pt x="20240" y="5360"/>
                      <a:pt x="21327" y="4460"/>
                      <a:pt x="21327" y="3572"/>
                    </a:cubicBezTo>
                    <a:cubicBezTo>
                      <a:pt x="21327" y="2685"/>
                      <a:pt x="20240" y="1787"/>
                      <a:pt x="18345" y="1111"/>
                    </a:cubicBezTo>
                    <a:cubicBezTo>
                      <a:pt x="16334" y="398"/>
                      <a:pt x="13652" y="0"/>
                      <a:pt x="10801" y="0"/>
                    </a:cubicBezTo>
                    <a:close/>
                    <a:moveTo>
                      <a:pt x="12" y="4505"/>
                    </a:moveTo>
                    <a:lnTo>
                      <a:pt x="12" y="5914"/>
                    </a:lnTo>
                    <a:cubicBezTo>
                      <a:pt x="12" y="8033"/>
                      <a:pt x="4846" y="9754"/>
                      <a:pt x="10811" y="9754"/>
                    </a:cubicBezTo>
                    <a:cubicBezTo>
                      <a:pt x="16776" y="9754"/>
                      <a:pt x="21600" y="8039"/>
                      <a:pt x="21600" y="5914"/>
                    </a:cubicBezTo>
                    <a:lnTo>
                      <a:pt x="21600" y="4505"/>
                    </a:lnTo>
                    <a:cubicBezTo>
                      <a:pt x="21136" y="5284"/>
                      <a:pt x="20088" y="5991"/>
                      <a:pt x="18531" y="6541"/>
                    </a:cubicBezTo>
                    <a:cubicBezTo>
                      <a:pt x="16460" y="7276"/>
                      <a:pt x="13718" y="7679"/>
                      <a:pt x="10806" y="7679"/>
                    </a:cubicBezTo>
                    <a:cubicBezTo>
                      <a:pt x="7894" y="7679"/>
                      <a:pt x="5146" y="7276"/>
                      <a:pt x="3081" y="6541"/>
                    </a:cubicBezTo>
                    <a:cubicBezTo>
                      <a:pt x="1524" y="5985"/>
                      <a:pt x="476" y="5284"/>
                      <a:pt x="12" y="4505"/>
                    </a:cubicBezTo>
                    <a:close/>
                    <a:moveTo>
                      <a:pt x="0" y="7320"/>
                    </a:moveTo>
                    <a:lnTo>
                      <a:pt x="0" y="8284"/>
                    </a:lnTo>
                    <a:cubicBezTo>
                      <a:pt x="0" y="10402"/>
                      <a:pt x="4836" y="12123"/>
                      <a:pt x="10801" y="12123"/>
                    </a:cubicBezTo>
                    <a:cubicBezTo>
                      <a:pt x="16766" y="12123"/>
                      <a:pt x="21600" y="10408"/>
                      <a:pt x="21600" y="8284"/>
                    </a:cubicBezTo>
                    <a:lnTo>
                      <a:pt x="21600" y="7320"/>
                    </a:lnTo>
                    <a:cubicBezTo>
                      <a:pt x="21458" y="7495"/>
                      <a:pt x="21295" y="7664"/>
                      <a:pt x="21098" y="7827"/>
                    </a:cubicBezTo>
                    <a:cubicBezTo>
                      <a:pt x="20508" y="8329"/>
                      <a:pt x="19672" y="8769"/>
                      <a:pt x="18618" y="9145"/>
                    </a:cubicBezTo>
                    <a:cubicBezTo>
                      <a:pt x="16520" y="9891"/>
                      <a:pt x="13745" y="10299"/>
                      <a:pt x="10801" y="10299"/>
                    </a:cubicBezTo>
                    <a:cubicBezTo>
                      <a:pt x="7856" y="10299"/>
                      <a:pt x="5080" y="9891"/>
                      <a:pt x="2982" y="9145"/>
                    </a:cubicBezTo>
                    <a:cubicBezTo>
                      <a:pt x="1928" y="8769"/>
                      <a:pt x="1099" y="8329"/>
                      <a:pt x="504" y="7827"/>
                    </a:cubicBezTo>
                    <a:cubicBezTo>
                      <a:pt x="307" y="7664"/>
                      <a:pt x="142" y="7495"/>
                      <a:pt x="0" y="7320"/>
                    </a:cubicBezTo>
                    <a:close/>
                    <a:moveTo>
                      <a:pt x="0" y="9689"/>
                    </a:moveTo>
                    <a:lnTo>
                      <a:pt x="0" y="10653"/>
                    </a:lnTo>
                    <a:cubicBezTo>
                      <a:pt x="0" y="12771"/>
                      <a:pt x="4836" y="14492"/>
                      <a:pt x="10801" y="14492"/>
                    </a:cubicBezTo>
                    <a:cubicBezTo>
                      <a:pt x="16766" y="14492"/>
                      <a:pt x="21600" y="12777"/>
                      <a:pt x="21600" y="10653"/>
                    </a:cubicBezTo>
                    <a:lnTo>
                      <a:pt x="21600" y="9689"/>
                    </a:lnTo>
                    <a:cubicBezTo>
                      <a:pt x="21458" y="9864"/>
                      <a:pt x="21295" y="10033"/>
                      <a:pt x="21098" y="10197"/>
                    </a:cubicBezTo>
                    <a:cubicBezTo>
                      <a:pt x="20508" y="10698"/>
                      <a:pt x="19672" y="11138"/>
                      <a:pt x="18618" y="11514"/>
                    </a:cubicBezTo>
                    <a:cubicBezTo>
                      <a:pt x="16520" y="12260"/>
                      <a:pt x="13745" y="12668"/>
                      <a:pt x="10801" y="12668"/>
                    </a:cubicBezTo>
                    <a:cubicBezTo>
                      <a:pt x="7856" y="12668"/>
                      <a:pt x="5080" y="12260"/>
                      <a:pt x="2982" y="11514"/>
                    </a:cubicBezTo>
                    <a:cubicBezTo>
                      <a:pt x="1928" y="11138"/>
                      <a:pt x="1099" y="10698"/>
                      <a:pt x="504" y="10197"/>
                    </a:cubicBezTo>
                    <a:cubicBezTo>
                      <a:pt x="307" y="10033"/>
                      <a:pt x="142" y="9864"/>
                      <a:pt x="0" y="9689"/>
                    </a:cubicBezTo>
                    <a:close/>
                    <a:moveTo>
                      <a:pt x="0" y="12059"/>
                    </a:moveTo>
                    <a:lnTo>
                      <a:pt x="0" y="13022"/>
                    </a:lnTo>
                    <a:cubicBezTo>
                      <a:pt x="0" y="15141"/>
                      <a:pt x="4836" y="16862"/>
                      <a:pt x="10801" y="16862"/>
                    </a:cubicBezTo>
                    <a:cubicBezTo>
                      <a:pt x="16766" y="16862"/>
                      <a:pt x="21600" y="15146"/>
                      <a:pt x="21600" y="13022"/>
                    </a:cubicBezTo>
                    <a:lnTo>
                      <a:pt x="21600" y="12059"/>
                    </a:lnTo>
                    <a:cubicBezTo>
                      <a:pt x="21458" y="12233"/>
                      <a:pt x="21295" y="12402"/>
                      <a:pt x="21098" y="12566"/>
                    </a:cubicBezTo>
                    <a:cubicBezTo>
                      <a:pt x="20508" y="13067"/>
                      <a:pt x="19672" y="13507"/>
                      <a:pt x="18618" y="13883"/>
                    </a:cubicBezTo>
                    <a:cubicBezTo>
                      <a:pt x="16520" y="14629"/>
                      <a:pt x="13745" y="15037"/>
                      <a:pt x="10801" y="15037"/>
                    </a:cubicBezTo>
                    <a:cubicBezTo>
                      <a:pt x="7856" y="15037"/>
                      <a:pt x="5080" y="14629"/>
                      <a:pt x="2982" y="13883"/>
                    </a:cubicBezTo>
                    <a:cubicBezTo>
                      <a:pt x="1928" y="13507"/>
                      <a:pt x="1099" y="13067"/>
                      <a:pt x="504" y="12566"/>
                    </a:cubicBezTo>
                    <a:cubicBezTo>
                      <a:pt x="307" y="12402"/>
                      <a:pt x="142" y="12233"/>
                      <a:pt x="0" y="12059"/>
                    </a:cubicBezTo>
                    <a:close/>
                    <a:moveTo>
                      <a:pt x="0" y="14428"/>
                    </a:moveTo>
                    <a:lnTo>
                      <a:pt x="0" y="15391"/>
                    </a:lnTo>
                    <a:cubicBezTo>
                      <a:pt x="0" y="17510"/>
                      <a:pt x="4836" y="19231"/>
                      <a:pt x="10801" y="19231"/>
                    </a:cubicBezTo>
                    <a:cubicBezTo>
                      <a:pt x="16766" y="19231"/>
                      <a:pt x="21600" y="17515"/>
                      <a:pt x="21600" y="15391"/>
                    </a:cubicBezTo>
                    <a:lnTo>
                      <a:pt x="21600" y="14428"/>
                    </a:lnTo>
                    <a:cubicBezTo>
                      <a:pt x="21458" y="14602"/>
                      <a:pt x="21295" y="14772"/>
                      <a:pt x="21098" y="14935"/>
                    </a:cubicBezTo>
                    <a:cubicBezTo>
                      <a:pt x="20508" y="15436"/>
                      <a:pt x="19672" y="15877"/>
                      <a:pt x="18618" y="16252"/>
                    </a:cubicBezTo>
                    <a:cubicBezTo>
                      <a:pt x="16520" y="16998"/>
                      <a:pt x="13745" y="17406"/>
                      <a:pt x="10801" y="17406"/>
                    </a:cubicBezTo>
                    <a:cubicBezTo>
                      <a:pt x="7856" y="17406"/>
                      <a:pt x="5080" y="16998"/>
                      <a:pt x="2982" y="16252"/>
                    </a:cubicBezTo>
                    <a:cubicBezTo>
                      <a:pt x="1928" y="15877"/>
                      <a:pt x="1099" y="15436"/>
                      <a:pt x="504" y="14935"/>
                    </a:cubicBezTo>
                    <a:cubicBezTo>
                      <a:pt x="307" y="14772"/>
                      <a:pt x="142" y="14602"/>
                      <a:pt x="0" y="14428"/>
                    </a:cubicBezTo>
                    <a:close/>
                    <a:moveTo>
                      <a:pt x="0" y="16797"/>
                    </a:moveTo>
                    <a:lnTo>
                      <a:pt x="0" y="17760"/>
                    </a:lnTo>
                    <a:cubicBezTo>
                      <a:pt x="0" y="19879"/>
                      <a:pt x="4836" y="21600"/>
                      <a:pt x="10801" y="21600"/>
                    </a:cubicBezTo>
                    <a:cubicBezTo>
                      <a:pt x="16766" y="21600"/>
                      <a:pt x="21600" y="19879"/>
                      <a:pt x="21600" y="17760"/>
                    </a:cubicBezTo>
                    <a:lnTo>
                      <a:pt x="21600" y="16797"/>
                    </a:lnTo>
                    <a:cubicBezTo>
                      <a:pt x="21458" y="16971"/>
                      <a:pt x="21295" y="17141"/>
                      <a:pt x="21098" y="17304"/>
                    </a:cubicBezTo>
                    <a:cubicBezTo>
                      <a:pt x="20508" y="17805"/>
                      <a:pt x="19672" y="18246"/>
                      <a:pt x="18618" y="18622"/>
                    </a:cubicBezTo>
                    <a:cubicBezTo>
                      <a:pt x="16520" y="19368"/>
                      <a:pt x="13745" y="19775"/>
                      <a:pt x="10801" y="19775"/>
                    </a:cubicBezTo>
                    <a:cubicBezTo>
                      <a:pt x="7856" y="19775"/>
                      <a:pt x="5080" y="19368"/>
                      <a:pt x="2982" y="18622"/>
                    </a:cubicBezTo>
                    <a:cubicBezTo>
                      <a:pt x="1928" y="18246"/>
                      <a:pt x="1099" y="17805"/>
                      <a:pt x="504" y="17304"/>
                    </a:cubicBezTo>
                    <a:cubicBezTo>
                      <a:pt x="307" y="17141"/>
                      <a:pt x="142" y="16971"/>
                      <a:pt x="0" y="1679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724" name="成组"/>
          <p:cNvGrpSpPr/>
          <p:nvPr/>
        </p:nvGrpSpPr>
        <p:grpSpPr>
          <a:xfrm>
            <a:off x="9251413" y="2351215"/>
            <a:ext cx="2753785" cy="2198708"/>
            <a:chOff x="0" y="0"/>
            <a:chExt cx="2753784" cy="2198707"/>
          </a:xfrm>
        </p:grpSpPr>
        <p:sp>
          <p:nvSpPr>
            <p:cNvPr id="719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720" name="资产管理"/>
            <p:cNvSpPr txBox="1"/>
            <p:nvPr/>
          </p:nvSpPr>
          <p:spPr>
            <a:xfrm>
              <a:off x="165949" y="1267000"/>
              <a:ext cx="2421887" cy="4572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1168400">
                <a:lnSpc>
                  <a:spcPct val="110000"/>
                </a:lnSpc>
                <a:spcBef>
                  <a:spcPts val="6000"/>
                </a:spcBef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资产管理</a:t>
              </a:r>
            </a:p>
          </p:txBody>
        </p:sp>
        <p:grpSp>
          <p:nvGrpSpPr>
            <p:cNvPr id="723" name="成组"/>
            <p:cNvGrpSpPr/>
            <p:nvPr/>
          </p:nvGrpSpPr>
          <p:grpSpPr>
            <a:xfrm>
              <a:off x="826213" y="0"/>
              <a:ext cx="1101359" cy="1101359"/>
              <a:chOff x="0" y="0"/>
              <a:chExt cx="1101358" cy="1101358"/>
            </a:xfrm>
          </p:grpSpPr>
          <p:sp>
            <p:nvSpPr>
              <p:cNvPr id="721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00CBCD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722" name="购物车"/>
              <p:cNvSpPr/>
              <p:nvPr/>
            </p:nvSpPr>
            <p:spPr>
              <a:xfrm>
                <a:off x="322079" y="340142"/>
                <a:ext cx="457201" cy="4210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74" h="21600" fill="norm" stroke="1" extrusionOk="0">
                    <a:moveTo>
                      <a:pt x="767" y="0"/>
                    </a:moveTo>
                    <a:cubicBezTo>
                      <a:pt x="584" y="0"/>
                      <a:pt x="413" y="68"/>
                      <a:pt x="272" y="198"/>
                    </a:cubicBezTo>
                    <a:cubicBezTo>
                      <a:pt x="111" y="346"/>
                      <a:pt x="15" y="554"/>
                      <a:pt x="1" y="784"/>
                    </a:cubicBezTo>
                    <a:cubicBezTo>
                      <a:pt x="-26" y="1237"/>
                      <a:pt x="278" y="1628"/>
                      <a:pt x="693" y="1674"/>
                    </a:cubicBezTo>
                    <a:lnTo>
                      <a:pt x="3399" y="1971"/>
                    </a:lnTo>
                    <a:lnTo>
                      <a:pt x="6448" y="12924"/>
                    </a:lnTo>
                    <a:lnTo>
                      <a:pt x="4970" y="17349"/>
                    </a:lnTo>
                    <a:lnTo>
                      <a:pt x="4442" y="17349"/>
                    </a:lnTo>
                    <a:cubicBezTo>
                      <a:pt x="4270" y="17349"/>
                      <a:pt x="4130" y="17499"/>
                      <a:pt x="4130" y="17686"/>
                    </a:cubicBezTo>
                    <a:lnTo>
                      <a:pt x="4130" y="18243"/>
                    </a:lnTo>
                    <a:cubicBezTo>
                      <a:pt x="4125" y="18243"/>
                      <a:pt x="4120" y="18243"/>
                      <a:pt x="4115" y="18243"/>
                    </a:cubicBezTo>
                    <a:cubicBezTo>
                      <a:pt x="3270" y="18243"/>
                      <a:pt x="2583" y="18991"/>
                      <a:pt x="2583" y="19909"/>
                    </a:cubicBezTo>
                    <a:cubicBezTo>
                      <a:pt x="2583" y="20827"/>
                      <a:pt x="3270" y="21574"/>
                      <a:pt x="4115" y="21574"/>
                    </a:cubicBezTo>
                    <a:cubicBezTo>
                      <a:pt x="4959" y="21574"/>
                      <a:pt x="5646" y="20827"/>
                      <a:pt x="5646" y="19909"/>
                    </a:cubicBezTo>
                    <a:cubicBezTo>
                      <a:pt x="5646" y="19672"/>
                      <a:pt x="5601" y="19444"/>
                      <a:pt x="5512" y="19230"/>
                    </a:cubicBezTo>
                    <a:lnTo>
                      <a:pt x="5679" y="19094"/>
                    </a:lnTo>
                    <a:lnTo>
                      <a:pt x="5679" y="18026"/>
                    </a:lnTo>
                    <a:lnTo>
                      <a:pt x="18462" y="18026"/>
                    </a:lnTo>
                    <a:lnTo>
                      <a:pt x="18462" y="19094"/>
                    </a:lnTo>
                    <a:lnTo>
                      <a:pt x="18647" y="19247"/>
                    </a:lnTo>
                    <a:cubicBezTo>
                      <a:pt x="18556" y="19464"/>
                      <a:pt x="18510" y="19695"/>
                      <a:pt x="18510" y="19935"/>
                    </a:cubicBezTo>
                    <a:cubicBezTo>
                      <a:pt x="18510" y="20853"/>
                      <a:pt x="19198" y="21600"/>
                      <a:pt x="20043" y="21600"/>
                    </a:cubicBezTo>
                    <a:cubicBezTo>
                      <a:pt x="20887" y="21600"/>
                      <a:pt x="21574" y="20852"/>
                      <a:pt x="21574" y="19933"/>
                    </a:cubicBezTo>
                    <a:cubicBezTo>
                      <a:pt x="21574" y="19015"/>
                      <a:pt x="20887" y="18269"/>
                      <a:pt x="20043" y="18269"/>
                    </a:cubicBezTo>
                    <a:cubicBezTo>
                      <a:pt x="20036" y="18269"/>
                      <a:pt x="20029" y="18269"/>
                      <a:pt x="20022" y="18269"/>
                    </a:cubicBezTo>
                    <a:lnTo>
                      <a:pt x="20022" y="17686"/>
                    </a:lnTo>
                    <a:cubicBezTo>
                      <a:pt x="20022" y="17499"/>
                      <a:pt x="19882" y="17349"/>
                      <a:pt x="19710" y="17349"/>
                    </a:cubicBezTo>
                    <a:lnTo>
                      <a:pt x="11179" y="17349"/>
                    </a:lnTo>
                    <a:cubicBezTo>
                      <a:pt x="10281" y="17349"/>
                      <a:pt x="9550" y="16553"/>
                      <a:pt x="9550" y="15578"/>
                    </a:cubicBezTo>
                    <a:lnTo>
                      <a:pt x="9550" y="12821"/>
                    </a:lnTo>
                    <a:lnTo>
                      <a:pt x="20022" y="11026"/>
                    </a:lnTo>
                    <a:lnTo>
                      <a:pt x="20022" y="3120"/>
                    </a:lnTo>
                    <a:lnTo>
                      <a:pt x="3874" y="1342"/>
                    </a:lnTo>
                    <a:lnTo>
                      <a:pt x="3838" y="1207"/>
                    </a:lnTo>
                    <a:cubicBezTo>
                      <a:pt x="3687" y="664"/>
                      <a:pt x="3253" y="275"/>
                      <a:pt x="2734" y="215"/>
                    </a:cubicBezTo>
                    <a:cubicBezTo>
                      <a:pt x="2323" y="167"/>
                      <a:pt x="1374" y="63"/>
                      <a:pt x="846" y="6"/>
                    </a:cubicBezTo>
                    <a:cubicBezTo>
                      <a:pt x="820" y="3"/>
                      <a:pt x="793" y="0"/>
                      <a:pt x="767" y="0"/>
                    </a:cubicBezTo>
                    <a:close/>
                    <a:moveTo>
                      <a:pt x="770" y="677"/>
                    </a:moveTo>
                    <a:cubicBezTo>
                      <a:pt x="775" y="677"/>
                      <a:pt x="779" y="679"/>
                      <a:pt x="784" y="679"/>
                    </a:cubicBezTo>
                    <a:cubicBezTo>
                      <a:pt x="1196" y="724"/>
                      <a:pt x="2351" y="852"/>
                      <a:pt x="2667" y="888"/>
                    </a:cubicBezTo>
                    <a:cubicBezTo>
                      <a:pt x="2890" y="914"/>
                      <a:pt x="3083" y="1055"/>
                      <a:pt x="3188" y="1265"/>
                    </a:cubicBezTo>
                    <a:lnTo>
                      <a:pt x="755" y="997"/>
                    </a:lnTo>
                    <a:cubicBezTo>
                      <a:pt x="674" y="988"/>
                      <a:pt x="616" y="909"/>
                      <a:pt x="624" y="821"/>
                    </a:cubicBezTo>
                    <a:cubicBezTo>
                      <a:pt x="632" y="739"/>
                      <a:pt x="695" y="677"/>
                      <a:pt x="770" y="677"/>
                    </a:cubicBezTo>
                    <a:close/>
                    <a:moveTo>
                      <a:pt x="4070" y="2045"/>
                    </a:moveTo>
                    <a:lnTo>
                      <a:pt x="5402" y="2191"/>
                    </a:lnTo>
                    <a:lnTo>
                      <a:pt x="6101" y="5250"/>
                    </a:lnTo>
                    <a:lnTo>
                      <a:pt x="4956" y="5224"/>
                    </a:lnTo>
                    <a:lnTo>
                      <a:pt x="4070" y="2045"/>
                    </a:lnTo>
                    <a:close/>
                    <a:moveTo>
                      <a:pt x="5747" y="2230"/>
                    </a:moveTo>
                    <a:lnTo>
                      <a:pt x="7050" y="2374"/>
                    </a:lnTo>
                    <a:lnTo>
                      <a:pt x="7641" y="5285"/>
                    </a:lnTo>
                    <a:lnTo>
                      <a:pt x="6441" y="5257"/>
                    </a:lnTo>
                    <a:lnTo>
                      <a:pt x="5747" y="2230"/>
                    </a:lnTo>
                    <a:close/>
                    <a:moveTo>
                      <a:pt x="7394" y="2411"/>
                    </a:moveTo>
                    <a:lnTo>
                      <a:pt x="8657" y="2549"/>
                    </a:lnTo>
                    <a:lnTo>
                      <a:pt x="9152" y="5319"/>
                    </a:lnTo>
                    <a:lnTo>
                      <a:pt x="7977" y="5293"/>
                    </a:lnTo>
                    <a:lnTo>
                      <a:pt x="7394" y="2411"/>
                    </a:lnTo>
                    <a:close/>
                    <a:moveTo>
                      <a:pt x="8997" y="2588"/>
                    </a:moveTo>
                    <a:lnTo>
                      <a:pt x="10269" y="2728"/>
                    </a:lnTo>
                    <a:lnTo>
                      <a:pt x="10671" y="5354"/>
                    </a:lnTo>
                    <a:lnTo>
                      <a:pt x="9486" y="5326"/>
                    </a:lnTo>
                    <a:lnTo>
                      <a:pt x="8997" y="2588"/>
                    </a:lnTo>
                    <a:close/>
                    <a:moveTo>
                      <a:pt x="10607" y="2766"/>
                    </a:moveTo>
                    <a:lnTo>
                      <a:pt x="11866" y="2904"/>
                    </a:lnTo>
                    <a:lnTo>
                      <a:pt x="12176" y="5388"/>
                    </a:lnTo>
                    <a:lnTo>
                      <a:pt x="11002" y="5362"/>
                    </a:lnTo>
                    <a:lnTo>
                      <a:pt x="10607" y="2766"/>
                    </a:lnTo>
                    <a:close/>
                    <a:moveTo>
                      <a:pt x="12201" y="2941"/>
                    </a:moveTo>
                    <a:lnTo>
                      <a:pt x="13399" y="3072"/>
                    </a:lnTo>
                    <a:lnTo>
                      <a:pt x="13641" y="5421"/>
                    </a:lnTo>
                    <a:lnTo>
                      <a:pt x="12508" y="5395"/>
                    </a:lnTo>
                    <a:lnTo>
                      <a:pt x="12201" y="2941"/>
                    </a:lnTo>
                    <a:close/>
                    <a:moveTo>
                      <a:pt x="13732" y="3109"/>
                    </a:moveTo>
                    <a:lnTo>
                      <a:pt x="15026" y="3251"/>
                    </a:lnTo>
                    <a:lnTo>
                      <a:pt x="15176" y="5457"/>
                    </a:lnTo>
                    <a:lnTo>
                      <a:pt x="13970" y="5429"/>
                    </a:lnTo>
                    <a:lnTo>
                      <a:pt x="13732" y="3109"/>
                    </a:lnTo>
                    <a:close/>
                    <a:moveTo>
                      <a:pt x="15358" y="3288"/>
                    </a:moveTo>
                    <a:lnTo>
                      <a:pt x="16540" y="3419"/>
                    </a:lnTo>
                    <a:lnTo>
                      <a:pt x="16628" y="5491"/>
                    </a:lnTo>
                    <a:lnTo>
                      <a:pt x="15504" y="5464"/>
                    </a:lnTo>
                    <a:lnTo>
                      <a:pt x="15358" y="3288"/>
                    </a:lnTo>
                    <a:close/>
                    <a:moveTo>
                      <a:pt x="16868" y="3454"/>
                    </a:moveTo>
                    <a:lnTo>
                      <a:pt x="18183" y="3600"/>
                    </a:lnTo>
                    <a:lnTo>
                      <a:pt x="18180" y="5526"/>
                    </a:lnTo>
                    <a:lnTo>
                      <a:pt x="16956" y="5498"/>
                    </a:lnTo>
                    <a:lnTo>
                      <a:pt x="16868" y="3454"/>
                    </a:lnTo>
                    <a:close/>
                    <a:moveTo>
                      <a:pt x="18511" y="3635"/>
                    </a:moveTo>
                    <a:lnTo>
                      <a:pt x="19399" y="3733"/>
                    </a:lnTo>
                    <a:lnTo>
                      <a:pt x="19399" y="5554"/>
                    </a:lnTo>
                    <a:lnTo>
                      <a:pt x="18508" y="5533"/>
                    </a:lnTo>
                    <a:lnTo>
                      <a:pt x="18511" y="3635"/>
                    </a:lnTo>
                    <a:close/>
                    <a:moveTo>
                      <a:pt x="5055" y="5582"/>
                    </a:moveTo>
                    <a:lnTo>
                      <a:pt x="6183" y="5606"/>
                    </a:lnTo>
                    <a:lnTo>
                      <a:pt x="6964" y="9018"/>
                    </a:lnTo>
                    <a:lnTo>
                      <a:pt x="6034" y="9096"/>
                    </a:lnTo>
                    <a:lnTo>
                      <a:pt x="5055" y="5582"/>
                    </a:lnTo>
                    <a:close/>
                    <a:moveTo>
                      <a:pt x="6521" y="5616"/>
                    </a:moveTo>
                    <a:lnTo>
                      <a:pt x="7713" y="5642"/>
                    </a:lnTo>
                    <a:lnTo>
                      <a:pt x="8374" y="8900"/>
                    </a:lnTo>
                    <a:lnTo>
                      <a:pt x="7294" y="8990"/>
                    </a:lnTo>
                    <a:lnTo>
                      <a:pt x="6521" y="5616"/>
                    </a:lnTo>
                    <a:close/>
                    <a:moveTo>
                      <a:pt x="8049" y="5649"/>
                    </a:moveTo>
                    <a:lnTo>
                      <a:pt x="9217" y="5677"/>
                    </a:lnTo>
                    <a:lnTo>
                      <a:pt x="9771" y="8781"/>
                    </a:lnTo>
                    <a:lnTo>
                      <a:pt x="8703" y="8872"/>
                    </a:lnTo>
                    <a:lnTo>
                      <a:pt x="8049" y="5649"/>
                    </a:lnTo>
                    <a:close/>
                    <a:moveTo>
                      <a:pt x="9552" y="5685"/>
                    </a:moveTo>
                    <a:lnTo>
                      <a:pt x="10724" y="5711"/>
                    </a:lnTo>
                    <a:lnTo>
                      <a:pt x="11174" y="8663"/>
                    </a:lnTo>
                    <a:lnTo>
                      <a:pt x="10099" y="8753"/>
                    </a:lnTo>
                    <a:lnTo>
                      <a:pt x="9552" y="5685"/>
                    </a:lnTo>
                    <a:close/>
                    <a:moveTo>
                      <a:pt x="11057" y="5718"/>
                    </a:moveTo>
                    <a:lnTo>
                      <a:pt x="12221" y="5744"/>
                    </a:lnTo>
                    <a:lnTo>
                      <a:pt x="12573" y="8544"/>
                    </a:lnTo>
                    <a:lnTo>
                      <a:pt x="11502" y="8635"/>
                    </a:lnTo>
                    <a:lnTo>
                      <a:pt x="11057" y="5718"/>
                    </a:lnTo>
                    <a:close/>
                    <a:moveTo>
                      <a:pt x="12552" y="5752"/>
                    </a:moveTo>
                    <a:lnTo>
                      <a:pt x="13679" y="5778"/>
                    </a:lnTo>
                    <a:lnTo>
                      <a:pt x="13952" y="8428"/>
                    </a:lnTo>
                    <a:lnTo>
                      <a:pt x="12899" y="8518"/>
                    </a:lnTo>
                    <a:lnTo>
                      <a:pt x="12552" y="5752"/>
                    </a:lnTo>
                    <a:close/>
                    <a:moveTo>
                      <a:pt x="14008" y="5785"/>
                    </a:moveTo>
                    <a:lnTo>
                      <a:pt x="15200" y="5813"/>
                    </a:lnTo>
                    <a:lnTo>
                      <a:pt x="15368" y="8309"/>
                    </a:lnTo>
                    <a:lnTo>
                      <a:pt x="14278" y="8400"/>
                    </a:lnTo>
                    <a:lnTo>
                      <a:pt x="14008" y="5785"/>
                    </a:lnTo>
                    <a:close/>
                    <a:moveTo>
                      <a:pt x="15528" y="5821"/>
                    </a:moveTo>
                    <a:lnTo>
                      <a:pt x="16643" y="5847"/>
                    </a:lnTo>
                    <a:lnTo>
                      <a:pt x="16745" y="8193"/>
                    </a:lnTo>
                    <a:lnTo>
                      <a:pt x="15694" y="8281"/>
                    </a:lnTo>
                    <a:lnTo>
                      <a:pt x="15528" y="5821"/>
                    </a:lnTo>
                    <a:close/>
                    <a:moveTo>
                      <a:pt x="16971" y="5854"/>
                    </a:moveTo>
                    <a:lnTo>
                      <a:pt x="18180" y="5881"/>
                    </a:lnTo>
                    <a:lnTo>
                      <a:pt x="18175" y="8072"/>
                    </a:lnTo>
                    <a:lnTo>
                      <a:pt x="17071" y="8165"/>
                    </a:lnTo>
                    <a:lnTo>
                      <a:pt x="16971" y="5854"/>
                    </a:lnTo>
                    <a:close/>
                    <a:moveTo>
                      <a:pt x="18506" y="5888"/>
                    </a:moveTo>
                    <a:lnTo>
                      <a:pt x="19399" y="5909"/>
                    </a:lnTo>
                    <a:lnTo>
                      <a:pt x="19399" y="7969"/>
                    </a:lnTo>
                    <a:lnTo>
                      <a:pt x="18503" y="8044"/>
                    </a:lnTo>
                    <a:lnTo>
                      <a:pt x="18506" y="5888"/>
                    </a:lnTo>
                    <a:close/>
                    <a:moveTo>
                      <a:pt x="19399" y="8325"/>
                    </a:moveTo>
                    <a:lnTo>
                      <a:pt x="19399" y="10447"/>
                    </a:lnTo>
                    <a:lnTo>
                      <a:pt x="18496" y="10602"/>
                    </a:lnTo>
                    <a:lnTo>
                      <a:pt x="18501" y="8400"/>
                    </a:lnTo>
                    <a:lnTo>
                      <a:pt x="19399" y="8325"/>
                    </a:lnTo>
                    <a:close/>
                    <a:moveTo>
                      <a:pt x="18175" y="8428"/>
                    </a:moveTo>
                    <a:lnTo>
                      <a:pt x="18170" y="10658"/>
                    </a:lnTo>
                    <a:lnTo>
                      <a:pt x="17184" y="10826"/>
                    </a:lnTo>
                    <a:lnTo>
                      <a:pt x="17086" y="8519"/>
                    </a:lnTo>
                    <a:lnTo>
                      <a:pt x="18175" y="8428"/>
                    </a:lnTo>
                    <a:close/>
                    <a:moveTo>
                      <a:pt x="16760" y="8547"/>
                    </a:moveTo>
                    <a:lnTo>
                      <a:pt x="16860" y="10882"/>
                    </a:lnTo>
                    <a:lnTo>
                      <a:pt x="15881" y="11050"/>
                    </a:lnTo>
                    <a:lnTo>
                      <a:pt x="15718" y="8635"/>
                    </a:lnTo>
                    <a:lnTo>
                      <a:pt x="16760" y="8547"/>
                    </a:lnTo>
                    <a:close/>
                    <a:moveTo>
                      <a:pt x="15392" y="8663"/>
                    </a:moveTo>
                    <a:lnTo>
                      <a:pt x="15557" y="11106"/>
                    </a:lnTo>
                    <a:lnTo>
                      <a:pt x="14575" y="11274"/>
                    </a:lnTo>
                    <a:lnTo>
                      <a:pt x="14314" y="8755"/>
                    </a:lnTo>
                    <a:lnTo>
                      <a:pt x="15392" y="8663"/>
                    </a:lnTo>
                    <a:close/>
                    <a:moveTo>
                      <a:pt x="13988" y="8781"/>
                    </a:moveTo>
                    <a:lnTo>
                      <a:pt x="14250" y="11330"/>
                    </a:lnTo>
                    <a:lnTo>
                      <a:pt x="13273" y="11496"/>
                    </a:lnTo>
                    <a:lnTo>
                      <a:pt x="12944" y="8870"/>
                    </a:lnTo>
                    <a:lnTo>
                      <a:pt x="13988" y="8781"/>
                    </a:lnTo>
                    <a:close/>
                    <a:moveTo>
                      <a:pt x="12618" y="8898"/>
                    </a:moveTo>
                    <a:lnTo>
                      <a:pt x="12951" y="11552"/>
                    </a:lnTo>
                    <a:lnTo>
                      <a:pt x="11972" y="11720"/>
                    </a:lnTo>
                    <a:lnTo>
                      <a:pt x="11555" y="8988"/>
                    </a:lnTo>
                    <a:lnTo>
                      <a:pt x="12618" y="8898"/>
                    </a:lnTo>
                    <a:close/>
                    <a:moveTo>
                      <a:pt x="11227" y="9014"/>
                    </a:moveTo>
                    <a:lnTo>
                      <a:pt x="11648" y="11776"/>
                    </a:lnTo>
                    <a:lnTo>
                      <a:pt x="10671" y="11944"/>
                    </a:lnTo>
                    <a:lnTo>
                      <a:pt x="10163" y="9105"/>
                    </a:lnTo>
                    <a:lnTo>
                      <a:pt x="11227" y="9014"/>
                    </a:lnTo>
                    <a:close/>
                    <a:moveTo>
                      <a:pt x="9835" y="9132"/>
                    </a:moveTo>
                    <a:lnTo>
                      <a:pt x="10348" y="11998"/>
                    </a:lnTo>
                    <a:lnTo>
                      <a:pt x="9371" y="12166"/>
                    </a:lnTo>
                    <a:lnTo>
                      <a:pt x="8774" y="9221"/>
                    </a:lnTo>
                    <a:lnTo>
                      <a:pt x="9835" y="9132"/>
                    </a:lnTo>
                    <a:close/>
                    <a:moveTo>
                      <a:pt x="8444" y="9249"/>
                    </a:moveTo>
                    <a:lnTo>
                      <a:pt x="9047" y="12222"/>
                    </a:lnTo>
                    <a:lnTo>
                      <a:pt x="8072" y="12388"/>
                    </a:lnTo>
                    <a:lnTo>
                      <a:pt x="7375" y="9341"/>
                    </a:lnTo>
                    <a:lnTo>
                      <a:pt x="8444" y="9249"/>
                    </a:lnTo>
                    <a:close/>
                    <a:moveTo>
                      <a:pt x="7043" y="9369"/>
                    </a:moveTo>
                    <a:lnTo>
                      <a:pt x="7747" y="12444"/>
                    </a:lnTo>
                    <a:lnTo>
                      <a:pt x="7000" y="12573"/>
                    </a:lnTo>
                    <a:lnTo>
                      <a:pt x="6130" y="9445"/>
                    </a:lnTo>
                    <a:lnTo>
                      <a:pt x="7043" y="9369"/>
                    </a:lnTo>
                    <a:close/>
                    <a:moveTo>
                      <a:pt x="8927" y="12929"/>
                    </a:moveTo>
                    <a:lnTo>
                      <a:pt x="8927" y="15578"/>
                    </a:lnTo>
                    <a:cubicBezTo>
                      <a:pt x="8927" y="16249"/>
                      <a:pt x="9179" y="16887"/>
                      <a:pt x="9625" y="17349"/>
                    </a:cubicBezTo>
                    <a:lnTo>
                      <a:pt x="5632" y="17349"/>
                    </a:lnTo>
                    <a:lnTo>
                      <a:pt x="6999" y="13260"/>
                    </a:lnTo>
                    <a:lnTo>
                      <a:pt x="8927" y="12929"/>
                    </a:lnTo>
                    <a:close/>
                    <a:moveTo>
                      <a:pt x="4115" y="18922"/>
                    </a:moveTo>
                    <a:cubicBezTo>
                      <a:pt x="4120" y="18922"/>
                      <a:pt x="4125" y="18922"/>
                      <a:pt x="4130" y="18922"/>
                    </a:cubicBezTo>
                    <a:lnTo>
                      <a:pt x="4130" y="19144"/>
                    </a:lnTo>
                    <a:lnTo>
                      <a:pt x="3761" y="19639"/>
                    </a:lnTo>
                    <a:cubicBezTo>
                      <a:pt x="3631" y="19820"/>
                      <a:pt x="3652" y="20081"/>
                      <a:pt x="3811" y="20232"/>
                    </a:cubicBezTo>
                    <a:cubicBezTo>
                      <a:pt x="3876" y="20295"/>
                      <a:pt x="3956" y="20327"/>
                      <a:pt x="4039" y="20327"/>
                    </a:cubicBezTo>
                    <a:cubicBezTo>
                      <a:pt x="4127" y="20327"/>
                      <a:pt x="4215" y="20292"/>
                      <a:pt x="4295" y="20225"/>
                    </a:cubicBezTo>
                    <a:lnTo>
                      <a:pt x="4992" y="19655"/>
                    </a:lnTo>
                    <a:cubicBezTo>
                      <a:pt x="5013" y="19739"/>
                      <a:pt x="5023" y="19824"/>
                      <a:pt x="5023" y="19909"/>
                    </a:cubicBezTo>
                    <a:cubicBezTo>
                      <a:pt x="5023" y="20453"/>
                      <a:pt x="4615" y="20895"/>
                      <a:pt x="4115" y="20895"/>
                    </a:cubicBezTo>
                    <a:cubicBezTo>
                      <a:pt x="3614" y="20895"/>
                      <a:pt x="3206" y="20453"/>
                      <a:pt x="3206" y="19909"/>
                    </a:cubicBezTo>
                    <a:cubicBezTo>
                      <a:pt x="3206" y="19365"/>
                      <a:pt x="3614" y="18922"/>
                      <a:pt x="4115" y="18922"/>
                    </a:cubicBezTo>
                    <a:close/>
                    <a:moveTo>
                      <a:pt x="20022" y="18948"/>
                    </a:moveTo>
                    <a:cubicBezTo>
                      <a:pt x="20029" y="18948"/>
                      <a:pt x="20036" y="18948"/>
                      <a:pt x="20043" y="18948"/>
                    </a:cubicBezTo>
                    <a:cubicBezTo>
                      <a:pt x="20543" y="18948"/>
                      <a:pt x="20949" y="19391"/>
                      <a:pt x="20949" y="19935"/>
                    </a:cubicBezTo>
                    <a:cubicBezTo>
                      <a:pt x="20949" y="20479"/>
                      <a:pt x="20543" y="20921"/>
                      <a:pt x="20043" y="20921"/>
                    </a:cubicBezTo>
                    <a:cubicBezTo>
                      <a:pt x="19542" y="20921"/>
                      <a:pt x="19134" y="20479"/>
                      <a:pt x="19134" y="19935"/>
                    </a:cubicBezTo>
                    <a:cubicBezTo>
                      <a:pt x="19134" y="19847"/>
                      <a:pt x="19145" y="19757"/>
                      <a:pt x="19167" y="19670"/>
                    </a:cubicBezTo>
                    <a:lnTo>
                      <a:pt x="19844" y="20223"/>
                    </a:lnTo>
                    <a:cubicBezTo>
                      <a:pt x="19924" y="20291"/>
                      <a:pt x="20013" y="20327"/>
                      <a:pt x="20101" y="20327"/>
                    </a:cubicBezTo>
                    <a:cubicBezTo>
                      <a:pt x="20184" y="20327"/>
                      <a:pt x="20262" y="20295"/>
                      <a:pt x="20328" y="20232"/>
                    </a:cubicBezTo>
                    <a:cubicBezTo>
                      <a:pt x="20486" y="20080"/>
                      <a:pt x="20510" y="19819"/>
                      <a:pt x="20379" y="19637"/>
                    </a:cubicBezTo>
                    <a:lnTo>
                      <a:pt x="20022" y="19163"/>
                    </a:lnTo>
                    <a:lnTo>
                      <a:pt x="20022" y="18948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>
                  <a:defRPr b="1"/>
                </a:pPr>
              </a:p>
            </p:txBody>
          </p:sp>
        </p:grpSp>
      </p:grpSp>
      <p:graphicFrame>
        <p:nvGraphicFramePr>
          <p:cNvPr id="725" name="表格"/>
          <p:cNvGraphicFramePr/>
          <p:nvPr/>
        </p:nvGraphicFramePr>
        <p:xfrm>
          <a:off x="990600" y="5225350"/>
          <a:ext cx="19642667" cy="1016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734353"/>
                <a:gridCol w="5972744"/>
                <a:gridCol w="5972744"/>
                <a:gridCol w="5972744"/>
                <a:gridCol w="2937415"/>
              </a:tblGrid>
              <a:tr h="785090">
                <a:tc>
                  <a:txBody>
                    <a:bodyPr/>
                    <a:lstStyle/>
                    <a:p>
                      <a:pPr algn="ctr">
                        <a:defRPr b="1" sz="3600">
                          <a:solidFill>
                            <a:srgbClr val="53535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25400">
                      <a:solidFill>
                        <a:srgbClr val="00000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3600">
                          <a:solidFill>
                            <a:srgbClr val="535353"/>
                          </a:solidFill>
                        </a:rPr>
                        <a:t>监察需求</a:t>
                      </a:r>
                    </a:p>
                  </a:txBody>
                  <a:tcPr marL="0" marR="0" marT="0" marB="0" anchor="t" anchorCtr="0" horzOverflow="overflow">
                    <a:lnT w="25400">
                      <a:solidFill>
                        <a:srgbClr val="00000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3600">
                          <a:solidFill>
                            <a:srgbClr val="535353"/>
                          </a:solidFill>
                        </a:rPr>
                        <a:t>当前业务系统建设情况</a:t>
                      </a:r>
                    </a:p>
                  </a:txBody>
                  <a:tcPr marL="0" marR="0" marT="0" marB="0" anchor="t" anchorCtr="0" horzOverflow="overflow">
                    <a:lnT w="25400">
                      <a:solidFill>
                        <a:srgbClr val="00000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3600">
                          <a:solidFill>
                            <a:srgbClr val="535353"/>
                          </a:solidFill>
                        </a:rPr>
                        <a:t>业务系统改进（建设）建议</a:t>
                      </a:r>
                    </a:p>
                  </a:txBody>
                  <a:tcPr marL="0" marR="0" marT="0" marB="0" anchor="t" anchorCtr="0" horzOverflow="overflow">
                    <a:lnT w="25400">
                      <a:solidFill>
                        <a:srgbClr val="00000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3600">
                          <a:solidFill>
                            <a:srgbClr val="535353"/>
                          </a:solidFill>
                        </a:rPr>
                        <a:t>实施策略</a:t>
                      </a:r>
                    </a:p>
                  </a:txBody>
                  <a:tcPr marL="0" marR="0" marT="0" marB="0" anchor="t" anchorCtr="0" horzOverflow="overflow"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noFill/>
                  </a:tcPr>
                </a:tc>
              </a:tr>
              <a:tr h="68349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600"/>
                        <a:t>2</a:t>
                      </a:r>
                    </a:p>
                  </a:txBody>
                  <a:tcPr marL="0" marR="0" marT="0" marB="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b="1" sz="3200">
                          <a:solidFill>
                            <a:srgbClr val="535353"/>
                          </a:solidFill>
                        </a:defRPr>
                      </a:pPr>
                      <a:r>
                        <a:t>职级资格监察：</a:t>
                      </a:r>
                    </a:p>
                    <a:p>
                      <a:pPr marL="374315" indent="-374315" algn="l">
                        <a:buSzPct val="100000"/>
                        <a:buAutoNum type="arabicPeriod" startAt="1"/>
                        <a:defRPr sz="2800"/>
                      </a:pPr>
                      <a:r>
                        <a:t>根据《QD-RZ-G-ZG-11—2017职级薪档管理办法》关于职级条件的要求，对学历、资历、考核、出勤等可量化的指标采取电子化监察。同时建立“职级能力模型”；</a:t>
                      </a:r>
                    </a:p>
                    <a:p>
                      <a:pPr marL="374315" indent="-374315" algn="l">
                        <a:buSzPct val="100000"/>
                        <a:buAutoNum type="arabicPeriod" startAt="1"/>
                        <a:defRPr sz="2800"/>
                      </a:pPr>
                      <a:r>
                        <a:t>建立【个人廉政档案】，通过与人力资源系统对接，对人员职级情况进行监察。</a:t>
                      </a:r>
                    </a:p>
                  </a:txBody>
                  <a:tcPr marL="0" marR="0" marT="0" marB="0" anchor="ctr" anchorCtr="0" horzOverflow="overflow"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000"/>
                        <a:t>目前，人力资源系统中，具备员工薪档的结果数据，不具备资格审核的过程信息。</a:t>
                      </a:r>
                    </a:p>
                  </a:txBody>
                  <a:tcPr marL="0" marR="0" marT="0" marB="0" anchor="ctr" anchorCtr="0" horzOverflow="overflow"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74315" indent="-374315" algn="l">
                        <a:buSzPct val="100000"/>
                        <a:buAutoNum type="arabicPeriod" startAt="1"/>
                        <a:defRPr sz="2800"/>
                      </a:pPr>
                      <a:r>
                        <a:t>实现职级薪档管理的数据化，将与职级薪档相关的指标量化，通过人力资源管理系统维护相关数据。同时将职级薪档的审核过程，纳入人力资源管理系统，使得审核过程有据可依，有底可查。</a:t>
                      </a:r>
                    </a:p>
                  </a:txBody>
                  <a:tcPr marL="0" marR="0" marT="0" marB="0" anchor="ctr" anchorCtr="0" horzOverflow="overflow"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600">
                          <a:solidFill>
                            <a:srgbClr val="535353"/>
                          </a:solidFill>
                        </a:rPr>
                        <a:t>设置数据上传入口，同时预留数据接口。</a:t>
                      </a:r>
                    </a:p>
                  </a:txBody>
                  <a:tcPr marL="0" marR="0" marT="0" marB="0" anchor="ctr" anchorCtr="0" horzOverflow="overflow">
                    <a:lnR w="25400">
                      <a:solidFill>
                        <a:srgbClr val="000000"/>
                      </a:solidFill>
                      <a:miter lim="400000"/>
                    </a:lnR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26" name="矩形"/>
          <p:cNvSpPr/>
          <p:nvPr/>
        </p:nvSpPr>
        <p:spPr>
          <a:xfrm>
            <a:off x="3045634" y="4230037"/>
            <a:ext cx="2540001" cy="13377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8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" grpId="1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2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幻灯片编号"/>
          <p:cNvSpPr txBox="1"/>
          <p:nvPr>
            <p:ph type="sldNum" sz="quarter" idx="2"/>
          </p:nvPr>
        </p:nvSpPr>
        <p:spPr>
          <a:xfrm>
            <a:off x="11761613" y="12791195"/>
            <a:ext cx="860774" cy="6654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9" tIns="91439" rIns="91439" bIns="91439"/>
          <a:lstStyle/>
          <a:p>
            <a:pPr/>
            <a:fld id="{86CB4B4D-7CA3-9044-876B-883B54F8677D}" type="slidenum"/>
          </a:p>
        </p:txBody>
      </p:sp>
      <p:sp>
        <p:nvSpPr>
          <p:cNvPr id="729" name="文本框 6"/>
          <p:cNvSpPr txBox="1"/>
          <p:nvPr/>
        </p:nvSpPr>
        <p:spPr>
          <a:xfrm>
            <a:off x="2044700" y="539750"/>
            <a:ext cx="6877050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调研结果概览</a:t>
            </a:r>
          </a:p>
        </p:txBody>
      </p:sp>
      <p:sp>
        <p:nvSpPr>
          <p:cNvPr id="730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grpSp>
        <p:nvGrpSpPr>
          <p:cNvPr id="733" name="组合 8"/>
          <p:cNvGrpSpPr/>
          <p:nvPr/>
        </p:nvGrpSpPr>
        <p:grpSpPr>
          <a:xfrm>
            <a:off x="412750" y="631826"/>
            <a:ext cx="1631950" cy="985114"/>
            <a:chOff x="0" y="0"/>
            <a:chExt cx="1631950" cy="985113"/>
          </a:xfrm>
        </p:grpSpPr>
        <p:sp>
          <p:nvSpPr>
            <p:cNvPr id="731" name="KSO_Shape"/>
            <p:cNvSpPr/>
            <p:nvPr/>
          </p:nvSpPr>
          <p:spPr>
            <a:xfrm>
              <a:off x="0" y="3173"/>
              <a:ext cx="1631950" cy="895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111" y="12220"/>
                  </a:moveTo>
                  <a:lnTo>
                    <a:pt x="19086" y="11837"/>
                  </a:lnTo>
                  <a:lnTo>
                    <a:pt x="19058" y="11462"/>
                  </a:lnTo>
                  <a:lnTo>
                    <a:pt x="19018" y="11087"/>
                  </a:lnTo>
                  <a:lnTo>
                    <a:pt x="18965" y="10726"/>
                  </a:lnTo>
                  <a:lnTo>
                    <a:pt x="18909" y="10366"/>
                  </a:lnTo>
                  <a:lnTo>
                    <a:pt x="18844" y="10013"/>
                  </a:lnTo>
                  <a:lnTo>
                    <a:pt x="18767" y="9667"/>
                  </a:lnTo>
                  <a:lnTo>
                    <a:pt x="18678" y="9329"/>
                  </a:lnTo>
                  <a:lnTo>
                    <a:pt x="18589" y="8998"/>
                  </a:lnTo>
                  <a:lnTo>
                    <a:pt x="18488" y="8689"/>
                  </a:lnTo>
                  <a:lnTo>
                    <a:pt x="18379" y="8372"/>
                  </a:lnTo>
                  <a:lnTo>
                    <a:pt x="18262" y="8078"/>
                  </a:lnTo>
                  <a:lnTo>
                    <a:pt x="18141" y="7791"/>
                  </a:lnTo>
                  <a:lnTo>
                    <a:pt x="18011" y="7511"/>
                  </a:lnTo>
                  <a:lnTo>
                    <a:pt x="17870" y="7239"/>
                  </a:lnTo>
                  <a:lnTo>
                    <a:pt x="17729" y="6989"/>
                  </a:lnTo>
                  <a:lnTo>
                    <a:pt x="17579" y="6746"/>
                  </a:lnTo>
                  <a:lnTo>
                    <a:pt x="17425" y="6518"/>
                  </a:lnTo>
                  <a:lnTo>
                    <a:pt x="17264" y="6298"/>
                  </a:lnTo>
                  <a:lnTo>
                    <a:pt x="17094" y="6092"/>
                  </a:lnTo>
                  <a:lnTo>
                    <a:pt x="16924" y="5900"/>
                  </a:lnTo>
                  <a:lnTo>
                    <a:pt x="16747" y="5724"/>
                  </a:lnTo>
                  <a:lnTo>
                    <a:pt x="16565" y="5569"/>
                  </a:lnTo>
                  <a:lnTo>
                    <a:pt x="16379" y="5422"/>
                  </a:lnTo>
                  <a:lnTo>
                    <a:pt x="16185" y="5290"/>
                  </a:lnTo>
                  <a:lnTo>
                    <a:pt x="15991" y="5172"/>
                  </a:lnTo>
                  <a:lnTo>
                    <a:pt x="15789" y="5069"/>
                  </a:lnTo>
                  <a:lnTo>
                    <a:pt x="15587" y="4995"/>
                  </a:lnTo>
                  <a:lnTo>
                    <a:pt x="15381" y="4929"/>
                  </a:lnTo>
                  <a:lnTo>
                    <a:pt x="15171" y="4878"/>
                  </a:lnTo>
                  <a:lnTo>
                    <a:pt x="14956" y="4856"/>
                  </a:lnTo>
                  <a:lnTo>
                    <a:pt x="14742" y="4841"/>
                  </a:lnTo>
                  <a:lnTo>
                    <a:pt x="14581" y="4856"/>
                  </a:lnTo>
                  <a:lnTo>
                    <a:pt x="14411" y="4863"/>
                  </a:lnTo>
                  <a:lnTo>
                    <a:pt x="14249" y="4892"/>
                  </a:lnTo>
                  <a:lnTo>
                    <a:pt x="14087" y="4929"/>
                  </a:lnTo>
                  <a:lnTo>
                    <a:pt x="13926" y="4981"/>
                  </a:lnTo>
                  <a:lnTo>
                    <a:pt x="13611" y="5113"/>
                  </a:lnTo>
                  <a:lnTo>
                    <a:pt x="13457" y="5194"/>
                  </a:lnTo>
                  <a:lnTo>
                    <a:pt x="13312" y="5282"/>
                  </a:lnTo>
                  <a:lnTo>
                    <a:pt x="13013" y="5488"/>
                  </a:lnTo>
                  <a:lnTo>
                    <a:pt x="12871" y="5613"/>
                  </a:lnTo>
                  <a:lnTo>
                    <a:pt x="12730" y="5731"/>
                  </a:lnTo>
                  <a:lnTo>
                    <a:pt x="12592" y="5871"/>
                  </a:lnTo>
                  <a:lnTo>
                    <a:pt x="12459" y="6011"/>
                  </a:lnTo>
                  <a:lnTo>
                    <a:pt x="12326" y="6165"/>
                  </a:lnTo>
                  <a:lnTo>
                    <a:pt x="12277" y="5834"/>
                  </a:lnTo>
                  <a:lnTo>
                    <a:pt x="12220" y="5518"/>
                  </a:lnTo>
                  <a:lnTo>
                    <a:pt x="12152" y="5201"/>
                  </a:lnTo>
                  <a:lnTo>
                    <a:pt x="12079" y="4885"/>
                  </a:lnTo>
                  <a:lnTo>
                    <a:pt x="12002" y="4583"/>
                  </a:lnTo>
                  <a:lnTo>
                    <a:pt x="11917" y="4289"/>
                  </a:lnTo>
                  <a:lnTo>
                    <a:pt x="11828" y="3987"/>
                  </a:lnTo>
                  <a:lnTo>
                    <a:pt x="11731" y="3708"/>
                  </a:lnTo>
                  <a:lnTo>
                    <a:pt x="11626" y="3436"/>
                  </a:lnTo>
                  <a:lnTo>
                    <a:pt x="11517" y="3163"/>
                  </a:lnTo>
                  <a:lnTo>
                    <a:pt x="11400" y="2913"/>
                  </a:lnTo>
                  <a:lnTo>
                    <a:pt x="11283" y="2656"/>
                  </a:lnTo>
                  <a:lnTo>
                    <a:pt x="11158" y="2420"/>
                  </a:lnTo>
                  <a:lnTo>
                    <a:pt x="11024" y="2185"/>
                  </a:lnTo>
                  <a:lnTo>
                    <a:pt x="10887" y="1972"/>
                  </a:lnTo>
                  <a:lnTo>
                    <a:pt x="10745" y="1751"/>
                  </a:lnTo>
                  <a:lnTo>
                    <a:pt x="10600" y="1552"/>
                  </a:lnTo>
                  <a:lnTo>
                    <a:pt x="10450" y="1361"/>
                  </a:lnTo>
                  <a:lnTo>
                    <a:pt x="10297" y="1184"/>
                  </a:lnTo>
                  <a:lnTo>
                    <a:pt x="10139" y="1023"/>
                  </a:lnTo>
                  <a:lnTo>
                    <a:pt x="9974" y="861"/>
                  </a:lnTo>
                  <a:lnTo>
                    <a:pt x="9808" y="714"/>
                  </a:lnTo>
                  <a:lnTo>
                    <a:pt x="9634" y="581"/>
                  </a:lnTo>
                  <a:lnTo>
                    <a:pt x="9464" y="463"/>
                  </a:lnTo>
                  <a:lnTo>
                    <a:pt x="9287" y="360"/>
                  </a:lnTo>
                  <a:lnTo>
                    <a:pt x="9105" y="265"/>
                  </a:lnTo>
                  <a:lnTo>
                    <a:pt x="8923" y="184"/>
                  </a:lnTo>
                  <a:lnTo>
                    <a:pt x="8737" y="125"/>
                  </a:lnTo>
                  <a:lnTo>
                    <a:pt x="8543" y="66"/>
                  </a:lnTo>
                  <a:lnTo>
                    <a:pt x="8353" y="29"/>
                  </a:lnTo>
                  <a:lnTo>
                    <a:pt x="8159" y="7"/>
                  </a:lnTo>
                  <a:lnTo>
                    <a:pt x="7965" y="0"/>
                  </a:lnTo>
                  <a:lnTo>
                    <a:pt x="7844" y="0"/>
                  </a:lnTo>
                  <a:lnTo>
                    <a:pt x="7731" y="7"/>
                  </a:lnTo>
                  <a:lnTo>
                    <a:pt x="7614" y="29"/>
                  </a:lnTo>
                  <a:lnTo>
                    <a:pt x="7500" y="44"/>
                  </a:lnTo>
                  <a:lnTo>
                    <a:pt x="7391" y="59"/>
                  </a:lnTo>
                  <a:lnTo>
                    <a:pt x="7274" y="96"/>
                  </a:lnTo>
                  <a:lnTo>
                    <a:pt x="7056" y="169"/>
                  </a:lnTo>
                  <a:lnTo>
                    <a:pt x="6834" y="250"/>
                  </a:lnTo>
                  <a:lnTo>
                    <a:pt x="6619" y="368"/>
                  </a:lnTo>
                  <a:lnTo>
                    <a:pt x="6413" y="500"/>
                  </a:lnTo>
                  <a:lnTo>
                    <a:pt x="6207" y="647"/>
                  </a:lnTo>
                  <a:lnTo>
                    <a:pt x="6009" y="809"/>
                  </a:lnTo>
                  <a:lnTo>
                    <a:pt x="5811" y="993"/>
                  </a:lnTo>
                  <a:lnTo>
                    <a:pt x="5625" y="1184"/>
                  </a:lnTo>
                  <a:lnTo>
                    <a:pt x="5443" y="1405"/>
                  </a:lnTo>
                  <a:lnTo>
                    <a:pt x="5266" y="1626"/>
                  </a:lnTo>
                  <a:lnTo>
                    <a:pt x="5092" y="1876"/>
                  </a:lnTo>
                  <a:lnTo>
                    <a:pt x="4930" y="2134"/>
                  </a:lnTo>
                  <a:lnTo>
                    <a:pt x="4773" y="2406"/>
                  </a:lnTo>
                  <a:lnTo>
                    <a:pt x="4623" y="2693"/>
                  </a:lnTo>
                  <a:lnTo>
                    <a:pt x="4482" y="2987"/>
                  </a:lnTo>
                  <a:lnTo>
                    <a:pt x="4348" y="3296"/>
                  </a:lnTo>
                  <a:lnTo>
                    <a:pt x="4223" y="3612"/>
                  </a:lnTo>
                  <a:lnTo>
                    <a:pt x="4106" y="3958"/>
                  </a:lnTo>
                  <a:lnTo>
                    <a:pt x="3997" y="4296"/>
                  </a:lnTo>
                  <a:lnTo>
                    <a:pt x="3896" y="4650"/>
                  </a:lnTo>
                  <a:lnTo>
                    <a:pt x="3807" y="5010"/>
                  </a:lnTo>
                  <a:lnTo>
                    <a:pt x="3726" y="5385"/>
                  </a:lnTo>
                  <a:lnTo>
                    <a:pt x="3657" y="5768"/>
                  </a:lnTo>
                  <a:lnTo>
                    <a:pt x="3597" y="6158"/>
                  </a:lnTo>
                  <a:lnTo>
                    <a:pt x="3544" y="6548"/>
                  </a:lnTo>
                  <a:lnTo>
                    <a:pt x="3504" y="6960"/>
                  </a:lnTo>
                  <a:lnTo>
                    <a:pt x="3492" y="7158"/>
                  </a:lnTo>
                  <a:lnTo>
                    <a:pt x="3475" y="7372"/>
                  </a:lnTo>
                  <a:lnTo>
                    <a:pt x="3467" y="7578"/>
                  </a:lnTo>
                  <a:lnTo>
                    <a:pt x="3455" y="7791"/>
                  </a:lnTo>
                  <a:lnTo>
                    <a:pt x="3455" y="7997"/>
                  </a:lnTo>
                  <a:lnTo>
                    <a:pt x="3451" y="8203"/>
                  </a:lnTo>
                  <a:lnTo>
                    <a:pt x="3455" y="8460"/>
                  </a:lnTo>
                  <a:lnTo>
                    <a:pt x="3463" y="8703"/>
                  </a:lnTo>
                  <a:lnTo>
                    <a:pt x="3475" y="8946"/>
                  </a:lnTo>
                  <a:lnTo>
                    <a:pt x="3492" y="9196"/>
                  </a:lnTo>
                  <a:lnTo>
                    <a:pt x="3415" y="9189"/>
                  </a:lnTo>
                  <a:lnTo>
                    <a:pt x="3237" y="9196"/>
                  </a:lnTo>
                  <a:lnTo>
                    <a:pt x="3063" y="9218"/>
                  </a:lnTo>
                  <a:lnTo>
                    <a:pt x="2893" y="9262"/>
                  </a:lnTo>
                  <a:lnTo>
                    <a:pt x="2724" y="9314"/>
                  </a:lnTo>
                  <a:lnTo>
                    <a:pt x="2558" y="9380"/>
                  </a:lnTo>
                  <a:lnTo>
                    <a:pt x="2400" y="9468"/>
                  </a:lnTo>
                  <a:lnTo>
                    <a:pt x="2243" y="9564"/>
                  </a:lnTo>
                  <a:lnTo>
                    <a:pt x="2081" y="9682"/>
                  </a:lnTo>
                  <a:lnTo>
                    <a:pt x="1936" y="9799"/>
                  </a:lnTo>
                  <a:lnTo>
                    <a:pt x="1786" y="9939"/>
                  </a:lnTo>
                  <a:lnTo>
                    <a:pt x="1645" y="10086"/>
                  </a:lnTo>
                  <a:lnTo>
                    <a:pt x="1503" y="10248"/>
                  </a:lnTo>
                  <a:lnTo>
                    <a:pt x="1370" y="10417"/>
                  </a:lnTo>
                  <a:lnTo>
                    <a:pt x="1241" y="10601"/>
                  </a:lnTo>
                  <a:lnTo>
                    <a:pt x="1119" y="10800"/>
                  </a:lnTo>
                  <a:lnTo>
                    <a:pt x="1002" y="11006"/>
                  </a:lnTo>
                  <a:lnTo>
                    <a:pt x="885" y="11219"/>
                  </a:lnTo>
                  <a:lnTo>
                    <a:pt x="780" y="11447"/>
                  </a:lnTo>
                  <a:lnTo>
                    <a:pt x="683" y="11683"/>
                  </a:lnTo>
                  <a:lnTo>
                    <a:pt x="586" y="11926"/>
                  </a:lnTo>
                  <a:lnTo>
                    <a:pt x="493" y="12176"/>
                  </a:lnTo>
                  <a:lnTo>
                    <a:pt x="412" y="12433"/>
                  </a:lnTo>
                  <a:lnTo>
                    <a:pt x="335" y="12698"/>
                  </a:lnTo>
                  <a:lnTo>
                    <a:pt x="206" y="13257"/>
                  </a:lnTo>
                  <a:lnTo>
                    <a:pt x="154" y="13544"/>
                  </a:lnTo>
                  <a:lnTo>
                    <a:pt x="73" y="14147"/>
                  </a:lnTo>
                  <a:lnTo>
                    <a:pt x="40" y="14456"/>
                  </a:lnTo>
                  <a:lnTo>
                    <a:pt x="20" y="14758"/>
                  </a:lnTo>
                  <a:lnTo>
                    <a:pt x="8" y="15074"/>
                  </a:lnTo>
                  <a:lnTo>
                    <a:pt x="0" y="15391"/>
                  </a:lnTo>
                  <a:lnTo>
                    <a:pt x="8" y="15707"/>
                  </a:lnTo>
                  <a:lnTo>
                    <a:pt x="20" y="16009"/>
                  </a:lnTo>
                  <a:lnTo>
                    <a:pt x="40" y="16310"/>
                  </a:lnTo>
                  <a:lnTo>
                    <a:pt x="69" y="16605"/>
                  </a:lnTo>
                  <a:lnTo>
                    <a:pt x="101" y="16899"/>
                  </a:lnTo>
                  <a:lnTo>
                    <a:pt x="145" y="17186"/>
                  </a:lnTo>
                  <a:lnTo>
                    <a:pt x="198" y="17465"/>
                  </a:lnTo>
                  <a:lnTo>
                    <a:pt x="255" y="17738"/>
                  </a:lnTo>
                  <a:lnTo>
                    <a:pt x="319" y="18010"/>
                  </a:lnTo>
                  <a:lnTo>
                    <a:pt x="388" y="18267"/>
                  </a:lnTo>
                  <a:lnTo>
                    <a:pt x="465" y="18517"/>
                  </a:lnTo>
                  <a:lnTo>
                    <a:pt x="554" y="18775"/>
                  </a:lnTo>
                  <a:lnTo>
                    <a:pt x="643" y="19010"/>
                  </a:lnTo>
                  <a:lnTo>
                    <a:pt x="740" y="19238"/>
                  </a:lnTo>
                  <a:lnTo>
                    <a:pt x="841" y="19459"/>
                  </a:lnTo>
                  <a:lnTo>
                    <a:pt x="946" y="19672"/>
                  </a:lnTo>
                  <a:lnTo>
                    <a:pt x="1059" y="19878"/>
                  </a:lnTo>
                  <a:lnTo>
                    <a:pt x="1172" y="20070"/>
                  </a:lnTo>
                  <a:lnTo>
                    <a:pt x="1297" y="20254"/>
                  </a:lnTo>
                  <a:lnTo>
                    <a:pt x="1422" y="20430"/>
                  </a:lnTo>
                  <a:lnTo>
                    <a:pt x="1556" y="20592"/>
                  </a:lnTo>
                  <a:lnTo>
                    <a:pt x="1689" y="20739"/>
                  </a:lnTo>
                  <a:lnTo>
                    <a:pt x="1831" y="20894"/>
                  </a:lnTo>
                  <a:lnTo>
                    <a:pt x="1972" y="21011"/>
                  </a:lnTo>
                  <a:lnTo>
                    <a:pt x="2122" y="21137"/>
                  </a:lnTo>
                  <a:lnTo>
                    <a:pt x="2275" y="21240"/>
                  </a:lnTo>
                  <a:lnTo>
                    <a:pt x="2429" y="21328"/>
                  </a:lnTo>
                  <a:lnTo>
                    <a:pt x="2744" y="21475"/>
                  </a:lnTo>
                  <a:lnTo>
                    <a:pt x="2906" y="21526"/>
                  </a:lnTo>
                  <a:lnTo>
                    <a:pt x="3075" y="21563"/>
                  </a:lnTo>
                  <a:lnTo>
                    <a:pt x="3241" y="21585"/>
                  </a:lnTo>
                  <a:lnTo>
                    <a:pt x="3241" y="21600"/>
                  </a:lnTo>
                  <a:lnTo>
                    <a:pt x="18921" y="21600"/>
                  </a:lnTo>
                  <a:lnTo>
                    <a:pt x="18921" y="21578"/>
                  </a:lnTo>
                  <a:lnTo>
                    <a:pt x="18965" y="21585"/>
                  </a:lnTo>
                  <a:lnTo>
                    <a:pt x="19018" y="21600"/>
                  </a:lnTo>
                  <a:lnTo>
                    <a:pt x="19155" y="21600"/>
                  </a:lnTo>
                  <a:lnTo>
                    <a:pt x="19284" y="21578"/>
                  </a:lnTo>
                  <a:lnTo>
                    <a:pt x="19414" y="21541"/>
                  </a:lnTo>
                  <a:lnTo>
                    <a:pt x="19543" y="21497"/>
                  </a:lnTo>
                  <a:lnTo>
                    <a:pt x="19664" y="21446"/>
                  </a:lnTo>
                  <a:lnTo>
                    <a:pt x="19786" y="21387"/>
                  </a:lnTo>
                  <a:lnTo>
                    <a:pt x="19907" y="21320"/>
                  </a:lnTo>
                  <a:lnTo>
                    <a:pt x="20024" y="21232"/>
                  </a:lnTo>
                  <a:lnTo>
                    <a:pt x="20141" y="21137"/>
                  </a:lnTo>
                  <a:lnTo>
                    <a:pt x="20250" y="21034"/>
                  </a:lnTo>
                  <a:lnTo>
                    <a:pt x="20359" y="20916"/>
                  </a:lnTo>
                  <a:lnTo>
                    <a:pt x="20460" y="20798"/>
                  </a:lnTo>
                  <a:lnTo>
                    <a:pt x="20565" y="20666"/>
                  </a:lnTo>
                  <a:lnTo>
                    <a:pt x="20662" y="20526"/>
                  </a:lnTo>
                  <a:lnTo>
                    <a:pt x="20751" y="20379"/>
                  </a:lnTo>
                  <a:lnTo>
                    <a:pt x="20844" y="20217"/>
                  </a:lnTo>
                  <a:lnTo>
                    <a:pt x="20929" y="20062"/>
                  </a:lnTo>
                  <a:lnTo>
                    <a:pt x="21010" y="19886"/>
                  </a:lnTo>
                  <a:lnTo>
                    <a:pt x="21087" y="19717"/>
                  </a:lnTo>
                  <a:lnTo>
                    <a:pt x="21160" y="19533"/>
                  </a:lnTo>
                  <a:lnTo>
                    <a:pt x="21224" y="19341"/>
                  </a:lnTo>
                  <a:lnTo>
                    <a:pt x="21289" y="19143"/>
                  </a:lnTo>
                  <a:lnTo>
                    <a:pt x="21345" y="18937"/>
                  </a:lnTo>
                  <a:lnTo>
                    <a:pt x="21398" y="18731"/>
                  </a:lnTo>
                  <a:lnTo>
                    <a:pt x="21442" y="18517"/>
                  </a:lnTo>
                  <a:lnTo>
                    <a:pt x="21483" y="18304"/>
                  </a:lnTo>
                  <a:lnTo>
                    <a:pt x="21519" y="18076"/>
                  </a:lnTo>
                  <a:lnTo>
                    <a:pt x="21547" y="17848"/>
                  </a:lnTo>
                  <a:lnTo>
                    <a:pt x="21572" y="17613"/>
                  </a:lnTo>
                  <a:lnTo>
                    <a:pt x="21596" y="17142"/>
                  </a:lnTo>
                  <a:lnTo>
                    <a:pt x="21600" y="16899"/>
                  </a:lnTo>
                  <a:lnTo>
                    <a:pt x="21596" y="16663"/>
                  </a:lnTo>
                  <a:lnTo>
                    <a:pt x="21584" y="16428"/>
                  </a:lnTo>
                  <a:lnTo>
                    <a:pt x="21572" y="16207"/>
                  </a:lnTo>
                  <a:lnTo>
                    <a:pt x="21552" y="15979"/>
                  </a:lnTo>
                  <a:lnTo>
                    <a:pt x="21523" y="15751"/>
                  </a:lnTo>
                  <a:lnTo>
                    <a:pt x="21491" y="15531"/>
                  </a:lnTo>
                  <a:lnTo>
                    <a:pt x="21450" y="15325"/>
                  </a:lnTo>
                  <a:lnTo>
                    <a:pt x="21402" y="15111"/>
                  </a:lnTo>
                  <a:lnTo>
                    <a:pt x="21353" y="14905"/>
                  </a:lnTo>
                  <a:lnTo>
                    <a:pt x="21301" y="14714"/>
                  </a:lnTo>
                  <a:lnTo>
                    <a:pt x="21180" y="14331"/>
                  </a:lnTo>
                  <a:lnTo>
                    <a:pt x="21107" y="14147"/>
                  </a:lnTo>
                  <a:lnTo>
                    <a:pt x="21034" y="13971"/>
                  </a:lnTo>
                  <a:lnTo>
                    <a:pt x="20953" y="13809"/>
                  </a:lnTo>
                  <a:lnTo>
                    <a:pt x="20873" y="13640"/>
                  </a:lnTo>
                  <a:lnTo>
                    <a:pt x="20695" y="13346"/>
                  </a:lnTo>
                  <a:lnTo>
                    <a:pt x="20602" y="13206"/>
                  </a:lnTo>
                  <a:lnTo>
                    <a:pt x="20505" y="13073"/>
                  </a:lnTo>
                  <a:lnTo>
                    <a:pt x="20404" y="12956"/>
                  </a:lnTo>
                  <a:lnTo>
                    <a:pt x="20299" y="12838"/>
                  </a:lnTo>
                  <a:lnTo>
                    <a:pt x="20194" y="12735"/>
                  </a:lnTo>
                  <a:lnTo>
                    <a:pt x="20081" y="12632"/>
                  </a:lnTo>
                  <a:lnTo>
                    <a:pt x="19967" y="12551"/>
                  </a:lnTo>
                  <a:lnTo>
                    <a:pt x="19854" y="12477"/>
                  </a:lnTo>
                  <a:lnTo>
                    <a:pt x="19733" y="12404"/>
                  </a:lnTo>
                  <a:lnTo>
                    <a:pt x="19612" y="12345"/>
                  </a:lnTo>
                  <a:lnTo>
                    <a:pt x="19491" y="12301"/>
                  </a:lnTo>
                  <a:lnTo>
                    <a:pt x="19365" y="12264"/>
                  </a:lnTo>
                  <a:lnTo>
                    <a:pt x="19240" y="12242"/>
                  </a:lnTo>
                  <a:lnTo>
                    <a:pt x="19111" y="12220"/>
                  </a:lnTo>
                  <a:close/>
                </a:path>
              </a:pathLst>
            </a:custGeom>
            <a:solidFill>
              <a:srgbClr val="58A6D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 defTabSz="1371508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32" name="文本框 10"/>
            <p:cNvSpPr txBox="1"/>
            <p:nvPr/>
          </p:nvSpPr>
          <p:spPr>
            <a:xfrm>
              <a:off x="340136" y="0"/>
              <a:ext cx="951675" cy="98511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>
                <a:defRPr sz="5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739" name="成组"/>
          <p:cNvGrpSpPr/>
          <p:nvPr/>
        </p:nvGrpSpPr>
        <p:grpSpPr>
          <a:xfrm>
            <a:off x="2930001" y="2351215"/>
            <a:ext cx="2753786" cy="2198708"/>
            <a:chOff x="0" y="0"/>
            <a:chExt cx="2753784" cy="2198707"/>
          </a:xfrm>
        </p:grpSpPr>
        <p:sp>
          <p:nvSpPr>
            <p:cNvPr id="734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735" name="人力资源"/>
            <p:cNvSpPr txBox="1"/>
            <p:nvPr/>
          </p:nvSpPr>
          <p:spPr>
            <a:xfrm>
              <a:off x="165949" y="1267000"/>
              <a:ext cx="2421887" cy="4572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1168400">
                <a:lnSpc>
                  <a:spcPct val="110000"/>
                </a:lnSpc>
                <a:spcBef>
                  <a:spcPts val="6000"/>
                </a:spcBef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人力资源</a:t>
              </a:r>
            </a:p>
          </p:txBody>
        </p:sp>
        <p:grpSp>
          <p:nvGrpSpPr>
            <p:cNvPr id="738" name="成组"/>
            <p:cNvGrpSpPr/>
            <p:nvPr/>
          </p:nvGrpSpPr>
          <p:grpSpPr>
            <a:xfrm>
              <a:off x="826212" y="0"/>
              <a:ext cx="1101360" cy="1101359"/>
              <a:chOff x="0" y="0"/>
              <a:chExt cx="1101358" cy="1101358"/>
            </a:xfrm>
          </p:grpSpPr>
          <p:sp>
            <p:nvSpPr>
              <p:cNvPr id="736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F8CA63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737" name="带肩膀的头像"/>
              <p:cNvSpPr/>
              <p:nvPr/>
            </p:nvSpPr>
            <p:spPr>
              <a:xfrm>
                <a:off x="322079" y="352625"/>
                <a:ext cx="457201" cy="3961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1" y="0"/>
                    </a:moveTo>
                    <a:cubicBezTo>
                      <a:pt x="8419" y="0"/>
                      <a:pt x="7041" y="1374"/>
                      <a:pt x="6553" y="3337"/>
                    </a:cubicBezTo>
                    <a:cubicBezTo>
                      <a:pt x="6322" y="4269"/>
                      <a:pt x="6312" y="5365"/>
                      <a:pt x="6383" y="6556"/>
                    </a:cubicBezTo>
                    <a:cubicBezTo>
                      <a:pt x="6251" y="6550"/>
                      <a:pt x="6103" y="6550"/>
                      <a:pt x="5944" y="6556"/>
                    </a:cubicBezTo>
                    <a:cubicBezTo>
                      <a:pt x="5170" y="6600"/>
                      <a:pt x="5740" y="8660"/>
                      <a:pt x="6261" y="9870"/>
                    </a:cubicBezTo>
                    <a:cubicBezTo>
                      <a:pt x="6371" y="10117"/>
                      <a:pt x="6602" y="10060"/>
                      <a:pt x="6700" y="10028"/>
                    </a:cubicBezTo>
                    <a:cubicBezTo>
                      <a:pt x="6898" y="12074"/>
                      <a:pt x="7173" y="12688"/>
                      <a:pt x="7865" y="13587"/>
                    </a:cubicBezTo>
                    <a:lnTo>
                      <a:pt x="7853" y="14563"/>
                    </a:lnTo>
                    <a:cubicBezTo>
                      <a:pt x="7836" y="15893"/>
                      <a:pt x="7177" y="16995"/>
                      <a:pt x="6102" y="17704"/>
                    </a:cubicBezTo>
                    <a:cubicBezTo>
                      <a:pt x="6014" y="17761"/>
                      <a:pt x="5927" y="17818"/>
                      <a:pt x="5839" y="17863"/>
                    </a:cubicBezTo>
                    <a:cubicBezTo>
                      <a:pt x="5335" y="18148"/>
                      <a:pt x="4780" y="18293"/>
                      <a:pt x="4221" y="18318"/>
                    </a:cubicBezTo>
                    <a:cubicBezTo>
                      <a:pt x="1630" y="18457"/>
                      <a:pt x="779" y="19820"/>
                      <a:pt x="0" y="21600"/>
                    </a:cubicBezTo>
                    <a:lnTo>
                      <a:pt x="10801" y="21600"/>
                    </a:lnTo>
                    <a:lnTo>
                      <a:pt x="21600" y="21600"/>
                    </a:lnTo>
                    <a:cubicBezTo>
                      <a:pt x="20821" y="19820"/>
                      <a:pt x="19970" y="18457"/>
                      <a:pt x="17379" y="18318"/>
                    </a:cubicBezTo>
                    <a:cubicBezTo>
                      <a:pt x="16820" y="18286"/>
                      <a:pt x="16260" y="18148"/>
                      <a:pt x="15761" y="17863"/>
                    </a:cubicBezTo>
                    <a:cubicBezTo>
                      <a:pt x="15678" y="17812"/>
                      <a:pt x="15591" y="17761"/>
                      <a:pt x="15498" y="17704"/>
                    </a:cubicBezTo>
                    <a:cubicBezTo>
                      <a:pt x="14423" y="16995"/>
                      <a:pt x="13758" y="15893"/>
                      <a:pt x="13747" y="14563"/>
                    </a:cubicBezTo>
                    <a:lnTo>
                      <a:pt x="13737" y="13587"/>
                    </a:lnTo>
                    <a:cubicBezTo>
                      <a:pt x="14428" y="12688"/>
                      <a:pt x="14697" y="12074"/>
                      <a:pt x="14900" y="10028"/>
                    </a:cubicBezTo>
                    <a:cubicBezTo>
                      <a:pt x="14993" y="10066"/>
                      <a:pt x="15229" y="10123"/>
                      <a:pt x="15339" y="9870"/>
                    </a:cubicBezTo>
                    <a:cubicBezTo>
                      <a:pt x="15865" y="8660"/>
                      <a:pt x="16431" y="6600"/>
                      <a:pt x="15658" y="6556"/>
                    </a:cubicBezTo>
                    <a:cubicBezTo>
                      <a:pt x="15498" y="6550"/>
                      <a:pt x="15350" y="6543"/>
                      <a:pt x="15219" y="6556"/>
                    </a:cubicBezTo>
                    <a:cubicBezTo>
                      <a:pt x="15290" y="5371"/>
                      <a:pt x="15283" y="4269"/>
                      <a:pt x="15047" y="3337"/>
                    </a:cubicBezTo>
                    <a:cubicBezTo>
                      <a:pt x="14559" y="1374"/>
                      <a:pt x="13183" y="0"/>
                      <a:pt x="108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745" name="成组"/>
          <p:cNvGrpSpPr/>
          <p:nvPr/>
        </p:nvGrpSpPr>
        <p:grpSpPr>
          <a:xfrm>
            <a:off x="6090707" y="2351215"/>
            <a:ext cx="2753785" cy="2198708"/>
            <a:chOff x="0" y="0"/>
            <a:chExt cx="2753784" cy="2198707"/>
          </a:xfrm>
        </p:grpSpPr>
        <p:sp>
          <p:nvSpPr>
            <p:cNvPr id="740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741" name="资金管理"/>
            <p:cNvSpPr txBox="1"/>
            <p:nvPr/>
          </p:nvSpPr>
          <p:spPr>
            <a:xfrm>
              <a:off x="165949" y="1267000"/>
              <a:ext cx="2421887" cy="4572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1168400">
                <a:lnSpc>
                  <a:spcPct val="110000"/>
                </a:lnSpc>
                <a:spcBef>
                  <a:spcPts val="6000"/>
                </a:spcBef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资金管理</a:t>
              </a:r>
            </a:p>
          </p:txBody>
        </p:sp>
        <p:grpSp>
          <p:nvGrpSpPr>
            <p:cNvPr id="744" name="成组"/>
            <p:cNvGrpSpPr/>
            <p:nvPr/>
          </p:nvGrpSpPr>
          <p:grpSpPr>
            <a:xfrm>
              <a:off x="826213" y="0"/>
              <a:ext cx="1101359" cy="1101359"/>
              <a:chOff x="0" y="0"/>
              <a:chExt cx="1101358" cy="1101358"/>
            </a:xfrm>
          </p:grpSpPr>
          <p:sp>
            <p:nvSpPr>
              <p:cNvPr id="742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4CB7F5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743" name="硬币"/>
              <p:cNvSpPr/>
              <p:nvPr/>
            </p:nvSpPr>
            <p:spPr>
              <a:xfrm>
                <a:off x="360179" y="359607"/>
                <a:ext cx="381001" cy="382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1" y="0"/>
                    </a:moveTo>
                    <a:cubicBezTo>
                      <a:pt x="7949" y="0"/>
                      <a:pt x="5266" y="392"/>
                      <a:pt x="3255" y="1111"/>
                    </a:cubicBezTo>
                    <a:cubicBezTo>
                      <a:pt x="1360" y="1787"/>
                      <a:pt x="273" y="2685"/>
                      <a:pt x="273" y="3572"/>
                    </a:cubicBezTo>
                    <a:cubicBezTo>
                      <a:pt x="273" y="4460"/>
                      <a:pt x="1360" y="5360"/>
                      <a:pt x="3255" y="6035"/>
                    </a:cubicBezTo>
                    <a:cubicBezTo>
                      <a:pt x="5266" y="6749"/>
                      <a:pt x="7949" y="7147"/>
                      <a:pt x="10801" y="7147"/>
                    </a:cubicBezTo>
                    <a:cubicBezTo>
                      <a:pt x="13652" y="7147"/>
                      <a:pt x="16334" y="6754"/>
                      <a:pt x="18345" y="6035"/>
                    </a:cubicBezTo>
                    <a:cubicBezTo>
                      <a:pt x="20240" y="5360"/>
                      <a:pt x="21327" y="4460"/>
                      <a:pt x="21327" y="3572"/>
                    </a:cubicBezTo>
                    <a:cubicBezTo>
                      <a:pt x="21327" y="2685"/>
                      <a:pt x="20240" y="1787"/>
                      <a:pt x="18345" y="1111"/>
                    </a:cubicBezTo>
                    <a:cubicBezTo>
                      <a:pt x="16334" y="398"/>
                      <a:pt x="13652" y="0"/>
                      <a:pt x="10801" y="0"/>
                    </a:cubicBezTo>
                    <a:close/>
                    <a:moveTo>
                      <a:pt x="12" y="4505"/>
                    </a:moveTo>
                    <a:lnTo>
                      <a:pt x="12" y="5914"/>
                    </a:lnTo>
                    <a:cubicBezTo>
                      <a:pt x="12" y="8033"/>
                      <a:pt x="4846" y="9754"/>
                      <a:pt x="10811" y="9754"/>
                    </a:cubicBezTo>
                    <a:cubicBezTo>
                      <a:pt x="16776" y="9754"/>
                      <a:pt x="21600" y="8039"/>
                      <a:pt x="21600" y="5914"/>
                    </a:cubicBezTo>
                    <a:lnTo>
                      <a:pt x="21600" y="4505"/>
                    </a:lnTo>
                    <a:cubicBezTo>
                      <a:pt x="21136" y="5284"/>
                      <a:pt x="20088" y="5991"/>
                      <a:pt x="18531" y="6541"/>
                    </a:cubicBezTo>
                    <a:cubicBezTo>
                      <a:pt x="16460" y="7276"/>
                      <a:pt x="13718" y="7679"/>
                      <a:pt x="10806" y="7679"/>
                    </a:cubicBezTo>
                    <a:cubicBezTo>
                      <a:pt x="7894" y="7679"/>
                      <a:pt x="5146" y="7276"/>
                      <a:pt x="3081" y="6541"/>
                    </a:cubicBezTo>
                    <a:cubicBezTo>
                      <a:pt x="1524" y="5985"/>
                      <a:pt x="476" y="5284"/>
                      <a:pt x="12" y="4505"/>
                    </a:cubicBezTo>
                    <a:close/>
                    <a:moveTo>
                      <a:pt x="0" y="7320"/>
                    </a:moveTo>
                    <a:lnTo>
                      <a:pt x="0" y="8284"/>
                    </a:lnTo>
                    <a:cubicBezTo>
                      <a:pt x="0" y="10402"/>
                      <a:pt x="4836" y="12123"/>
                      <a:pt x="10801" y="12123"/>
                    </a:cubicBezTo>
                    <a:cubicBezTo>
                      <a:pt x="16766" y="12123"/>
                      <a:pt x="21600" y="10408"/>
                      <a:pt x="21600" y="8284"/>
                    </a:cubicBezTo>
                    <a:lnTo>
                      <a:pt x="21600" y="7320"/>
                    </a:lnTo>
                    <a:cubicBezTo>
                      <a:pt x="21458" y="7495"/>
                      <a:pt x="21295" y="7664"/>
                      <a:pt x="21098" y="7827"/>
                    </a:cubicBezTo>
                    <a:cubicBezTo>
                      <a:pt x="20508" y="8329"/>
                      <a:pt x="19672" y="8769"/>
                      <a:pt x="18618" y="9145"/>
                    </a:cubicBezTo>
                    <a:cubicBezTo>
                      <a:pt x="16520" y="9891"/>
                      <a:pt x="13745" y="10299"/>
                      <a:pt x="10801" y="10299"/>
                    </a:cubicBezTo>
                    <a:cubicBezTo>
                      <a:pt x="7856" y="10299"/>
                      <a:pt x="5080" y="9891"/>
                      <a:pt x="2982" y="9145"/>
                    </a:cubicBezTo>
                    <a:cubicBezTo>
                      <a:pt x="1928" y="8769"/>
                      <a:pt x="1099" y="8329"/>
                      <a:pt x="504" y="7827"/>
                    </a:cubicBezTo>
                    <a:cubicBezTo>
                      <a:pt x="307" y="7664"/>
                      <a:pt x="142" y="7495"/>
                      <a:pt x="0" y="7320"/>
                    </a:cubicBezTo>
                    <a:close/>
                    <a:moveTo>
                      <a:pt x="0" y="9689"/>
                    </a:moveTo>
                    <a:lnTo>
                      <a:pt x="0" y="10653"/>
                    </a:lnTo>
                    <a:cubicBezTo>
                      <a:pt x="0" y="12771"/>
                      <a:pt x="4836" y="14492"/>
                      <a:pt x="10801" y="14492"/>
                    </a:cubicBezTo>
                    <a:cubicBezTo>
                      <a:pt x="16766" y="14492"/>
                      <a:pt x="21600" y="12777"/>
                      <a:pt x="21600" y="10653"/>
                    </a:cubicBezTo>
                    <a:lnTo>
                      <a:pt x="21600" y="9689"/>
                    </a:lnTo>
                    <a:cubicBezTo>
                      <a:pt x="21458" y="9864"/>
                      <a:pt x="21295" y="10033"/>
                      <a:pt x="21098" y="10197"/>
                    </a:cubicBezTo>
                    <a:cubicBezTo>
                      <a:pt x="20508" y="10698"/>
                      <a:pt x="19672" y="11138"/>
                      <a:pt x="18618" y="11514"/>
                    </a:cubicBezTo>
                    <a:cubicBezTo>
                      <a:pt x="16520" y="12260"/>
                      <a:pt x="13745" y="12668"/>
                      <a:pt x="10801" y="12668"/>
                    </a:cubicBezTo>
                    <a:cubicBezTo>
                      <a:pt x="7856" y="12668"/>
                      <a:pt x="5080" y="12260"/>
                      <a:pt x="2982" y="11514"/>
                    </a:cubicBezTo>
                    <a:cubicBezTo>
                      <a:pt x="1928" y="11138"/>
                      <a:pt x="1099" y="10698"/>
                      <a:pt x="504" y="10197"/>
                    </a:cubicBezTo>
                    <a:cubicBezTo>
                      <a:pt x="307" y="10033"/>
                      <a:pt x="142" y="9864"/>
                      <a:pt x="0" y="9689"/>
                    </a:cubicBezTo>
                    <a:close/>
                    <a:moveTo>
                      <a:pt x="0" y="12059"/>
                    </a:moveTo>
                    <a:lnTo>
                      <a:pt x="0" y="13022"/>
                    </a:lnTo>
                    <a:cubicBezTo>
                      <a:pt x="0" y="15141"/>
                      <a:pt x="4836" y="16862"/>
                      <a:pt x="10801" y="16862"/>
                    </a:cubicBezTo>
                    <a:cubicBezTo>
                      <a:pt x="16766" y="16862"/>
                      <a:pt x="21600" y="15146"/>
                      <a:pt x="21600" y="13022"/>
                    </a:cubicBezTo>
                    <a:lnTo>
                      <a:pt x="21600" y="12059"/>
                    </a:lnTo>
                    <a:cubicBezTo>
                      <a:pt x="21458" y="12233"/>
                      <a:pt x="21295" y="12402"/>
                      <a:pt x="21098" y="12566"/>
                    </a:cubicBezTo>
                    <a:cubicBezTo>
                      <a:pt x="20508" y="13067"/>
                      <a:pt x="19672" y="13507"/>
                      <a:pt x="18618" y="13883"/>
                    </a:cubicBezTo>
                    <a:cubicBezTo>
                      <a:pt x="16520" y="14629"/>
                      <a:pt x="13745" y="15037"/>
                      <a:pt x="10801" y="15037"/>
                    </a:cubicBezTo>
                    <a:cubicBezTo>
                      <a:pt x="7856" y="15037"/>
                      <a:pt x="5080" y="14629"/>
                      <a:pt x="2982" y="13883"/>
                    </a:cubicBezTo>
                    <a:cubicBezTo>
                      <a:pt x="1928" y="13507"/>
                      <a:pt x="1099" y="13067"/>
                      <a:pt x="504" y="12566"/>
                    </a:cubicBezTo>
                    <a:cubicBezTo>
                      <a:pt x="307" y="12402"/>
                      <a:pt x="142" y="12233"/>
                      <a:pt x="0" y="12059"/>
                    </a:cubicBezTo>
                    <a:close/>
                    <a:moveTo>
                      <a:pt x="0" y="14428"/>
                    </a:moveTo>
                    <a:lnTo>
                      <a:pt x="0" y="15391"/>
                    </a:lnTo>
                    <a:cubicBezTo>
                      <a:pt x="0" y="17510"/>
                      <a:pt x="4836" y="19231"/>
                      <a:pt x="10801" y="19231"/>
                    </a:cubicBezTo>
                    <a:cubicBezTo>
                      <a:pt x="16766" y="19231"/>
                      <a:pt x="21600" y="17515"/>
                      <a:pt x="21600" y="15391"/>
                    </a:cubicBezTo>
                    <a:lnTo>
                      <a:pt x="21600" y="14428"/>
                    </a:lnTo>
                    <a:cubicBezTo>
                      <a:pt x="21458" y="14602"/>
                      <a:pt x="21295" y="14772"/>
                      <a:pt x="21098" y="14935"/>
                    </a:cubicBezTo>
                    <a:cubicBezTo>
                      <a:pt x="20508" y="15436"/>
                      <a:pt x="19672" y="15877"/>
                      <a:pt x="18618" y="16252"/>
                    </a:cubicBezTo>
                    <a:cubicBezTo>
                      <a:pt x="16520" y="16998"/>
                      <a:pt x="13745" y="17406"/>
                      <a:pt x="10801" y="17406"/>
                    </a:cubicBezTo>
                    <a:cubicBezTo>
                      <a:pt x="7856" y="17406"/>
                      <a:pt x="5080" y="16998"/>
                      <a:pt x="2982" y="16252"/>
                    </a:cubicBezTo>
                    <a:cubicBezTo>
                      <a:pt x="1928" y="15877"/>
                      <a:pt x="1099" y="15436"/>
                      <a:pt x="504" y="14935"/>
                    </a:cubicBezTo>
                    <a:cubicBezTo>
                      <a:pt x="307" y="14772"/>
                      <a:pt x="142" y="14602"/>
                      <a:pt x="0" y="14428"/>
                    </a:cubicBezTo>
                    <a:close/>
                    <a:moveTo>
                      <a:pt x="0" y="16797"/>
                    </a:moveTo>
                    <a:lnTo>
                      <a:pt x="0" y="17760"/>
                    </a:lnTo>
                    <a:cubicBezTo>
                      <a:pt x="0" y="19879"/>
                      <a:pt x="4836" y="21600"/>
                      <a:pt x="10801" y="21600"/>
                    </a:cubicBezTo>
                    <a:cubicBezTo>
                      <a:pt x="16766" y="21600"/>
                      <a:pt x="21600" y="19879"/>
                      <a:pt x="21600" y="17760"/>
                    </a:cubicBezTo>
                    <a:lnTo>
                      <a:pt x="21600" y="16797"/>
                    </a:lnTo>
                    <a:cubicBezTo>
                      <a:pt x="21458" y="16971"/>
                      <a:pt x="21295" y="17141"/>
                      <a:pt x="21098" y="17304"/>
                    </a:cubicBezTo>
                    <a:cubicBezTo>
                      <a:pt x="20508" y="17805"/>
                      <a:pt x="19672" y="18246"/>
                      <a:pt x="18618" y="18622"/>
                    </a:cubicBezTo>
                    <a:cubicBezTo>
                      <a:pt x="16520" y="19368"/>
                      <a:pt x="13745" y="19775"/>
                      <a:pt x="10801" y="19775"/>
                    </a:cubicBezTo>
                    <a:cubicBezTo>
                      <a:pt x="7856" y="19775"/>
                      <a:pt x="5080" y="19368"/>
                      <a:pt x="2982" y="18622"/>
                    </a:cubicBezTo>
                    <a:cubicBezTo>
                      <a:pt x="1928" y="18246"/>
                      <a:pt x="1099" y="17805"/>
                      <a:pt x="504" y="17304"/>
                    </a:cubicBezTo>
                    <a:cubicBezTo>
                      <a:pt x="307" y="17141"/>
                      <a:pt x="142" y="16971"/>
                      <a:pt x="0" y="1679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751" name="成组"/>
          <p:cNvGrpSpPr/>
          <p:nvPr/>
        </p:nvGrpSpPr>
        <p:grpSpPr>
          <a:xfrm>
            <a:off x="9251413" y="2351215"/>
            <a:ext cx="2753785" cy="2198708"/>
            <a:chOff x="0" y="0"/>
            <a:chExt cx="2753784" cy="2198707"/>
          </a:xfrm>
        </p:grpSpPr>
        <p:sp>
          <p:nvSpPr>
            <p:cNvPr id="746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747" name="资产管理"/>
            <p:cNvSpPr txBox="1"/>
            <p:nvPr/>
          </p:nvSpPr>
          <p:spPr>
            <a:xfrm>
              <a:off x="165949" y="1267000"/>
              <a:ext cx="2421887" cy="4572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1168400">
                <a:lnSpc>
                  <a:spcPct val="110000"/>
                </a:lnSpc>
                <a:spcBef>
                  <a:spcPts val="6000"/>
                </a:spcBef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资产管理</a:t>
              </a:r>
            </a:p>
          </p:txBody>
        </p:sp>
        <p:grpSp>
          <p:nvGrpSpPr>
            <p:cNvPr id="750" name="成组"/>
            <p:cNvGrpSpPr/>
            <p:nvPr/>
          </p:nvGrpSpPr>
          <p:grpSpPr>
            <a:xfrm>
              <a:off x="826213" y="0"/>
              <a:ext cx="1101359" cy="1101359"/>
              <a:chOff x="0" y="0"/>
              <a:chExt cx="1101358" cy="1101358"/>
            </a:xfrm>
          </p:grpSpPr>
          <p:sp>
            <p:nvSpPr>
              <p:cNvPr id="748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00CBCD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749" name="购物车"/>
              <p:cNvSpPr/>
              <p:nvPr/>
            </p:nvSpPr>
            <p:spPr>
              <a:xfrm>
                <a:off x="322079" y="340142"/>
                <a:ext cx="457201" cy="4210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74" h="21600" fill="norm" stroke="1" extrusionOk="0">
                    <a:moveTo>
                      <a:pt x="767" y="0"/>
                    </a:moveTo>
                    <a:cubicBezTo>
                      <a:pt x="584" y="0"/>
                      <a:pt x="413" y="68"/>
                      <a:pt x="272" y="198"/>
                    </a:cubicBezTo>
                    <a:cubicBezTo>
                      <a:pt x="111" y="346"/>
                      <a:pt x="15" y="554"/>
                      <a:pt x="1" y="784"/>
                    </a:cubicBezTo>
                    <a:cubicBezTo>
                      <a:pt x="-26" y="1237"/>
                      <a:pt x="278" y="1628"/>
                      <a:pt x="693" y="1674"/>
                    </a:cubicBezTo>
                    <a:lnTo>
                      <a:pt x="3399" y="1971"/>
                    </a:lnTo>
                    <a:lnTo>
                      <a:pt x="6448" y="12924"/>
                    </a:lnTo>
                    <a:lnTo>
                      <a:pt x="4970" y="17349"/>
                    </a:lnTo>
                    <a:lnTo>
                      <a:pt x="4442" y="17349"/>
                    </a:lnTo>
                    <a:cubicBezTo>
                      <a:pt x="4270" y="17349"/>
                      <a:pt x="4130" y="17499"/>
                      <a:pt x="4130" y="17686"/>
                    </a:cubicBezTo>
                    <a:lnTo>
                      <a:pt x="4130" y="18243"/>
                    </a:lnTo>
                    <a:cubicBezTo>
                      <a:pt x="4125" y="18243"/>
                      <a:pt x="4120" y="18243"/>
                      <a:pt x="4115" y="18243"/>
                    </a:cubicBezTo>
                    <a:cubicBezTo>
                      <a:pt x="3270" y="18243"/>
                      <a:pt x="2583" y="18991"/>
                      <a:pt x="2583" y="19909"/>
                    </a:cubicBezTo>
                    <a:cubicBezTo>
                      <a:pt x="2583" y="20827"/>
                      <a:pt x="3270" y="21574"/>
                      <a:pt x="4115" y="21574"/>
                    </a:cubicBezTo>
                    <a:cubicBezTo>
                      <a:pt x="4959" y="21574"/>
                      <a:pt x="5646" y="20827"/>
                      <a:pt x="5646" y="19909"/>
                    </a:cubicBezTo>
                    <a:cubicBezTo>
                      <a:pt x="5646" y="19672"/>
                      <a:pt x="5601" y="19444"/>
                      <a:pt x="5512" y="19230"/>
                    </a:cubicBezTo>
                    <a:lnTo>
                      <a:pt x="5679" y="19094"/>
                    </a:lnTo>
                    <a:lnTo>
                      <a:pt x="5679" y="18026"/>
                    </a:lnTo>
                    <a:lnTo>
                      <a:pt x="18462" y="18026"/>
                    </a:lnTo>
                    <a:lnTo>
                      <a:pt x="18462" y="19094"/>
                    </a:lnTo>
                    <a:lnTo>
                      <a:pt x="18647" y="19247"/>
                    </a:lnTo>
                    <a:cubicBezTo>
                      <a:pt x="18556" y="19464"/>
                      <a:pt x="18510" y="19695"/>
                      <a:pt x="18510" y="19935"/>
                    </a:cubicBezTo>
                    <a:cubicBezTo>
                      <a:pt x="18510" y="20853"/>
                      <a:pt x="19198" y="21600"/>
                      <a:pt x="20043" y="21600"/>
                    </a:cubicBezTo>
                    <a:cubicBezTo>
                      <a:pt x="20887" y="21600"/>
                      <a:pt x="21574" y="20852"/>
                      <a:pt x="21574" y="19933"/>
                    </a:cubicBezTo>
                    <a:cubicBezTo>
                      <a:pt x="21574" y="19015"/>
                      <a:pt x="20887" y="18269"/>
                      <a:pt x="20043" y="18269"/>
                    </a:cubicBezTo>
                    <a:cubicBezTo>
                      <a:pt x="20036" y="18269"/>
                      <a:pt x="20029" y="18269"/>
                      <a:pt x="20022" y="18269"/>
                    </a:cubicBezTo>
                    <a:lnTo>
                      <a:pt x="20022" y="17686"/>
                    </a:lnTo>
                    <a:cubicBezTo>
                      <a:pt x="20022" y="17499"/>
                      <a:pt x="19882" y="17349"/>
                      <a:pt x="19710" y="17349"/>
                    </a:cubicBezTo>
                    <a:lnTo>
                      <a:pt x="11179" y="17349"/>
                    </a:lnTo>
                    <a:cubicBezTo>
                      <a:pt x="10281" y="17349"/>
                      <a:pt x="9550" y="16553"/>
                      <a:pt x="9550" y="15578"/>
                    </a:cubicBezTo>
                    <a:lnTo>
                      <a:pt x="9550" y="12821"/>
                    </a:lnTo>
                    <a:lnTo>
                      <a:pt x="20022" y="11026"/>
                    </a:lnTo>
                    <a:lnTo>
                      <a:pt x="20022" y="3120"/>
                    </a:lnTo>
                    <a:lnTo>
                      <a:pt x="3874" y="1342"/>
                    </a:lnTo>
                    <a:lnTo>
                      <a:pt x="3838" y="1207"/>
                    </a:lnTo>
                    <a:cubicBezTo>
                      <a:pt x="3687" y="664"/>
                      <a:pt x="3253" y="275"/>
                      <a:pt x="2734" y="215"/>
                    </a:cubicBezTo>
                    <a:cubicBezTo>
                      <a:pt x="2323" y="167"/>
                      <a:pt x="1374" y="63"/>
                      <a:pt x="846" y="6"/>
                    </a:cubicBezTo>
                    <a:cubicBezTo>
                      <a:pt x="820" y="3"/>
                      <a:pt x="793" y="0"/>
                      <a:pt x="767" y="0"/>
                    </a:cubicBezTo>
                    <a:close/>
                    <a:moveTo>
                      <a:pt x="770" y="677"/>
                    </a:moveTo>
                    <a:cubicBezTo>
                      <a:pt x="775" y="677"/>
                      <a:pt x="779" y="679"/>
                      <a:pt x="784" y="679"/>
                    </a:cubicBezTo>
                    <a:cubicBezTo>
                      <a:pt x="1196" y="724"/>
                      <a:pt x="2351" y="852"/>
                      <a:pt x="2667" y="888"/>
                    </a:cubicBezTo>
                    <a:cubicBezTo>
                      <a:pt x="2890" y="914"/>
                      <a:pt x="3083" y="1055"/>
                      <a:pt x="3188" y="1265"/>
                    </a:cubicBezTo>
                    <a:lnTo>
                      <a:pt x="755" y="997"/>
                    </a:lnTo>
                    <a:cubicBezTo>
                      <a:pt x="674" y="988"/>
                      <a:pt x="616" y="909"/>
                      <a:pt x="624" y="821"/>
                    </a:cubicBezTo>
                    <a:cubicBezTo>
                      <a:pt x="632" y="739"/>
                      <a:pt x="695" y="677"/>
                      <a:pt x="770" y="677"/>
                    </a:cubicBezTo>
                    <a:close/>
                    <a:moveTo>
                      <a:pt x="4070" y="2045"/>
                    </a:moveTo>
                    <a:lnTo>
                      <a:pt x="5402" y="2191"/>
                    </a:lnTo>
                    <a:lnTo>
                      <a:pt x="6101" y="5250"/>
                    </a:lnTo>
                    <a:lnTo>
                      <a:pt x="4956" y="5224"/>
                    </a:lnTo>
                    <a:lnTo>
                      <a:pt x="4070" y="2045"/>
                    </a:lnTo>
                    <a:close/>
                    <a:moveTo>
                      <a:pt x="5747" y="2230"/>
                    </a:moveTo>
                    <a:lnTo>
                      <a:pt x="7050" y="2374"/>
                    </a:lnTo>
                    <a:lnTo>
                      <a:pt x="7641" y="5285"/>
                    </a:lnTo>
                    <a:lnTo>
                      <a:pt x="6441" y="5257"/>
                    </a:lnTo>
                    <a:lnTo>
                      <a:pt x="5747" y="2230"/>
                    </a:lnTo>
                    <a:close/>
                    <a:moveTo>
                      <a:pt x="7394" y="2411"/>
                    </a:moveTo>
                    <a:lnTo>
                      <a:pt x="8657" y="2549"/>
                    </a:lnTo>
                    <a:lnTo>
                      <a:pt x="9152" y="5319"/>
                    </a:lnTo>
                    <a:lnTo>
                      <a:pt x="7977" y="5293"/>
                    </a:lnTo>
                    <a:lnTo>
                      <a:pt x="7394" y="2411"/>
                    </a:lnTo>
                    <a:close/>
                    <a:moveTo>
                      <a:pt x="8997" y="2588"/>
                    </a:moveTo>
                    <a:lnTo>
                      <a:pt x="10269" y="2728"/>
                    </a:lnTo>
                    <a:lnTo>
                      <a:pt x="10671" y="5354"/>
                    </a:lnTo>
                    <a:lnTo>
                      <a:pt x="9486" y="5326"/>
                    </a:lnTo>
                    <a:lnTo>
                      <a:pt x="8997" y="2588"/>
                    </a:lnTo>
                    <a:close/>
                    <a:moveTo>
                      <a:pt x="10607" y="2766"/>
                    </a:moveTo>
                    <a:lnTo>
                      <a:pt x="11866" y="2904"/>
                    </a:lnTo>
                    <a:lnTo>
                      <a:pt x="12176" y="5388"/>
                    </a:lnTo>
                    <a:lnTo>
                      <a:pt x="11002" y="5362"/>
                    </a:lnTo>
                    <a:lnTo>
                      <a:pt x="10607" y="2766"/>
                    </a:lnTo>
                    <a:close/>
                    <a:moveTo>
                      <a:pt x="12201" y="2941"/>
                    </a:moveTo>
                    <a:lnTo>
                      <a:pt x="13399" y="3072"/>
                    </a:lnTo>
                    <a:lnTo>
                      <a:pt x="13641" y="5421"/>
                    </a:lnTo>
                    <a:lnTo>
                      <a:pt x="12508" y="5395"/>
                    </a:lnTo>
                    <a:lnTo>
                      <a:pt x="12201" y="2941"/>
                    </a:lnTo>
                    <a:close/>
                    <a:moveTo>
                      <a:pt x="13732" y="3109"/>
                    </a:moveTo>
                    <a:lnTo>
                      <a:pt x="15026" y="3251"/>
                    </a:lnTo>
                    <a:lnTo>
                      <a:pt x="15176" y="5457"/>
                    </a:lnTo>
                    <a:lnTo>
                      <a:pt x="13970" y="5429"/>
                    </a:lnTo>
                    <a:lnTo>
                      <a:pt x="13732" y="3109"/>
                    </a:lnTo>
                    <a:close/>
                    <a:moveTo>
                      <a:pt x="15358" y="3288"/>
                    </a:moveTo>
                    <a:lnTo>
                      <a:pt x="16540" y="3419"/>
                    </a:lnTo>
                    <a:lnTo>
                      <a:pt x="16628" y="5491"/>
                    </a:lnTo>
                    <a:lnTo>
                      <a:pt x="15504" y="5464"/>
                    </a:lnTo>
                    <a:lnTo>
                      <a:pt x="15358" y="3288"/>
                    </a:lnTo>
                    <a:close/>
                    <a:moveTo>
                      <a:pt x="16868" y="3454"/>
                    </a:moveTo>
                    <a:lnTo>
                      <a:pt x="18183" y="3600"/>
                    </a:lnTo>
                    <a:lnTo>
                      <a:pt x="18180" y="5526"/>
                    </a:lnTo>
                    <a:lnTo>
                      <a:pt x="16956" y="5498"/>
                    </a:lnTo>
                    <a:lnTo>
                      <a:pt x="16868" y="3454"/>
                    </a:lnTo>
                    <a:close/>
                    <a:moveTo>
                      <a:pt x="18511" y="3635"/>
                    </a:moveTo>
                    <a:lnTo>
                      <a:pt x="19399" y="3733"/>
                    </a:lnTo>
                    <a:lnTo>
                      <a:pt x="19399" y="5554"/>
                    </a:lnTo>
                    <a:lnTo>
                      <a:pt x="18508" y="5533"/>
                    </a:lnTo>
                    <a:lnTo>
                      <a:pt x="18511" y="3635"/>
                    </a:lnTo>
                    <a:close/>
                    <a:moveTo>
                      <a:pt x="5055" y="5582"/>
                    </a:moveTo>
                    <a:lnTo>
                      <a:pt x="6183" y="5606"/>
                    </a:lnTo>
                    <a:lnTo>
                      <a:pt x="6964" y="9018"/>
                    </a:lnTo>
                    <a:lnTo>
                      <a:pt x="6034" y="9096"/>
                    </a:lnTo>
                    <a:lnTo>
                      <a:pt x="5055" y="5582"/>
                    </a:lnTo>
                    <a:close/>
                    <a:moveTo>
                      <a:pt x="6521" y="5616"/>
                    </a:moveTo>
                    <a:lnTo>
                      <a:pt x="7713" y="5642"/>
                    </a:lnTo>
                    <a:lnTo>
                      <a:pt x="8374" y="8900"/>
                    </a:lnTo>
                    <a:lnTo>
                      <a:pt x="7294" y="8990"/>
                    </a:lnTo>
                    <a:lnTo>
                      <a:pt x="6521" y="5616"/>
                    </a:lnTo>
                    <a:close/>
                    <a:moveTo>
                      <a:pt x="8049" y="5649"/>
                    </a:moveTo>
                    <a:lnTo>
                      <a:pt x="9217" y="5677"/>
                    </a:lnTo>
                    <a:lnTo>
                      <a:pt x="9771" y="8781"/>
                    </a:lnTo>
                    <a:lnTo>
                      <a:pt x="8703" y="8872"/>
                    </a:lnTo>
                    <a:lnTo>
                      <a:pt x="8049" y="5649"/>
                    </a:lnTo>
                    <a:close/>
                    <a:moveTo>
                      <a:pt x="9552" y="5685"/>
                    </a:moveTo>
                    <a:lnTo>
                      <a:pt x="10724" y="5711"/>
                    </a:lnTo>
                    <a:lnTo>
                      <a:pt x="11174" y="8663"/>
                    </a:lnTo>
                    <a:lnTo>
                      <a:pt x="10099" y="8753"/>
                    </a:lnTo>
                    <a:lnTo>
                      <a:pt x="9552" y="5685"/>
                    </a:lnTo>
                    <a:close/>
                    <a:moveTo>
                      <a:pt x="11057" y="5718"/>
                    </a:moveTo>
                    <a:lnTo>
                      <a:pt x="12221" y="5744"/>
                    </a:lnTo>
                    <a:lnTo>
                      <a:pt x="12573" y="8544"/>
                    </a:lnTo>
                    <a:lnTo>
                      <a:pt x="11502" y="8635"/>
                    </a:lnTo>
                    <a:lnTo>
                      <a:pt x="11057" y="5718"/>
                    </a:lnTo>
                    <a:close/>
                    <a:moveTo>
                      <a:pt x="12552" y="5752"/>
                    </a:moveTo>
                    <a:lnTo>
                      <a:pt x="13679" y="5778"/>
                    </a:lnTo>
                    <a:lnTo>
                      <a:pt x="13952" y="8428"/>
                    </a:lnTo>
                    <a:lnTo>
                      <a:pt x="12899" y="8518"/>
                    </a:lnTo>
                    <a:lnTo>
                      <a:pt x="12552" y="5752"/>
                    </a:lnTo>
                    <a:close/>
                    <a:moveTo>
                      <a:pt x="14008" y="5785"/>
                    </a:moveTo>
                    <a:lnTo>
                      <a:pt x="15200" y="5813"/>
                    </a:lnTo>
                    <a:lnTo>
                      <a:pt x="15368" y="8309"/>
                    </a:lnTo>
                    <a:lnTo>
                      <a:pt x="14278" y="8400"/>
                    </a:lnTo>
                    <a:lnTo>
                      <a:pt x="14008" y="5785"/>
                    </a:lnTo>
                    <a:close/>
                    <a:moveTo>
                      <a:pt x="15528" y="5821"/>
                    </a:moveTo>
                    <a:lnTo>
                      <a:pt x="16643" y="5847"/>
                    </a:lnTo>
                    <a:lnTo>
                      <a:pt x="16745" y="8193"/>
                    </a:lnTo>
                    <a:lnTo>
                      <a:pt x="15694" y="8281"/>
                    </a:lnTo>
                    <a:lnTo>
                      <a:pt x="15528" y="5821"/>
                    </a:lnTo>
                    <a:close/>
                    <a:moveTo>
                      <a:pt x="16971" y="5854"/>
                    </a:moveTo>
                    <a:lnTo>
                      <a:pt x="18180" y="5881"/>
                    </a:lnTo>
                    <a:lnTo>
                      <a:pt x="18175" y="8072"/>
                    </a:lnTo>
                    <a:lnTo>
                      <a:pt x="17071" y="8165"/>
                    </a:lnTo>
                    <a:lnTo>
                      <a:pt x="16971" y="5854"/>
                    </a:lnTo>
                    <a:close/>
                    <a:moveTo>
                      <a:pt x="18506" y="5888"/>
                    </a:moveTo>
                    <a:lnTo>
                      <a:pt x="19399" y="5909"/>
                    </a:lnTo>
                    <a:lnTo>
                      <a:pt x="19399" y="7969"/>
                    </a:lnTo>
                    <a:lnTo>
                      <a:pt x="18503" y="8044"/>
                    </a:lnTo>
                    <a:lnTo>
                      <a:pt x="18506" y="5888"/>
                    </a:lnTo>
                    <a:close/>
                    <a:moveTo>
                      <a:pt x="19399" y="8325"/>
                    </a:moveTo>
                    <a:lnTo>
                      <a:pt x="19399" y="10447"/>
                    </a:lnTo>
                    <a:lnTo>
                      <a:pt x="18496" y="10602"/>
                    </a:lnTo>
                    <a:lnTo>
                      <a:pt x="18501" y="8400"/>
                    </a:lnTo>
                    <a:lnTo>
                      <a:pt x="19399" y="8325"/>
                    </a:lnTo>
                    <a:close/>
                    <a:moveTo>
                      <a:pt x="18175" y="8428"/>
                    </a:moveTo>
                    <a:lnTo>
                      <a:pt x="18170" y="10658"/>
                    </a:lnTo>
                    <a:lnTo>
                      <a:pt x="17184" y="10826"/>
                    </a:lnTo>
                    <a:lnTo>
                      <a:pt x="17086" y="8519"/>
                    </a:lnTo>
                    <a:lnTo>
                      <a:pt x="18175" y="8428"/>
                    </a:lnTo>
                    <a:close/>
                    <a:moveTo>
                      <a:pt x="16760" y="8547"/>
                    </a:moveTo>
                    <a:lnTo>
                      <a:pt x="16860" y="10882"/>
                    </a:lnTo>
                    <a:lnTo>
                      <a:pt x="15881" y="11050"/>
                    </a:lnTo>
                    <a:lnTo>
                      <a:pt x="15718" y="8635"/>
                    </a:lnTo>
                    <a:lnTo>
                      <a:pt x="16760" y="8547"/>
                    </a:lnTo>
                    <a:close/>
                    <a:moveTo>
                      <a:pt x="15392" y="8663"/>
                    </a:moveTo>
                    <a:lnTo>
                      <a:pt x="15557" y="11106"/>
                    </a:lnTo>
                    <a:lnTo>
                      <a:pt x="14575" y="11274"/>
                    </a:lnTo>
                    <a:lnTo>
                      <a:pt x="14314" y="8755"/>
                    </a:lnTo>
                    <a:lnTo>
                      <a:pt x="15392" y="8663"/>
                    </a:lnTo>
                    <a:close/>
                    <a:moveTo>
                      <a:pt x="13988" y="8781"/>
                    </a:moveTo>
                    <a:lnTo>
                      <a:pt x="14250" y="11330"/>
                    </a:lnTo>
                    <a:lnTo>
                      <a:pt x="13273" y="11496"/>
                    </a:lnTo>
                    <a:lnTo>
                      <a:pt x="12944" y="8870"/>
                    </a:lnTo>
                    <a:lnTo>
                      <a:pt x="13988" y="8781"/>
                    </a:lnTo>
                    <a:close/>
                    <a:moveTo>
                      <a:pt x="12618" y="8898"/>
                    </a:moveTo>
                    <a:lnTo>
                      <a:pt x="12951" y="11552"/>
                    </a:lnTo>
                    <a:lnTo>
                      <a:pt x="11972" y="11720"/>
                    </a:lnTo>
                    <a:lnTo>
                      <a:pt x="11555" y="8988"/>
                    </a:lnTo>
                    <a:lnTo>
                      <a:pt x="12618" y="8898"/>
                    </a:lnTo>
                    <a:close/>
                    <a:moveTo>
                      <a:pt x="11227" y="9014"/>
                    </a:moveTo>
                    <a:lnTo>
                      <a:pt x="11648" y="11776"/>
                    </a:lnTo>
                    <a:lnTo>
                      <a:pt x="10671" y="11944"/>
                    </a:lnTo>
                    <a:lnTo>
                      <a:pt x="10163" y="9105"/>
                    </a:lnTo>
                    <a:lnTo>
                      <a:pt x="11227" y="9014"/>
                    </a:lnTo>
                    <a:close/>
                    <a:moveTo>
                      <a:pt x="9835" y="9132"/>
                    </a:moveTo>
                    <a:lnTo>
                      <a:pt x="10348" y="11998"/>
                    </a:lnTo>
                    <a:lnTo>
                      <a:pt x="9371" y="12166"/>
                    </a:lnTo>
                    <a:lnTo>
                      <a:pt x="8774" y="9221"/>
                    </a:lnTo>
                    <a:lnTo>
                      <a:pt x="9835" y="9132"/>
                    </a:lnTo>
                    <a:close/>
                    <a:moveTo>
                      <a:pt x="8444" y="9249"/>
                    </a:moveTo>
                    <a:lnTo>
                      <a:pt x="9047" y="12222"/>
                    </a:lnTo>
                    <a:lnTo>
                      <a:pt x="8072" y="12388"/>
                    </a:lnTo>
                    <a:lnTo>
                      <a:pt x="7375" y="9341"/>
                    </a:lnTo>
                    <a:lnTo>
                      <a:pt x="8444" y="9249"/>
                    </a:lnTo>
                    <a:close/>
                    <a:moveTo>
                      <a:pt x="7043" y="9369"/>
                    </a:moveTo>
                    <a:lnTo>
                      <a:pt x="7747" y="12444"/>
                    </a:lnTo>
                    <a:lnTo>
                      <a:pt x="7000" y="12573"/>
                    </a:lnTo>
                    <a:lnTo>
                      <a:pt x="6130" y="9445"/>
                    </a:lnTo>
                    <a:lnTo>
                      <a:pt x="7043" y="9369"/>
                    </a:lnTo>
                    <a:close/>
                    <a:moveTo>
                      <a:pt x="8927" y="12929"/>
                    </a:moveTo>
                    <a:lnTo>
                      <a:pt x="8927" y="15578"/>
                    </a:lnTo>
                    <a:cubicBezTo>
                      <a:pt x="8927" y="16249"/>
                      <a:pt x="9179" y="16887"/>
                      <a:pt x="9625" y="17349"/>
                    </a:cubicBezTo>
                    <a:lnTo>
                      <a:pt x="5632" y="17349"/>
                    </a:lnTo>
                    <a:lnTo>
                      <a:pt x="6999" y="13260"/>
                    </a:lnTo>
                    <a:lnTo>
                      <a:pt x="8927" y="12929"/>
                    </a:lnTo>
                    <a:close/>
                    <a:moveTo>
                      <a:pt x="4115" y="18922"/>
                    </a:moveTo>
                    <a:cubicBezTo>
                      <a:pt x="4120" y="18922"/>
                      <a:pt x="4125" y="18922"/>
                      <a:pt x="4130" y="18922"/>
                    </a:cubicBezTo>
                    <a:lnTo>
                      <a:pt x="4130" y="19144"/>
                    </a:lnTo>
                    <a:lnTo>
                      <a:pt x="3761" y="19639"/>
                    </a:lnTo>
                    <a:cubicBezTo>
                      <a:pt x="3631" y="19820"/>
                      <a:pt x="3652" y="20081"/>
                      <a:pt x="3811" y="20232"/>
                    </a:cubicBezTo>
                    <a:cubicBezTo>
                      <a:pt x="3876" y="20295"/>
                      <a:pt x="3956" y="20327"/>
                      <a:pt x="4039" y="20327"/>
                    </a:cubicBezTo>
                    <a:cubicBezTo>
                      <a:pt x="4127" y="20327"/>
                      <a:pt x="4215" y="20292"/>
                      <a:pt x="4295" y="20225"/>
                    </a:cubicBezTo>
                    <a:lnTo>
                      <a:pt x="4992" y="19655"/>
                    </a:lnTo>
                    <a:cubicBezTo>
                      <a:pt x="5013" y="19739"/>
                      <a:pt x="5023" y="19824"/>
                      <a:pt x="5023" y="19909"/>
                    </a:cubicBezTo>
                    <a:cubicBezTo>
                      <a:pt x="5023" y="20453"/>
                      <a:pt x="4615" y="20895"/>
                      <a:pt x="4115" y="20895"/>
                    </a:cubicBezTo>
                    <a:cubicBezTo>
                      <a:pt x="3614" y="20895"/>
                      <a:pt x="3206" y="20453"/>
                      <a:pt x="3206" y="19909"/>
                    </a:cubicBezTo>
                    <a:cubicBezTo>
                      <a:pt x="3206" y="19365"/>
                      <a:pt x="3614" y="18922"/>
                      <a:pt x="4115" y="18922"/>
                    </a:cubicBezTo>
                    <a:close/>
                    <a:moveTo>
                      <a:pt x="20022" y="18948"/>
                    </a:moveTo>
                    <a:cubicBezTo>
                      <a:pt x="20029" y="18948"/>
                      <a:pt x="20036" y="18948"/>
                      <a:pt x="20043" y="18948"/>
                    </a:cubicBezTo>
                    <a:cubicBezTo>
                      <a:pt x="20543" y="18948"/>
                      <a:pt x="20949" y="19391"/>
                      <a:pt x="20949" y="19935"/>
                    </a:cubicBezTo>
                    <a:cubicBezTo>
                      <a:pt x="20949" y="20479"/>
                      <a:pt x="20543" y="20921"/>
                      <a:pt x="20043" y="20921"/>
                    </a:cubicBezTo>
                    <a:cubicBezTo>
                      <a:pt x="19542" y="20921"/>
                      <a:pt x="19134" y="20479"/>
                      <a:pt x="19134" y="19935"/>
                    </a:cubicBezTo>
                    <a:cubicBezTo>
                      <a:pt x="19134" y="19847"/>
                      <a:pt x="19145" y="19757"/>
                      <a:pt x="19167" y="19670"/>
                    </a:cubicBezTo>
                    <a:lnTo>
                      <a:pt x="19844" y="20223"/>
                    </a:lnTo>
                    <a:cubicBezTo>
                      <a:pt x="19924" y="20291"/>
                      <a:pt x="20013" y="20327"/>
                      <a:pt x="20101" y="20327"/>
                    </a:cubicBezTo>
                    <a:cubicBezTo>
                      <a:pt x="20184" y="20327"/>
                      <a:pt x="20262" y="20295"/>
                      <a:pt x="20328" y="20232"/>
                    </a:cubicBezTo>
                    <a:cubicBezTo>
                      <a:pt x="20486" y="20080"/>
                      <a:pt x="20510" y="19819"/>
                      <a:pt x="20379" y="19637"/>
                    </a:cubicBezTo>
                    <a:lnTo>
                      <a:pt x="20022" y="19163"/>
                    </a:lnTo>
                    <a:lnTo>
                      <a:pt x="20022" y="18948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>
                  <a:defRPr b="1"/>
                </a:pPr>
              </a:p>
            </p:txBody>
          </p:sp>
        </p:grpSp>
      </p:grpSp>
      <p:graphicFrame>
        <p:nvGraphicFramePr>
          <p:cNvPr id="752" name="表格"/>
          <p:cNvGraphicFramePr/>
          <p:nvPr/>
        </p:nvGraphicFramePr>
        <p:xfrm>
          <a:off x="990600" y="5225350"/>
          <a:ext cx="19642667" cy="1016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734353"/>
                <a:gridCol w="5972744"/>
                <a:gridCol w="5972744"/>
                <a:gridCol w="5972744"/>
                <a:gridCol w="2937415"/>
              </a:tblGrid>
              <a:tr h="785090">
                <a:tc>
                  <a:txBody>
                    <a:bodyPr/>
                    <a:lstStyle/>
                    <a:p>
                      <a:pPr algn="ctr">
                        <a:defRPr b="1" sz="3600">
                          <a:solidFill>
                            <a:srgbClr val="53535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25400">
                      <a:solidFill>
                        <a:srgbClr val="00000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3600">
                          <a:solidFill>
                            <a:srgbClr val="535353"/>
                          </a:solidFill>
                        </a:rPr>
                        <a:t>监察需求</a:t>
                      </a:r>
                    </a:p>
                  </a:txBody>
                  <a:tcPr marL="0" marR="0" marT="0" marB="0" anchor="t" anchorCtr="0" horzOverflow="overflow">
                    <a:lnT w="25400">
                      <a:solidFill>
                        <a:srgbClr val="00000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3600">
                          <a:solidFill>
                            <a:srgbClr val="535353"/>
                          </a:solidFill>
                        </a:rPr>
                        <a:t>当前业务系统建设情况</a:t>
                      </a:r>
                    </a:p>
                  </a:txBody>
                  <a:tcPr marL="0" marR="0" marT="0" marB="0" anchor="t" anchorCtr="0" horzOverflow="overflow">
                    <a:lnT w="25400">
                      <a:solidFill>
                        <a:srgbClr val="00000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3600">
                          <a:solidFill>
                            <a:srgbClr val="535353"/>
                          </a:solidFill>
                        </a:rPr>
                        <a:t>业务系统改进（建设）建议</a:t>
                      </a:r>
                    </a:p>
                  </a:txBody>
                  <a:tcPr marL="0" marR="0" marT="0" marB="0" anchor="t" anchorCtr="0" horzOverflow="overflow">
                    <a:lnT w="25400">
                      <a:solidFill>
                        <a:srgbClr val="00000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3600">
                          <a:solidFill>
                            <a:srgbClr val="535353"/>
                          </a:solidFill>
                        </a:rPr>
                        <a:t>实施策略</a:t>
                      </a:r>
                    </a:p>
                  </a:txBody>
                  <a:tcPr marL="0" marR="0" marT="0" marB="0" anchor="t" anchorCtr="0" horzOverflow="overflow"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noFill/>
                  </a:tcPr>
                </a:tc>
              </a:tr>
              <a:tr h="68349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600"/>
                        <a:t>3</a:t>
                      </a:r>
                    </a:p>
                  </a:txBody>
                  <a:tcPr marL="0" marR="0" marT="0" marB="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b="1" sz="3200">
                          <a:solidFill>
                            <a:srgbClr val="535353"/>
                          </a:solidFill>
                        </a:defRPr>
                      </a:pPr>
                      <a:r>
                        <a:t>管理人员选拔监察：</a:t>
                      </a:r>
                    </a:p>
                    <a:p>
                      <a:pPr marL="374315" indent="-374315" algn="l">
                        <a:buSzPct val="100000"/>
                        <a:buAutoNum type="arabicPeriod" startAt="1"/>
                        <a:defRPr sz="2800"/>
                      </a:pPr>
                      <a:r>
                        <a:t>根据《RZ-G-ZG-33—2018干部选拔任用工作管理办法》关于选拔任用条件的要求，对职级、学历、出勤等看量化指标进行监察；</a:t>
                      </a:r>
                    </a:p>
                    <a:p>
                      <a:pPr marL="374315" indent="-374315" algn="l">
                        <a:buSzPct val="100000"/>
                        <a:buAutoNum type="arabicPeriod" startAt="1"/>
                        <a:defRPr sz="2800"/>
                      </a:pPr>
                      <a:r>
                        <a:t>建立【个人廉政档案】，通过与人力资源系统对接，对干部任命情况进行监察。</a:t>
                      </a:r>
                    </a:p>
                  </a:txBody>
                  <a:tcPr marL="0" marR="0" marT="0" marB="0" anchor="ctr" anchorCtr="0" horzOverflow="overflow"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200"/>
                        <a:t>目前，人力资源系统中，具备管理人员的职务信息，不具备职务任免的审核过程信息。</a:t>
                      </a:r>
                    </a:p>
                  </a:txBody>
                  <a:tcPr marL="0" marR="0" marT="0" marB="0" anchor="ctr" anchorCtr="0" horzOverflow="overflow"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74315" indent="-374315" algn="l">
                        <a:buSzPct val="100000"/>
                        <a:buAutoNum type="arabicPeriod" startAt="1"/>
                        <a:defRPr sz="2800"/>
                      </a:pPr>
                      <a:r>
                        <a:t>实现管理职务选拔的数据化，完善员工个人信息，将选拔任用条件可量化指标纳入个人信息管理中。无论竞争上岗或民主推荐的选拔方式，都可以实现信息化的筛选。同时将管理职务选拔的规定程序，纳入人力资源管理系统，使得选拔过程有据可依，有底可查。</a:t>
                      </a:r>
                    </a:p>
                  </a:txBody>
                  <a:tcPr marL="0" marR="0" marT="0" marB="0" anchor="ctr" anchorCtr="0" horzOverflow="overflow"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600">
                          <a:solidFill>
                            <a:srgbClr val="535353"/>
                          </a:solidFill>
                        </a:rPr>
                        <a:t>设置数据上传入口，同时预留数据接口。</a:t>
                      </a:r>
                    </a:p>
                  </a:txBody>
                  <a:tcPr marL="0" marR="0" marT="0" marB="0" anchor="ctr" anchorCtr="0" horzOverflow="overflow">
                    <a:lnR w="25400">
                      <a:solidFill>
                        <a:srgbClr val="000000"/>
                      </a:solidFill>
                      <a:miter lim="400000"/>
                    </a:lnR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53" name="矩形"/>
          <p:cNvSpPr/>
          <p:nvPr/>
        </p:nvSpPr>
        <p:spPr>
          <a:xfrm>
            <a:off x="3045634" y="4230037"/>
            <a:ext cx="2540001" cy="13377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8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" grpId="1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52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幻灯片编号"/>
          <p:cNvSpPr txBox="1"/>
          <p:nvPr>
            <p:ph type="sldNum" sz="quarter" idx="2"/>
          </p:nvPr>
        </p:nvSpPr>
        <p:spPr>
          <a:xfrm>
            <a:off x="11761613" y="12791195"/>
            <a:ext cx="860774" cy="6654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9" tIns="91439" rIns="91439" bIns="91439"/>
          <a:lstStyle/>
          <a:p>
            <a:pPr/>
            <a:fld id="{86CB4B4D-7CA3-9044-876B-883B54F8677D}" type="slidenum"/>
          </a:p>
        </p:txBody>
      </p:sp>
      <p:sp>
        <p:nvSpPr>
          <p:cNvPr id="756" name="文本框 6"/>
          <p:cNvSpPr txBox="1"/>
          <p:nvPr/>
        </p:nvSpPr>
        <p:spPr>
          <a:xfrm>
            <a:off x="2044700" y="539750"/>
            <a:ext cx="6877050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调研结果概览</a:t>
            </a:r>
          </a:p>
        </p:txBody>
      </p:sp>
      <p:sp>
        <p:nvSpPr>
          <p:cNvPr id="757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grpSp>
        <p:nvGrpSpPr>
          <p:cNvPr id="760" name="组合 8"/>
          <p:cNvGrpSpPr/>
          <p:nvPr/>
        </p:nvGrpSpPr>
        <p:grpSpPr>
          <a:xfrm>
            <a:off x="412750" y="631826"/>
            <a:ext cx="1631950" cy="985114"/>
            <a:chOff x="0" y="0"/>
            <a:chExt cx="1631950" cy="985113"/>
          </a:xfrm>
        </p:grpSpPr>
        <p:sp>
          <p:nvSpPr>
            <p:cNvPr id="758" name="KSO_Shape"/>
            <p:cNvSpPr/>
            <p:nvPr/>
          </p:nvSpPr>
          <p:spPr>
            <a:xfrm>
              <a:off x="0" y="3173"/>
              <a:ext cx="1631950" cy="895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111" y="12220"/>
                  </a:moveTo>
                  <a:lnTo>
                    <a:pt x="19086" y="11837"/>
                  </a:lnTo>
                  <a:lnTo>
                    <a:pt x="19058" y="11462"/>
                  </a:lnTo>
                  <a:lnTo>
                    <a:pt x="19018" y="11087"/>
                  </a:lnTo>
                  <a:lnTo>
                    <a:pt x="18965" y="10726"/>
                  </a:lnTo>
                  <a:lnTo>
                    <a:pt x="18909" y="10366"/>
                  </a:lnTo>
                  <a:lnTo>
                    <a:pt x="18844" y="10013"/>
                  </a:lnTo>
                  <a:lnTo>
                    <a:pt x="18767" y="9667"/>
                  </a:lnTo>
                  <a:lnTo>
                    <a:pt x="18678" y="9329"/>
                  </a:lnTo>
                  <a:lnTo>
                    <a:pt x="18589" y="8998"/>
                  </a:lnTo>
                  <a:lnTo>
                    <a:pt x="18488" y="8689"/>
                  </a:lnTo>
                  <a:lnTo>
                    <a:pt x="18379" y="8372"/>
                  </a:lnTo>
                  <a:lnTo>
                    <a:pt x="18262" y="8078"/>
                  </a:lnTo>
                  <a:lnTo>
                    <a:pt x="18141" y="7791"/>
                  </a:lnTo>
                  <a:lnTo>
                    <a:pt x="18011" y="7511"/>
                  </a:lnTo>
                  <a:lnTo>
                    <a:pt x="17870" y="7239"/>
                  </a:lnTo>
                  <a:lnTo>
                    <a:pt x="17729" y="6989"/>
                  </a:lnTo>
                  <a:lnTo>
                    <a:pt x="17579" y="6746"/>
                  </a:lnTo>
                  <a:lnTo>
                    <a:pt x="17425" y="6518"/>
                  </a:lnTo>
                  <a:lnTo>
                    <a:pt x="17264" y="6298"/>
                  </a:lnTo>
                  <a:lnTo>
                    <a:pt x="17094" y="6092"/>
                  </a:lnTo>
                  <a:lnTo>
                    <a:pt x="16924" y="5900"/>
                  </a:lnTo>
                  <a:lnTo>
                    <a:pt x="16747" y="5724"/>
                  </a:lnTo>
                  <a:lnTo>
                    <a:pt x="16565" y="5569"/>
                  </a:lnTo>
                  <a:lnTo>
                    <a:pt x="16379" y="5422"/>
                  </a:lnTo>
                  <a:lnTo>
                    <a:pt x="16185" y="5290"/>
                  </a:lnTo>
                  <a:lnTo>
                    <a:pt x="15991" y="5172"/>
                  </a:lnTo>
                  <a:lnTo>
                    <a:pt x="15789" y="5069"/>
                  </a:lnTo>
                  <a:lnTo>
                    <a:pt x="15587" y="4995"/>
                  </a:lnTo>
                  <a:lnTo>
                    <a:pt x="15381" y="4929"/>
                  </a:lnTo>
                  <a:lnTo>
                    <a:pt x="15171" y="4878"/>
                  </a:lnTo>
                  <a:lnTo>
                    <a:pt x="14956" y="4856"/>
                  </a:lnTo>
                  <a:lnTo>
                    <a:pt x="14742" y="4841"/>
                  </a:lnTo>
                  <a:lnTo>
                    <a:pt x="14581" y="4856"/>
                  </a:lnTo>
                  <a:lnTo>
                    <a:pt x="14411" y="4863"/>
                  </a:lnTo>
                  <a:lnTo>
                    <a:pt x="14249" y="4892"/>
                  </a:lnTo>
                  <a:lnTo>
                    <a:pt x="14087" y="4929"/>
                  </a:lnTo>
                  <a:lnTo>
                    <a:pt x="13926" y="4981"/>
                  </a:lnTo>
                  <a:lnTo>
                    <a:pt x="13611" y="5113"/>
                  </a:lnTo>
                  <a:lnTo>
                    <a:pt x="13457" y="5194"/>
                  </a:lnTo>
                  <a:lnTo>
                    <a:pt x="13312" y="5282"/>
                  </a:lnTo>
                  <a:lnTo>
                    <a:pt x="13013" y="5488"/>
                  </a:lnTo>
                  <a:lnTo>
                    <a:pt x="12871" y="5613"/>
                  </a:lnTo>
                  <a:lnTo>
                    <a:pt x="12730" y="5731"/>
                  </a:lnTo>
                  <a:lnTo>
                    <a:pt x="12592" y="5871"/>
                  </a:lnTo>
                  <a:lnTo>
                    <a:pt x="12459" y="6011"/>
                  </a:lnTo>
                  <a:lnTo>
                    <a:pt x="12326" y="6165"/>
                  </a:lnTo>
                  <a:lnTo>
                    <a:pt x="12277" y="5834"/>
                  </a:lnTo>
                  <a:lnTo>
                    <a:pt x="12220" y="5518"/>
                  </a:lnTo>
                  <a:lnTo>
                    <a:pt x="12152" y="5201"/>
                  </a:lnTo>
                  <a:lnTo>
                    <a:pt x="12079" y="4885"/>
                  </a:lnTo>
                  <a:lnTo>
                    <a:pt x="12002" y="4583"/>
                  </a:lnTo>
                  <a:lnTo>
                    <a:pt x="11917" y="4289"/>
                  </a:lnTo>
                  <a:lnTo>
                    <a:pt x="11828" y="3987"/>
                  </a:lnTo>
                  <a:lnTo>
                    <a:pt x="11731" y="3708"/>
                  </a:lnTo>
                  <a:lnTo>
                    <a:pt x="11626" y="3436"/>
                  </a:lnTo>
                  <a:lnTo>
                    <a:pt x="11517" y="3163"/>
                  </a:lnTo>
                  <a:lnTo>
                    <a:pt x="11400" y="2913"/>
                  </a:lnTo>
                  <a:lnTo>
                    <a:pt x="11283" y="2656"/>
                  </a:lnTo>
                  <a:lnTo>
                    <a:pt x="11158" y="2420"/>
                  </a:lnTo>
                  <a:lnTo>
                    <a:pt x="11024" y="2185"/>
                  </a:lnTo>
                  <a:lnTo>
                    <a:pt x="10887" y="1972"/>
                  </a:lnTo>
                  <a:lnTo>
                    <a:pt x="10745" y="1751"/>
                  </a:lnTo>
                  <a:lnTo>
                    <a:pt x="10600" y="1552"/>
                  </a:lnTo>
                  <a:lnTo>
                    <a:pt x="10450" y="1361"/>
                  </a:lnTo>
                  <a:lnTo>
                    <a:pt x="10297" y="1184"/>
                  </a:lnTo>
                  <a:lnTo>
                    <a:pt x="10139" y="1023"/>
                  </a:lnTo>
                  <a:lnTo>
                    <a:pt x="9974" y="861"/>
                  </a:lnTo>
                  <a:lnTo>
                    <a:pt x="9808" y="714"/>
                  </a:lnTo>
                  <a:lnTo>
                    <a:pt x="9634" y="581"/>
                  </a:lnTo>
                  <a:lnTo>
                    <a:pt x="9464" y="463"/>
                  </a:lnTo>
                  <a:lnTo>
                    <a:pt x="9287" y="360"/>
                  </a:lnTo>
                  <a:lnTo>
                    <a:pt x="9105" y="265"/>
                  </a:lnTo>
                  <a:lnTo>
                    <a:pt x="8923" y="184"/>
                  </a:lnTo>
                  <a:lnTo>
                    <a:pt x="8737" y="125"/>
                  </a:lnTo>
                  <a:lnTo>
                    <a:pt x="8543" y="66"/>
                  </a:lnTo>
                  <a:lnTo>
                    <a:pt x="8353" y="29"/>
                  </a:lnTo>
                  <a:lnTo>
                    <a:pt x="8159" y="7"/>
                  </a:lnTo>
                  <a:lnTo>
                    <a:pt x="7965" y="0"/>
                  </a:lnTo>
                  <a:lnTo>
                    <a:pt x="7844" y="0"/>
                  </a:lnTo>
                  <a:lnTo>
                    <a:pt x="7731" y="7"/>
                  </a:lnTo>
                  <a:lnTo>
                    <a:pt x="7614" y="29"/>
                  </a:lnTo>
                  <a:lnTo>
                    <a:pt x="7500" y="44"/>
                  </a:lnTo>
                  <a:lnTo>
                    <a:pt x="7391" y="59"/>
                  </a:lnTo>
                  <a:lnTo>
                    <a:pt x="7274" y="96"/>
                  </a:lnTo>
                  <a:lnTo>
                    <a:pt x="7056" y="169"/>
                  </a:lnTo>
                  <a:lnTo>
                    <a:pt x="6834" y="250"/>
                  </a:lnTo>
                  <a:lnTo>
                    <a:pt x="6619" y="368"/>
                  </a:lnTo>
                  <a:lnTo>
                    <a:pt x="6413" y="500"/>
                  </a:lnTo>
                  <a:lnTo>
                    <a:pt x="6207" y="647"/>
                  </a:lnTo>
                  <a:lnTo>
                    <a:pt x="6009" y="809"/>
                  </a:lnTo>
                  <a:lnTo>
                    <a:pt x="5811" y="993"/>
                  </a:lnTo>
                  <a:lnTo>
                    <a:pt x="5625" y="1184"/>
                  </a:lnTo>
                  <a:lnTo>
                    <a:pt x="5443" y="1405"/>
                  </a:lnTo>
                  <a:lnTo>
                    <a:pt x="5266" y="1626"/>
                  </a:lnTo>
                  <a:lnTo>
                    <a:pt x="5092" y="1876"/>
                  </a:lnTo>
                  <a:lnTo>
                    <a:pt x="4930" y="2134"/>
                  </a:lnTo>
                  <a:lnTo>
                    <a:pt x="4773" y="2406"/>
                  </a:lnTo>
                  <a:lnTo>
                    <a:pt x="4623" y="2693"/>
                  </a:lnTo>
                  <a:lnTo>
                    <a:pt x="4482" y="2987"/>
                  </a:lnTo>
                  <a:lnTo>
                    <a:pt x="4348" y="3296"/>
                  </a:lnTo>
                  <a:lnTo>
                    <a:pt x="4223" y="3612"/>
                  </a:lnTo>
                  <a:lnTo>
                    <a:pt x="4106" y="3958"/>
                  </a:lnTo>
                  <a:lnTo>
                    <a:pt x="3997" y="4296"/>
                  </a:lnTo>
                  <a:lnTo>
                    <a:pt x="3896" y="4650"/>
                  </a:lnTo>
                  <a:lnTo>
                    <a:pt x="3807" y="5010"/>
                  </a:lnTo>
                  <a:lnTo>
                    <a:pt x="3726" y="5385"/>
                  </a:lnTo>
                  <a:lnTo>
                    <a:pt x="3657" y="5768"/>
                  </a:lnTo>
                  <a:lnTo>
                    <a:pt x="3597" y="6158"/>
                  </a:lnTo>
                  <a:lnTo>
                    <a:pt x="3544" y="6548"/>
                  </a:lnTo>
                  <a:lnTo>
                    <a:pt x="3504" y="6960"/>
                  </a:lnTo>
                  <a:lnTo>
                    <a:pt x="3492" y="7158"/>
                  </a:lnTo>
                  <a:lnTo>
                    <a:pt x="3475" y="7372"/>
                  </a:lnTo>
                  <a:lnTo>
                    <a:pt x="3467" y="7578"/>
                  </a:lnTo>
                  <a:lnTo>
                    <a:pt x="3455" y="7791"/>
                  </a:lnTo>
                  <a:lnTo>
                    <a:pt x="3455" y="7997"/>
                  </a:lnTo>
                  <a:lnTo>
                    <a:pt x="3451" y="8203"/>
                  </a:lnTo>
                  <a:lnTo>
                    <a:pt x="3455" y="8460"/>
                  </a:lnTo>
                  <a:lnTo>
                    <a:pt x="3463" y="8703"/>
                  </a:lnTo>
                  <a:lnTo>
                    <a:pt x="3475" y="8946"/>
                  </a:lnTo>
                  <a:lnTo>
                    <a:pt x="3492" y="9196"/>
                  </a:lnTo>
                  <a:lnTo>
                    <a:pt x="3415" y="9189"/>
                  </a:lnTo>
                  <a:lnTo>
                    <a:pt x="3237" y="9196"/>
                  </a:lnTo>
                  <a:lnTo>
                    <a:pt x="3063" y="9218"/>
                  </a:lnTo>
                  <a:lnTo>
                    <a:pt x="2893" y="9262"/>
                  </a:lnTo>
                  <a:lnTo>
                    <a:pt x="2724" y="9314"/>
                  </a:lnTo>
                  <a:lnTo>
                    <a:pt x="2558" y="9380"/>
                  </a:lnTo>
                  <a:lnTo>
                    <a:pt x="2400" y="9468"/>
                  </a:lnTo>
                  <a:lnTo>
                    <a:pt x="2243" y="9564"/>
                  </a:lnTo>
                  <a:lnTo>
                    <a:pt x="2081" y="9682"/>
                  </a:lnTo>
                  <a:lnTo>
                    <a:pt x="1936" y="9799"/>
                  </a:lnTo>
                  <a:lnTo>
                    <a:pt x="1786" y="9939"/>
                  </a:lnTo>
                  <a:lnTo>
                    <a:pt x="1645" y="10086"/>
                  </a:lnTo>
                  <a:lnTo>
                    <a:pt x="1503" y="10248"/>
                  </a:lnTo>
                  <a:lnTo>
                    <a:pt x="1370" y="10417"/>
                  </a:lnTo>
                  <a:lnTo>
                    <a:pt x="1241" y="10601"/>
                  </a:lnTo>
                  <a:lnTo>
                    <a:pt x="1119" y="10800"/>
                  </a:lnTo>
                  <a:lnTo>
                    <a:pt x="1002" y="11006"/>
                  </a:lnTo>
                  <a:lnTo>
                    <a:pt x="885" y="11219"/>
                  </a:lnTo>
                  <a:lnTo>
                    <a:pt x="780" y="11447"/>
                  </a:lnTo>
                  <a:lnTo>
                    <a:pt x="683" y="11683"/>
                  </a:lnTo>
                  <a:lnTo>
                    <a:pt x="586" y="11926"/>
                  </a:lnTo>
                  <a:lnTo>
                    <a:pt x="493" y="12176"/>
                  </a:lnTo>
                  <a:lnTo>
                    <a:pt x="412" y="12433"/>
                  </a:lnTo>
                  <a:lnTo>
                    <a:pt x="335" y="12698"/>
                  </a:lnTo>
                  <a:lnTo>
                    <a:pt x="206" y="13257"/>
                  </a:lnTo>
                  <a:lnTo>
                    <a:pt x="154" y="13544"/>
                  </a:lnTo>
                  <a:lnTo>
                    <a:pt x="73" y="14147"/>
                  </a:lnTo>
                  <a:lnTo>
                    <a:pt x="40" y="14456"/>
                  </a:lnTo>
                  <a:lnTo>
                    <a:pt x="20" y="14758"/>
                  </a:lnTo>
                  <a:lnTo>
                    <a:pt x="8" y="15074"/>
                  </a:lnTo>
                  <a:lnTo>
                    <a:pt x="0" y="15391"/>
                  </a:lnTo>
                  <a:lnTo>
                    <a:pt x="8" y="15707"/>
                  </a:lnTo>
                  <a:lnTo>
                    <a:pt x="20" y="16009"/>
                  </a:lnTo>
                  <a:lnTo>
                    <a:pt x="40" y="16310"/>
                  </a:lnTo>
                  <a:lnTo>
                    <a:pt x="69" y="16605"/>
                  </a:lnTo>
                  <a:lnTo>
                    <a:pt x="101" y="16899"/>
                  </a:lnTo>
                  <a:lnTo>
                    <a:pt x="145" y="17186"/>
                  </a:lnTo>
                  <a:lnTo>
                    <a:pt x="198" y="17465"/>
                  </a:lnTo>
                  <a:lnTo>
                    <a:pt x="255" y="17738"/>
                  </a:lnTo>
                  <a:lnTo>
                    <a:pt x="319" y="18010"/>
                  </a:lnTo>
                  <a:lnTo>
                    <a:pt x="388" y="18267"/>
                  </a:lnTo>
                  <a:lnTo>
                    <a:pt x="465" y="18517"/>
                  </a:lnTo>
                  <a:lnTo>
                    <a:pt x="554" y="18775"/>
                  </a:lnTo>
                  <a:lnTo>
                    <a:pt x="643" y="19010"/>
                  </a:lnTo>
                  <a:lnTo>
                    <a:pt x="740" y="19238"/>
                  </a:lnTo>
                  <a:lnTo>
                    <a:pt x="841" y="19459"/>
                  </a:lnTo>
                  <a:lnTo>
                    <a:pt x="946" y="19672"/>
                  </a:lnTo>
                  <a:lnTo>
                    <a:pt x="1059" y="19878"/>
                  </a:lnTo>
                  <a:lnTo>
                    <a:pt x="1172" y="20070"/>
                  </a:lnTo>
                  <a:lnTo>
                    <a:pt x="1297" y="20254"/>
                  </a:lnTo>
                  <a:lnTo>
                    <a:pt x="1422" y="20430"/>
                  </a:lnTo>
                  <a:lnTo>
                    <a:pt x="1556" y="20592"/>
                  </a:lnTo>
                  <a:lnTo>
                    <a:pt x="1689" y="20739"/>
                  </a:lnTo>
                  <a:lnTo>
                    <a:pt x="1831" y="20894"/>
                  </a:lnTo>
                  <a:lnTo>
                    <a:pt x="1972" y="21011"/>
                  </a:lnTo>
                  <a:lnTo>
                    <a:pt x="2122" y="21137"/>
                  </a:lnTo>
                  <a:lnTo>
                    <a:pt x="2275" y="21240"/>
                  </a:lnTo>
                  <a:lnTo>
                    <a:pt x="2429" y="21328"/>
                  </a:lnTo>
                  <a:lnTo>
                    <a:pt x="2744" y="21475"/>
                  </a:lnTo>
                  <a:lnTo>
                    <a:pt x="2906" y="21526"/>
                  </a:lnTo>
                  <a:lnTo>
                    <a:pt x="3075" y="21563"/>
                  </a:lnTo>
                  <a:lnTo>
                    <a:pt x="3241" y="21585"/>
                  </a:lnTo>
                  <a:lnTo>
                    <a:pt x="3241" y="21600"/>
                  </a:lnTo>
                  <a:lnTo>
                    <a:pt x="18921" y="21600"/>
                  </a:lnTo>
                  <a:lnTo>
                    <a:pt x="18921" y="21578"/>
                  </a:lnTo>
                  <a:lnTo>
                    <a:pt x="18965" y="21585"/>
                  </a:lnTo>
                  <a:lnTo>
                    <a:pt x="19018" y="21600"/>
                  </a:lnTo>
                  <a:lnTo>
                    <a:pt x="19155" y="21600"/>
                  </a:lnTo>
                  <a:lnTo>
                    <a:pt x="19284" y="21578"/>
                  </a:lnTo>
                  <a:lnTo>
                    <a:pt x="19414" y="21541"/>
                  </a:lnTo>
                  <a:lnTo>
                    <a:pt x="19543" y="21497"/>
                  </a:lnTo>
                  <a:lnTo>
                    <a:pt x="19664" y="21446"/>
                  </a:lnTo>
                  <a:lnTo>
                    <a:pt x="19786" y="21387"/>
                  </a:lnTo>
                  <a:lnTo>
                    <a:pt x="19907" y="21320"/>
                  </a:lnTo>
                  <a:lnTo>
                    <a:pt x="20024" y="21232"/>
                  </a:lnTo>
                  <a:lnTo>
                    <a:pt x="20141" y="21137"/>
                  </a:lnTo>
                  <a:lnTo>
                    <a:pt x="20250" y="21034"/>
                  </a:lnTo>
                  <a:lnTo>
                    <a:pt x="20359" y="20916"/>
                  </a:lnTo>
                  <a:lnTo>
                    <a:pt x="20460" y="20798"/>
                  </a:lnTo>
                  <a:lnTo>
                    <a:pt x="20565" y="20666"/>
                  </a:lnTo>
                  <a:lnTo>
                    <a:pt x="20662" y="20526"/>
                  </a:lnTo>
                  <a:lnTo>
                    <a:pt x="20751" y="20379"/>
                  </a:lnTo>
                  <a:lnTo>
                    <a:pt x="20844" y="20217"/>
                  </a:lnTo>
                  <a:lnTo>
                    <a:pt x="20929" y="20062"/>
                  </a:lnTo>
                  <a:lnTo>
                    <a:pt x="21010" y="19886"/>
                  </a:lnTo>
                  <a:lnTo>
                    <a:pt x="21087" y="19717"/>
                  </a:lnTo>
                  <a:lnTo>
                    <a:pt x="21160" y="19533"/>
                  </a:lnTo>
                  <a:lnTo>
                    <a:pt x="21224" y="19341"/>
                  </a:lnTo>
                  <a:lnTo>
                    <a:pt x="21289" y="19143"/>
                  </a:lnTo>
                  <a:lnTo>
                    <a:pt x="21345" y="18937"/>
                  </a:lnTo>
                  <a:lnTo>
                    <a:pt x="21398" y="18731"/>
                  </a:lnTo>
                  <a:lnTo>
                    <a:pt x="21442" y="18517"/>
                  </a:lnTo>
                  <a:lnTo>
                    <a:pt x="21483" y="18304"/>
                  </a:lnTo>
                  <a:lnTo>
                    <a:pt x="21519" y="18076"/>
                  </a:lnTo>
                  <a:lnTo>
                    <a:pt x="21547" y="17848"/>
                  </a:lnTo>
                  <a:lnTo>
                    <a:pt x="21572" y="17613"/>
                  </a:lnTo>
                  <a:lnTo>
                    <a:pt x="21596" y="17142"/>
                  </a:lnTo>
                  <a:lnTo>
                    <a:pt x="21600" y="16899"/>
                  </a:lnTo>
                  <a:lnTo>
                    <a:pt x="21596" y="16663"/>
                  </a:lnTo>
                  <a:lnTo>
                    <a:pt x="21584" y="16428"/>
                  </a:lnTo>
                  <a:lnTo>
                    <a:pt x="21572" y="16207"/>
                  </a:lnTo>
                  <a:lnTo>
                    <a:pt x="21552" y="15979"/>
                  </a:lnTo>
                  <a:lnTo>
                    <a:pt x="21523" y="15751"/>
                  </a:lnTo>
                  <a:lnTo>
                    <a:pt x="21491" y="15531"/>
                  </a:lnTo>
                  <a:lnTo>
                    <a:pt x="21450" y="15325"/>
                  </a:lnTo>
                  <a:lnTo>
                    <a:pt x="21402" y="15111"/>
                  </a:lnTo>
                  <a:lnTo>
                    <a:pt x="21353" y="14905"/>
                  </a:lnTo>
                  <a:lnTo>
                    <a:pt x="21301" y="14714"/>
                  </a:lnTo>
                  <a:lnTo>
                    <a:pt x="21180" y="14331"/>
                  </a:lnTo>
                  <a:lnTo>
                    <a:pt x="21107" y="14147"/>
                  </a:lnTo>
                  <a:lnTo>
                    <a:pt x="21034" y="13971"/>
                  </a:lnTo>
                  <a:lnTo>
                    <a:pt x="20953" y="13809"/>
                  </a:lnTo>
                  <a:lnTo>
                    <a:pt x="20873" y="13640"/>
                  </a:lnTo>
                  <a:lnTo>
                    <a:pt x="20695" y="13346"/>
                  </a:lnTo>
                  <a:lnTo>
                    <a:pt x="20602" y="13206"/>
                  </a:lnTo>
                  <a:lnTo>
                    <a:pt x="20505" y="13073"/>
                  </a:lnTo>
                  <a:lnTo>
                    <a:pt x="20404" y="12956"/>
                  </a:lnTo>
                  <a:lnTo>
                    <a:pt x="20299" y="12838"/>
                  </a:lnTo>
                  <a:lnTo>
                    <a:pt x="20194" y="12735"/>
                  </a:lnTo>
                  <a:lnTo>
                    <a:pt x="20081" y="12632"/>
                  </a:lnTo>
                  <a:lnTo>
                    <a:pt x="19967" y="12551"/>
                  </a:lnTo>
                  <a:lnTo>
                    <a:pt x="19854" y="12477"/>
                  </a:lnTo>
                  <a:lnTo>
                    <a:pt x="19733" y="12404"/>
                  </a:lnTo>
                  <a:lnTo>
                    <a:pt x="19612" y="12345"/>
                  </a:lnTo>
                  <a:lnTo>
                    <a:pt x="19491" y="12301"/>
                  </a:lnTo>
                  <a:lnTo>
                    <a:pt x="19365" y="12264"/>
                  </a:lnTo>
                  <a:lnTo>
                    <a:pt x="19240" y="12242"/>
                  </a:lnTo>
                  <a:lnTo>
                    <a:pt x="19111" y="12220"/>
                  </a:lnTo>
                  <a:close/>
                </a:path>
              </a:pathLst>
            </a:custGeom>
            <a:solidFill>
              <a:srgbClr val="58A6D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 defTabSz="1371508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9" name="文本框 10"/>
            <p:cNvSpPr txBox="1"/>
            <p:nvPr/>
          </p:nvSpPr>
          <p:spPr>
            <a:xfrm>
              <a:off x="340136" y="0"/>
              <a:ext cx="951675" cy="98511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>
                <a:defRPr sz="5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766" name="成组"/>
          <p:cNvGrpSpPr/>
          <p:nvPr/>
        </p:nvGrpSpPr>
        <p:grpSpPr>
          <a:xfrm>
            <a:off x="2930001" y="2351215"/>
            <a:ext cx="2753786" cy="2198708"/>
            <a:chOff x="0" y="0"/>
            <a:chExt cx="2753784" cy="2198707"/>
          </a:xfrm>
        </p:grpSpPr>
        <p:sp>
          <p:nvSpPr>
            <p:cNvPr id="761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762" name="人力资源"/>
            <p:cNvSpPr txBox="1"/>
            <p:nvPr/>
          </p:nvSpPr>
          <p:spPr>
            <a:xfrm>
              <a:off x="165949" y="1267000"/>
              <a:ext cx="2421887" cy="4572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1168400">
                <a:lnSpc>
                  <a:spcPct val="110000"/>
                </a:lnSpc>
                <a:spcBef>
                  <a:spcPts val="6000"/>
                </a:spcBef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人力资源</a:t>
              </a:r>
            </a:p>
          </p:txBody>
        </p:sp>
        <p:grpSp>
          <p:nvGrpSpPr>
            <p:cNvPr id="765" name="成组"/>
            <p:cNvGrpSpPr/>
            <p:nvPr/>
          </p:nvGrpSpPr>
          <p:grpSpPr>
            <a:xfrm>
              <a:off x="826212" y="0"/>
              <a:ext cx="1101360" cy="1101359"/>
              <a:chOff x="0" y="0"/>
              <a:chExt cx="1101358" cy="1101358"/>
            </a:xfrm>
          </p:grpSpPr>
          <p:sp>
            <p:nvSpPr>
              <p:cNvPr id="763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F8CA63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764" name="带肩膀的头像"/>
              <p:cNvSpPr/>
              <p:nvPr/>
            </p:nvSpPr>
            <p:spPr>
              <a:xfrm>
                <a:off x="322079" y="352625"/>
                <a:ext cx="457201" cy="3961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1" y="0"/>
                    </a:moveTo>
                    <a:cubicBezTo>
                      <a:pt x="8419" y="0"/>
                      <a:pt x="7041" y="1374"/>
                      <a:pt x="6553" y="3337"/>
                    </a:cubicBezTo>
                    <a:cubicBezTo>
                      <a:pt x="6322" y="4269"/>
                      <a:pt x="6312" y="5365"/>
                      <a:pt x="6383" y="6556"/>
                    </a:cubicBezTo>
                    <a:cubicBezTo>
                      <a:pt x="6251" y="6550"/>
                      <a:pt x="6103" y="6550"/>
                      <a:pt x="5944" y="6556"/>
                    </a:cubicBezTo>
                    <a:cubicBezTo>
                      <a:pt x="5170" y="6600"/>
                      <a:pt x="5740" y="8660"/>
                      <a:pt x="6261" y="9870"/>
                    </a:cubicBezTo>
                    <a:cubicBezTo>
                      <a:pt x="6371" y="10117"/>
                      <a:pt x="6602" y="10060"/>
                      <a:pt x="6700" y="10028"/>
                    </a:cubicBezTo>
                    <a:cubicBezTo>
                      <a:pt x="6898" y="12074"/>
                      <a:pt x="7173" y="12688"/>
                      <a:pt x="7865" y="13587"/>
                    </a:cubicBezTo>
                    <a:lnTo>
                      <a:pt x="7853" y="14563"/>
                    </a:lnTo>
                    <a:cubicBezTo>
                      <a:pt x="7836" y="15893"/>
                      <a:pt x="7177" y="16995"/>
                      <a:pt x="6102" y="17704"/>
                    </a:cubicBezTo>
                    <a:cubicBezTo>
                      <a:pt x="6014" y="17761"/>
                      <a:pt x="5927" y="17818"/>
                      <a:pt x="5839" y="17863"/>
                    </a:cubicBezTo>
                    <a:cubicBezTo>
                      <a:pt x="5335" y="18148"/>
                      <a:pt x="4780" y="18293"/>
                      <a:pt x="4221" y="18318"/>
                    </a:cubicBezTo>
                    <a:cubicBezTo>
                      <a:pt x="1630" y="18457"/>
                      <a:pt x="779" y="19820"/>
                      <a:pt x="0" y="21600"/>
                    </a:cubicBezTo>
                    <a:lnTo>
                      <a:pt x="10801" y="21600"/>
                    </a:lnTo>
                    <a:lnTo>
                      <a:pt x="21600" y="21600"/>
                    </a:lnTo>
                    <a:cubicBezTo>
                      <a:pt x="20821" y="19820"/>
                      <a:pt x="19970" y="18457"/>
                      <a:pt x="17379" y="18318"/>
                    </a:cubicBezTo>
                    <a:cubicBezTo>
                      <a:pt x="16820" y="18286"/>
                      <a:pt x="16260" y="18148"/>
                      <a:pt x="15761" y="17863"/>
                    </a:cubicBezTo>
                    <a:cubicBezTo>
                      <a:pt x="15678" y="17812"/>
                      <a:pt x="15591" y="17761"/>
                      <a:pt x="15498" y="17704"/>
                    </a:cubicBezTo>
                    <a:cubicBezTo>
                      <a:pt x="14423" y="16995"/>
                      <a:pt x="13758" y="15893"/>
                      <a:pt x="13747" y="14563"/>
                    </a:cubicBezTo>
                    <a:lnTo>
                      <a:pt x="13737" y="13587"/>
                    </a:lnTo>
                    <a:cubicBezTo>
                      <a:pt x="14428" y="12688"/>
                      <a:pt x="14697" y="12074"/>
                      <a:pt x="14900" y="10028"/>
                    </a:cubicBezTo>
                    <a:cubicBezTo>
                      <a:pt x="14993" y="10066"/>
                      <a:pt x="15229" y="10123"/>
                      <a:pt x="15339" y="9870"/>
                    </a:cubicBezTo>
                    <a:cubicBezTo>
                      <a:pt x="15865" y="8660"/>
                      <a:pt x="16431" y="6600"/>
                      <a:pt x="15658" y="6556"/>
                    </a:cubicBezTo>
                    <a:cubicBezTo>
                      <a:pt x="15498" y="6550"/>
                      <a:pt x="15350" y="6543"/>
                      <a:pt x="15219" y="6556"/>
                    </a:cubicBezTo>
                    <a:cubicBezTo>
                      <a:pt x="15290" y="5371"/>
                      <a:pt x="15283" y="4269"/>
                      <a:pt x="15047" y="3337"/>
                    </a:cubicBezTo>
                    <a:cubicBezTo>
                      <a:pt x="14559" y="1374"/>
                      <a:pt x="13183" y="0"/>
                      <a:pt x="108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772" name="成组"/>
          <p:cNvGrpSpPr/>
          <p:nvPr/>
        </p:nvGrpSpPr>
        <p:grpSpPr>
          <a:xfrm>
            <a:off x="6090707" y="2351215"/>
            <a:ext cx="2753785" cy="2198708"/>
            <a:chOff x="0" y="0"/>
            <a:chExt cx="2753784" cy="2198707"/>
          </a:xfrm>
        </p:grpSpPr>
        <p:sp>
          <p:nvSpPr>
            <p:cNvPr id="767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768" name="资金管理"/>
            <p:cNvSpPr txBox="1"/>
            <p:nvPr/>
          </p:nvSpPr>
          <p:spPr>
            <a:xfrm>
              <a:off x="165949" y="1267000"/>
              <a:ext cx="2421887" cy="4572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1168400">
                <a:lnSpc>
                  <a:spcPct val="110000"/>
                </a:lnSpc>
                <a:spcBef>
                  <a:spcPts val="6000"/>
                </a:spcBef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资金管理</a:t>
              </a:r>
            </a:p>
          </p:txBody>
        </p:sp>
        <p:grpSp>
          <p:nvGrpSpPr>
            <p:cNvPr id="771" name="成组"/>
            <p:cNvGrpSpPr/>
            <p:nvPr/>
          </p:nvGrpSpPr>
          <p:grpSpPr>
            <a:xfrm>
              <a:off x="826213" y="0"/>
              <a:ext cx="1101359" cy="1101359"/>
              <a:chOff x="0" y="0"/>
              <a:chExt cx="1101358" cy="1101358"/>
            </a:xfrm>
          </p:grpSpPr>
          <p:sp>
            <p:nvSpPr>
              <p:cNvPr id="769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4CB7F5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770" name="硬币"/>
              <p:cNvSpPr/>
              <p:nvPr/>
            </p:nvSpPr>
            <p:spPr>
              <a:xfrm>
                <a:off x="360179" y="359607"/>
                <a:ext cx="381001" cy="382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1" y="0"/>
                    </a:moveTo>
                    <a:cubicBezTo>
                      <a:pt x="7949" y="0"/>
                      <a:pt x="5266" y="392"/>
                      <a:pt x="3255" y="1111"/>
                    </a:cubicBezTo>
                    <a:cubicBezTo>
                      <a:pt x="1360" y="1787"/>
                      <a:pt x="273" y="2685"/>
                      <a:pt x="273" y="3572"/>
                    </a:cubicBezTo>
                    <a:cubicBezTo>
                      <a:pt x="273" y="4460"/>
                      <a:pt x="1360" y="5360"/>
                      <a:pt x="3255" y="6035"/>
                    </a:cubicBezTo>
                    <a:cubicBezTo>
                      <a:pt x="5266" y="6749"/>
                      <a:pt x="7949" y="7147"/>
                      <a:pt x="10801" y="7147"/>
                    </a:cubicBezTo>
                    <a:cubicBezTo>
                      <a:pt x="13652" y="7147"/>
                      <a:pt x="16334" y="6754"/>
                      <a:pt x="18345" y="6035"/>
                    </a:cubicBezTo>
                    <a:cubicBezTo>
                      <a:pt x="20240" y="5360"/>
                      <a:pt x="21327" y="4460"/>
                      <a:pt x="21327" y="3572"/>
                    </a:cubicBezTo>
                    <a:cubicBezTo>
                      <a:pt x="21327" y="2685"/>
                      <a:pt x="20240" y="1787"/>
                      <a:pt x="18345" y="1111"/>
                    </a:cubicBezTo>
                    <a:cubicBezTo>
                      <a:pt x="16334" y="398"/>
                      <a:pt x="13652" y="0"/>
                      <a:pt x="10801" y="0"/>
                    </a:cubicBezTo>
                    <a:close/>
                    <a:moveTo>
                      <a:pt x="12" y="4505"/>
                    </a:moveTo>
                    <a:lnTo>
                      <a:pt x="12" y="5914"/>
                    </a:lnTo>
                    <a:cubicBezTo>
                      <a:pt x="12" y="8033"/>
                      <a:pt x="4846" y="9754"/>
                      <a:pt x="10811" y="9754"/>
                    </a:cubicBezTo>
                    <a:cubicBezTo>
                      <a:pt x="16776" y="9754"/>
                      <a:pt x="21600" y="8039"/>
                      <a:pt x="21600" y="5914"/>
                    </a:cubicBezTo>
                    <a:lnTo>
                      <a:pt x="21600" y="4505"/>
                    </a:lnTo>
                    <a:cubicBezTo>
                      <a:pt x="21136" y="5284"/>
                      <a:pt x="20088" y="5991"/>
                      <a:pt x="18531" y="6541"/>
                    </a:cubicBezTo>
                    <a:cubicBezTo>
                      <a:pt x="16460" y="7276"/>
                      <a:pt x="13718" y="7679"/>
                      <a:pt x="10806" y="7679"/>
                    </a:cubicBezTo>
                    <a:cubicBezTo>
                      <a:pt x="7894" y="7679"/>
                      <a:pt x="5146" y="7276"/>
                      <a:pt x="3081" y="6541"/>
                    </a:cubicBezTo>
                    <a:cubicBezTo>
                      <a:pt x="1524" y="5985"/>
                      <a:pt x="476" y="5284"/>
                      <a:pt x="12" y="4505"/>
                    </a:cubicBezTo>
                    <a:close/>
                    <a:moveTo>
                      <a:pt x="0" y="7320"/>
                    </a:moveTo>
                    <a:lnTo>
                      <a:pt x="0" y="8284"/>
                    </a:lnTo>
                    <a:cubicBezTo>
                      <a:pt x="0" y="10402"/>
                      <a:pt x="4836" y="12123"/>
                      <a:pt x="10801" y="12123"/>
                    </a:cubicBezTo>
                    <a:cubicBezTo>
                      <a:pt x="16766" y="12123"/>
                      <a:pt x="21600" y="10408"/>
                      <a:pt x="21600" y="8284"/>
                    </a:cubicBezTo>
                    <a:lnTo>
                      <a:pt x="21600" y="7320"/>
                    </a:lnTo>
                    <a:cubicBezTo>
                      <a:pt x="21458" y="7495"/>
                      <a:pt x="21295" y="7664"/>
                      <a:pt x="21098" y="7827"/>
                    </a:cubicBezTo>
                    <a:cubicBezTo>
                      <a:pt x="20508" y="8329"/>
                      <a:pt x="19672" y="8769"/>
                      <a:pt x="18618" y="9145"/>
                    </a:cubicBezTo>
                    <a:cubicBezTo>
                      <a:pt x="16520" y="9891"/>
                      <a:pt x="13745" y="10299"/>
                      <a:pt x="10801" y="10299"/>
                    </a:cubicBezTo>
                    <a:cubicBezTo>
                      <a:pt x="7856" y="10299"/>
                      <a:pt x="5080" y="9891"/>
                      <a:pt x="2982" y="9145"/>
                    </a:cubicBezTo>
                    <a:cubicBezTo>
                      <a:pt x="1928" y="8769"/>
                      <a:pt x="1099" y="8329"/>
                      <a:pt x="504" y="7827"/>
                    </a:cubicBezTo>
                    <a:cubicBezTo>
                      <a:pt x="307" y="7664"/>
                      <a:pt x="142" y="7495"/>
                      <a:pt x="0" y="7320"/>
                    </a:cubicBezTo>
                    <a:close/>
                    <a:moveTo>
                      <a:pt x="0" y="9689"/>
                    </a:moveTo>
                    <a:lnTo>
                      <a:pt x="0" y="10653"/>
                    </a:lnTo>
                    <a:cubicBezTo>
                      <a:pt x="0" y="12771"/>
                      <a:pt x="4836" y="14492"/>
                      <a:pt x="10801" y="14492"/>
                    </a:cubicBezTo>
                    <a:cubicBezTo>
                      <a:pt x="16766" y="14492"/>
                      <a:pt x="21600" y="12777"/>
                      <a:pt x="21600" y="10653"/>
                    </a:cubicBezTo>
                    <a:lnTo>
                      <a:pt x="21600" y="9689"/>
                    </a:lnTo>
                    <a:cubicBezTo>
                      <a:pt x="21458" y="9864"/>
                      <a:pt x="21295" y="10033"/>
                      <a:pt x="21098" y="10197"/>
                    </a:cubicBezTo>
                    <a:cubicBezTo>
                      <a:pt x="20508" y="10698"/>
                      <a:pt x="19672" y="11138"/>
                      <a:pt x="18618" y="11514"/>
                    </a:cubicBezTo>
                    <a:cubicBezTo>
                      <a:pt x="16520" y="12260"/>
                      <a:pt x="13745" y="12668"/>
                      <a:pt x="10801" y="12668"/>
                    </a:cubicBezTo>
                    <a:cubicBezTo>
                      <a:pt x="7856" y="12668"/>
                      <a:pt x="5080" y="12260"/>
                      <a:pt x="2982" y="11514"/>
                    </a:cubicBezTo>
                    <a:cubicBezTo>
                      <a:pt x="1928" y="11138"/>
                      <a:pt x="1099" y="10698"/>
                      <a:pt x="504" y="10197"/>
                    </a:cubicBezTo>
                    <a:cubicBezTo>
                      <a:pt x="307" y="10033"/>
                      <a:pt x="142" y="9864"/>
                      <a:pt x="0" y="9689"/>
                    </a:cubicBezTo>
                    <a:close/>
                    <a:moveTo>
                      <a:pt x="0" y="12059"/>
                    </a:moveTo>
                    <a:lnTo>
                      <a:pt x="0" y="13022"/>
                    </a:lnTo>
                    <a:cubicBezTo>
                      <a:pt x="0" y="15141"/>
                      <a:pt x="4836" y="16862"/>
                      <a:pt x="10801" y="16862"/>
                    </a:cubicBezTo>
                    <a:cubicBezTo>
                      <a:pt x="16766" y="16862"/>
                      <a:pt x="21600" y="15146"/>
                      <a:pt x="21600" y="13022"/>
                    </a:cubicBezTo>
                    <a:lnTo>
                      <a:pt x="21600" y="12059"/>
                    </a:lnTo>
                    <a:cubicBezTo>
                      <a:pt x="21458" y="12233"/>
                      <a:pt x="21295" y="12402"/>
                      <a:pt x="21098" y="12566"/>
                    </a:cubicBezTo>
                    <a:cubicBezTo>
                      <a:pt x="20508" y="13067"/>
                      <a:pt x="19672" y="13507"/>
                      <a:pt x="18618" y="13883"/>
                    </a:cubicBezTo>
                    <a:cubicBezTo>
                      <a:pt x="16520" y="14629"/>
                      <a:pt x="13745" y="15037"/>
                      <a:pt x="10801" y="15037"/>
                    </a:cubicBezTo>
                    <a:cubicBezTo>
                      <a:pt x="7856" y="15037"/>
                      <a:pt x="5080" y="14629"/>
                      <a:pt x="2982" y="13883"/>
                    </a:cubicBezTo>
                    <a:cubicBezTo>
                      <a:pt x="1928" y="13507"/>
                      <a:pt x="1099" y="13067"/>
                      <a:pt x="504" y="12566"/>
                    </a:cubicBezTo>
                    <a:cubicBezTo>
                      <a:pt x="307" y="12402"/>
                      <a:pt x="142" y="12233"/>
                      <a:pt x="0" y="12059"/>
                    </a:cubicBezTo>
                    <a:close/>
                    <a:moveTo>
                      <a:pt x="0" y="14428"/>
                    </a:moveTo>
                    <a:lnTo>
                      <a:pt x="0" y="15391"/>
                    </a:lnTo>
                    <a:cubicBezTo>
                      <a:pt x="0" y="17510"/>
                      <a:pt x="4836" y="19231"/>
                      <a:pt x="10801" y="19231"/>
                    </a:cubicBezTo>
                    <a:cubicBezTo>
                      <a:pt x="16766" y="19231"/>
                      <a:pt x="21600" y="17515"/>
                      <a:pt x="21600" y="15391"/>
                    </a:cubicBezTo>
                    <a:lnTo>
                      <a:pt x="21600" y="14428"/>
                    </a:lnTo>
                    <a:cubicBezTo>
                      <a:pt x="21458" y="14602"/>
                      <a:pt x="21295" y="14772"/>
                      <a:pt x="21098" y="14935"/>
                    </a:cubicBezTo>
                    <a:cubicBezTo>
                      <a:pt x="20508" y="15436"/>
                      <a:pt x="19672" y="15877"/>
                      <a:pt x="18618" y="16252"/>
                    </a:cubicBezTo>
                    <a:cubicBezTo>
                      <a:pt x="16520" y="16998"/>
                      <a:pt x="13745" y="17406"/>
                      <a:pt x="10801" y="17406"/>
                    </a:cubicBezTo>
                    <a:cubicBezTo>
                      <a:pt x="7856" y="17406"/>
                      <a:pt x="5080" y="16998"/>
                      <a:pt x="2982" y="16252"/>
                    </a:cubicBezTo>
                    <a:cubicBezTo>
                      <a:pt x="1928" y="15877"/>
                      <a:pt x="1099" y="15436"/>
                      <a:pt x="504" y="14935"/>
                    </a:cubicBezTo>
                    <a:cubicBezTo>
                      <a:pt x="307" y="14772"/>
                      <a:pt x="142" y="14602"/>
                      <a:pt x="0" y="14428"/>
                    </a:cubicBezTo>
                    <a:close/>
                    <a:moveTo>
                      <a:pt x="0" y="16797"/>
                    </a:moveTo>
                    <a:lnTo>
                      <a:pt x="0" y="17760"/>
                    </a:lnTo>
                    <a:cubicBezTo>
                      <a:pt x="0" y="19879"/>
                      <a:pt x="4836" y="21600"/>
                      <a:pt x="10801" y="21600"/>
                    </a:cubicBezTo>
                    <a:cubicBezTo>
                      <a:pt x="16766" y="21600"/>
                      <a:pt x="21600" y="19879"/>
                      <a:pt x="21600" y="17760"/>
                    </a:cubicBezTo>
                    <a:lnTo>
                      <a:pt x="21600" y="16797"/>
                    </a:lnTo>
                    <a:cubicBezTo>
                      <a:pt x="21458" y="16971"/>
                      <a:pt x="21295" y="17141"/>
                      <a:pt x="21098" y="17304"/>
                    </a:cubicBezTo>
                    <a:cubicBezTo>
                      <a:pt x="20508" y="17805"/>
                      <a:pt x="19672" y="18246"/>
                      <a:pt x="18618" y="18622"/>
                    </a:cubicBezTo>
                    <a:cubicBezTo>
                      <a:pt x="16520" y="19368"/>
                      <a:pt x="13745" y="19775"/>
                      <a:pt x="10801" y="19775"/>
                    </a:cubicBezTo>
                    <a:cubicBezTo>
                      <a:pt x="7856" y="19775"/>
                      <a:pt x="5080" y="19368"/>
                      <a:pt x="2982" y="18622"/>
                    </a:cubicBezTo>
                    <a:cubicBezTo>
                      <a:pt x="1928" y="18246"/>
                      <a:pt x="1099" y="17805"/>
                      <a:pt x="504" y="17304"/>
                    </a:cubicBezTo>
                    <a:cubicBezTo>
                      <a:pt x="307" y="17141"/>
                      <a:pt x="142" y="16971"/>
                      <a:pt x="0" y="1679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778" name="成组"/>
          <p:cNvGrpSpPr/>
          <p:nvPr/>
        </p:nvGrpSpPr>
        <p:grpSpPr>
          <a:xfrm>
            <a:off x="9251413" y="2351215"/>
            <a:ext cx="2753785" cy="2198708"/>
            <a:chOff x="0" y="0"/>
            <a:chExt cx="2753784" cy="2198707"/>
          </a:xfrm>
        </p:grpSpPr>
        <p:sp>
          <p:nvSpPr>
            <p:cNvPr id="773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774" name="资产管理"/>
            <p:cNvSpPr txBox="1"/>
            <p:nvPr/>
          </p:nvSpPr>
          <p:spPr>
            <a:xfrm>
              <a:off x="165949" y="1267000"/>
              <a:ext cx="2421887" cy="4572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1168400">
                <a:lnSpc>
                  <a:spcPct val="110000"/>
                </a:lnSpc>
                <a:spcBef>
                  <a:spcPts val="6000"/>
                </a:spcBef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资产管理</a:t>
              </a:r>
            </a:p>
          </p:txBody>
        </p:sp>
        <p:grpSp>
          <p:nvGrpSpPr>
            <p:cNvPr id="777" name="成组"/>
            <p:cNvGrpSpPr/>
            <p:nvPr/>
          </p:nvGrpSpPr>
          <p:grpSpPr>
            <a:xfrm>
              <a:off x="826213" y="0"/>
              <a:ext cx="1101359" cy="1101359"/>
              <a:chOff x="0" y="0"/>
              <a:chExt cx="1101358" cy="1101358"/>
            </a:xfrm>
          </p:grpSpPr>
          <p:sp>
            <p:nvSpPr>
              <p:cNvPr id="775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00CBCD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776" name="购物车"/>
              <p:cNvSpPr/>
              <p:nvPr/>
            </p:nvSpPr>
            <p:spPr>
              <a:xfrm>
                <a:off x="322079" y="340142"/>
                <a:ext cx="457201" cy="4210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74" h="21600" fill="norm" stroke="1" extrusionOk="0">
                    <a:moveTo>
                      <a:pt x="767" y="0"/>
                    </a:moveTo>
                    <a:cubicBezTo>
                      <a:pt x="584" y="0"/>
                      <a:pt x="413" y="68"/>
                      <a:pt x="272" y="198"/>
                    </a:cubicBezTo>
                    <a:cubicBezTo>
                      <a:pt x="111" y="346"/>
                      <a:pt x="15" y="554"/>
                      <a:pt x="1" y="784"/>
                    </a:cubicBezTo>
                    <a:cubicBezTo>
                      <a:pt x="-26" y="1237"/>
                      <a:pt x="278" y="1628"/>
                      <a:pt x="693" y="1674"/>
                    </a:cubicBezTo>
                    <a:lnTo>
                      <a:pt x="3399" y="1971"/>
                    </a:lnTo>
                    <a:lnTo>
                      <a:pt x="6448" y="12924"/>
                    </a:lnTo>
                    <a:lnTo>
                      <a:pt x="4970" y="17349"/>
                    </a:lnTo>
                    <a:lnTo>
                      <a:pt x="4442" y="17349"/>
                    </a:lnTo>
                    <a:cubicBezTo>
                      <a:pt x="4270" y="17349"/>
                      <a:pt x="4130" y="17499"/>
                      <a:pt x="4130" y="17686"/>
                    </a:cubicBezTo>
                    <a:lnTo>
                      <a:pt x="4130" y="18243"/>
                    </a:lnTo>
                    <a:cubicBezTo>
                      <a:pt x="4125" y="18243"/>
                      <a:pt x="4120" y="18243"/>
                      <a:pt x="4115" y="18243"/>
                    </a:cubicBezTo>
                    <a:cubicBezTo>
                      <a:pt x="3270" y="18243"/>
                      <a:pt x="2583" y="18991"/>
                      <a:pt x="2583" y="19909"/>
                    </a:cubicBezTo>
                    <a:cubicBezTo>
                      <a:pt x="2583" y="20827"/>
                      <a:pt x="3270" y="21574"/>
                      <a:pt x="4115" y="21574"/>
                    </a:cubicBezTo>
                    <a:cubicBezTo>
                      <a:pt x="4959" y="21574"/>
                      <a:pt x="5646" y="20827"/>
                      <a:pt x="5646" y="19909"/>
                    </a:cubicBezTo>
                    <a:cubicBezTo>
                      <a:pt x="5646" y="19672"/>
                      <a:pt x="5601" y="19444"/>
                      <a:pt x="5512" y="19230"/>
                    </a:cubicBezTo>
                    <a:lnTo>
                      <a:pt x="5679" y="19094"/>
                    </a:lnTo>
                    <a:lnTo>
                      <a:pt x="5679" y="18026"/>
                    </a:lnTo>
                    <a:lnTo>
                      <a:pt x="18462" y="18026"/>
                    </a:lnTo>
                    <a:lnTo>
                      <a:pt x="18462" y="19094"/>
                    </a:lnTo>
                    <a:lnTo>
                      <a:pt x="18647" y="19247"/>
                    </a:lnTo>
                    <a:cubicBezTo>
                      <a:pt x="18556" y="19464"/>
                      <a:pt x="18510" y="19695"/>
                      <a:pt x="18510" y="19935"/>
                    </a:cubicBezTo>
                    <a:cubicBezTo>
                      <a:pt x="18510" y="20853"/>
                      <a:pt x="19198" y="21600"/>
                      <a:pt x="20043" y="21600"/>
                    </a:cubicBezTo>
                    <a:cubicBezTo>
                      <a:pt x="20887" y="21600"/>
                      <a:pt x="21574" y="20852"/>
                      <a:pt x="21574" y="19933"/>
                    </a:cubicBezTo>
                    <a:cubicBezTo>
                      <a:pt x="21574" y="19015"/>
                      <a:pt x="20887" y="18269"/>
                      <a:pt x="20043" y="18269"/>
                    </a:cubicBezTo>
                    <a:cubicBezTo>
                      <a:pt x="20036" y="18269"/>
                      <a:pt x="20029" y="18269"/>
                      <a:pt x="20022" y="18269"/>
                    </a:cubicBezTo>
                    <a:lnTo>
                      <a:pt x="20022" y="17686"/>
                    </a:lnTo>
                    <a:cubicBezTo>
                      <a:pt x="20022" y="17499"/>
                      <a:pt x="19882" y="17349"/>
                      <a:pt x="19710" y="17349"/>
                    </a:cubicBezTo>
                    <a:lnTo>
                      <a:pt x="11179" y="17349"/>
                    </a:lnTo>
                    <a:cubicBezTo>
                      <a:pt x="10281" y="17349"/>
                      <a:pt x="9550" y="16553"/>
                      <a:pt x="9550" y="15578"/>
                    </a:cubicBezTo>
                    <a:lnTo>
                      <a:pt x="9550" y="12821"/>
                    </a:lnTo>
                    <a:lnTo>
                      <a:pt x="20022" y="11026"/>
                    </a:lnTo>
                    <a:lnTo>
                      <a:pt x="20022" y="3120"/>
                    </a:lnTo>
                    <a:lnTo>
                      <a:pt x="3874" y="1342"/>
                    </a:lnTo>
                    <a:lnTo>
                      <a:pt x="3838" y="1207"/>
                    </a:lnTo>
                    <a:cubicBezTo>
                      <a:pt x="3687" y="664"/>
                      <a:pt x="3253" y="275"/>
                      <a:pt x="2734" y="215"/>
                    </a:cubicBezTo>
                    <a:cubicBezTo>
                      <a:pt x="2323" y="167"/>
                      <a:pt x="1374" y="63"/>
                      <a:pt x="846" y="6"/>
                    </a:cubicBezTo>
                    <a:cubicBezTo>
                      <a:pt x="820" y="3"/>
                      <a:pt x="793" y="0"/>
                      <a:pt x="767" y="0"/>
                    </a:cubicBezTo>
                    <a:close/>
                    <a:moveTo>
                      <a:pt x="770" y="677"/>
                    </a:moveTo>
                    <a:cubicBezTo>
                      <a:pt x="775" y="677"/>
                      <a:pt x="779" y="679"/>
                      <a:pt x="784" y="679"/>
                    </a:cubicBezTo>
                    <a:cubicBezTo>
                      <a:pt x="1196" y="724"/>
                      <a:pt x="2351" y="852"/>
                      <a:pt x="2667" y="888"/>
                    </a:cubicBezTo>
                    <a:cubicBezTo>
                      <a:pt x="2890" y="914"/>
                      <a:pt x="3083" y="1055"/>
                      <a:pt x="3188" y="1265"/>
                    </a:cubicBezTo>
                    <a:lnTo>
                      <a:pt x="755" y="997"/>
                    </a:lnTo>
                    <a:cubicBezTo>
                      <a:pt x="674" y="988"/>
                      <a:pt x="616" y="909"/>
                      <a:pt x="624" y="821"/>
                    </a:cubicBezTo>
                    <a:cubicBezTo>
                      <a:pt x="632" y="739"/>
                      <a:pt x="695" y="677"/>
                      <a:pt x="770" y="677"/>
                    </a:cubicBezTo>
                    <a:close/>
                    <a:moveTo>
                      <a:pt x="4070" y="2045"/>
                    </a:moveTo>
                    <a:lnTo>
                      <a:pt x="5402" y="2191"/>
                    </a:lnTo>
                    <a:lnTo>
                      <a:pt x="6101" y="5250"/>
                    </a:lnTo>
                    <a:lnTo>
                      <a:pt x="4956" y="5224"/>
                    </a:lnTo>
                    <a:lnTo>
                      <a:pt x="4070" y="2045"/>
                    </a:lnTo>
                    <a:close/>
                    <a:moveTo>
                      <a:pt x="5747" y="2230"/>
                    </a:moveTo>
                    <a:lnTo>
                      <a:pt x="7050" y="2374"/>
                    </a:lnTo>
                    <a:lnTo>
                      <a:pt x="7641" y="5285"/>
                    </a:lnTo>
                    <a:lnTo>
                      <a:pt x="6441" y="5257"/>
                    </a:lnTo>
                    <a:lnTo>
                      <a:pt x="5747" y="2230"/>
                    </a:lnTo>
                    <a:close/>
                    <a:moveTo>
                      <a:pt x="7394" y="2411"/>
                    </a:moveTo>
                    <a:lnTo>
                      <a:pt x="8657" y="2549"/>
                    </a:lnTo>
                    <a:lnTo>
                      <a:pt x="9152" y="5319"/>
                    </a:lnTo>
                    <a:lnTo>
                      <a:pt x="7977" y="5293"/>
                    </a:lnTo>
                    <a:lnTo>
                      <a:pt x="7394" y="2411"/>
                    </a:lnTo>
                    <a:close/>
                    <a:moveTo>
                      <a:pt x="8997" y="2588"/>
                    </a:moveTo>
                    <a:lnTo>
                      <a:pt x="10269" y="2728"/>
                    </a:lnTo>
                    <a:lnTo>
                      <a:pt x="10671" y="5354"/>
                    </a:lnTo>
                    <a:lnTo>
                      <a:pt x="9486" y="5326"/>
                    </a:lnTo>
                    <a:lnTo>
                      <a:pt x="8997" y="2588"/>
                    </a:lnTo>
                    <a:close/>
                    <a:moveTo>
                      <a:pt x="10607" y="2766"/>
                    </a:moveTo>
                    <a:lnTo>
                      <a:pt x="11866" y="2904"/>
                    </a:lnTo>
                    <a:lnTo>
                      <a:pt x="12176" y="5388"/>
                    </a:lnTo>
                    <a:lnTo>
                      <a:pt x="11002" y="5362"/>
                    </a:lnTo>
                    <a:lnTo>
                      <a:pt x="10607" y="2766"/>
                    </a:lnTo>
                    <a:close/>
                    <a:moveTo>
                      <a:pt x="12201" y="2941"/>
                    </a:moveTo>
                    <a:lnTo>
                      <a:pt x="13399" y="3072"/>
                    </a:lnTo>
                    <a:lnTo>
                      <a:pt x="13641" y="5421"/>
                    </a:lnTo>
                    <a:lnTo>
                      <a:pt x="12508" y="5395"/>
                    </a:lnTo>
                    <a:lnTo>
                      <a:pt x="12201" y="2941"/>
                    </a:lnTo>
                    <a:close/>
                    <a:moveTo>
                      <a:pt x="13732" y="3109"/>
                    </a:moveTo>
                    <a:lnTo>
                      <a:pt x="15026" y="3251"/>
                    </a:lnTo>
                    <a:lnTo>
                      <a:pt x="15176" y="5457"/>
                    </a:lnTo>
                    <a:lnTo>
                      <a:pt x="13970" y="5429"/>
                    </a:lnTo>
                    <a:lnTo>
                      <a:pt x="13732" y="3109"/>
                    </a:lnTo>
                    <a:close/>
                    <a:moveTo>
                      <a:pt x="15358" y="3288"/>
                    </a:moveTo>
                    <a:lnTo>
                      <a:pt x="16540" y="3419"/>
                    </a:lnTo>
                    <a:lnTo>
                      <a:pt x="16628" y="5491"/>
                    </a:lnTo>
                    <a:lnTo>
                      <a:pt x="15504" y="5464"/>
                    </a:lnTo>
                    <a:lnTo>
                      <a:pt x="15358" y="3288"/>
                    </a:lnTo>
                    <a:close/>
                    <a:moveTo>
                      <a:pt x="16868" y="3454"/>
                    </a:moveTo>
                    <a:lnTo>
                      <a:pt x="18183" y="3600"/>
                    </a:lnTo>
                    <a:lnTo>
                      <a:pt x="18180" y="5526"/>
                    </a:lnTo>
                    <a:lnTo>
                      <a:pt x="16956" y="5498"/>
                    </a:lnTo>
                    <a:lnTo>
                      <a:pt x="16868" y="3454"/>
                    </a:lnTo>
                    <a:close/>
                    <a:moveTo>
                      <a:pt x="18511" y="3635"/>
                    </a:moveTo>
                    <a:lnTo>
                      <a:pt x="19399" y="3733"/>
                    </a:lnTo>
                    <a:lnTo>
                      <a:pt x="19399" y="5554"/>
                    </a:lnTo>
                    <a:lnTo>
                      <a:pt x="18508" y="5533"/>
                    </a:lnTo>
                    <a:lnTo>
                      <a:pt x="18511" y="3635"/>
                    </a:lnTo>
                    <a:close/>
                    <a:moveTo>
                      <a:pt x="5055" y="5582"/>
                    </a:moveTo>
                    <a:lnTo>
                      <a:pt x="6183" y="5606"/>
                    </a:lnTo>
                    <a:lnTo>
                      <a:pt x="6964" y="9018"/>
                    </a:lnTo>
                    <a:lnTo>
                      <a:pt x="6034" y="9096"/>
                    </a:lnTo>
                    <a:lnTo>
                      <a:pt x="5055" y="5582"/>
                    </a:lnTo>
                    <a:close/>
                    <a:moveTo>
                      <a:pt x="6521" y="5616"/>
                    </a:moveTo>
                    <a:lnTo>
                      <a:pt x="7713" y="5642"/>
                    </a:lnTo>
                    <a:lnTo>
                      <a:pt x="8374" y="8900"/>
                    </a:lnTo>
                    <a:lnTo>
                      <a:pt x="7294" y="8990"/>
                    </a:lnTo>
                    <a:lnTo>
                      <a:pt x="6521" y="5616"/>
                    </a:lnTo>
                    <a:close/>
                    <a:moveTo>
                      <a:pt x="8049" y="5649"/>
                    </a:moveTo>
                    <a:lnTo>
                      <a:pt x="9217" y="5677"/>
                    </a:lnTo>
                    <a:lnTo>
                      <a:pt x="9771" y="8781"/>
                    </a:lnTo>
                    <a:lnTo>
                      <a:pt x="8703" y="8872"/>
                    </a:lnTo>
                    <a:lnTo>
                      <a:pt x="8049" y="5649"/>
                    </a:lnTo>
                    <a:close/>
                    <a:moveTo>
                      <a:pt x="9552" y="5685"/>
                    </a:moveTo>
                    <a:lnTo>
                      <a:pt x="10724" y="5711"/>
                    </a:lnTo>
                    <a:lnTo>
                      <a:pt x="11174" y="8663"/>
                    </a:lnTo>
                    <a:lnTo>
                      <a:pt x="10099" y="8753"/>
                    </a:lnTo>
                    <a:lnTo>
                      <a:pt x="9552" y="5685"/>
                    </a:lnTo>
                    <a:close/>
                    <a:moveTo>
                      <a:pt x="11057" y="5718"/>
                    </a:moveTo>
                    <a:lnTo>
                      <a:pt x="12221" y="5744"/>
                    </a:lnTo>
                    <a:lnTo>
                      <a:pt x="12573" y="8544"/>
                    </a:lnTo>
                    <a:lnTo>
                      <a:pt x="11502" y="8635"/>
                    </a:lnTo>
                    <a:lnTo>
                      <a:pt x="11057" y="5718"/>
                    </a:lnTo>
                    <a:close/>
                    <a:moveTo>
                      <a:pt x="12552" y="5752"/>
                    </a:moveTo>
                    <a:lnTo>
                      <a:pt x="13679" y="5778"/>
                    </a:lnTo>
                    <a:lnTo>
                      <a:pt x="13952" y="8428"/>
                    </a:lnTo>
                    <a:lnTo>
                      <a:pt x="12899" y="8518"/>
                    </a:lnTo>
                    <a:lnTo>
                      <a:pt x="12552" y="5752"/>
                    </a:lnTo>
                    <a:close/>
                    <a:moveTo>
                      <a:pt x="14008" y="5785"/>
                    </a:moveTo>
                    <a:lnTo>
                      <a:pt x="15200" y="5813"/>
                    </a:lnTo>
                    <a:lnTo>
                      <a:pt x="15368" y="8309"/>
                    </a:lnTo>
                    <a:lnTo>
                      <a:pt x="14278" y="8400"/>
                    </a:lnTo>
                    <a:lnTo>
                      <a:pt x="14008" y="5785"/>
                    </a:lnTo>
                    <a:close/>
                    <a:moveTo>
                      <a:pt x="15528" y="5821"/>
                    </a:moveTo>
                    <a:lnTo>
                      <a:pt x="16643" y="5847"/>
                    </a:lnTo>
                    <a:lnTo>
                      <a:pt x="16745" y="8193"/>
                    </a:lnTo>
                    <a:lnTo>
                      <a:pt x="15694" y="8281"/>
                    </a:lnTo>
                    <a:lnTo>
                      <a:pt x="15528" y="5821"/>
                    </a:lnTo>
                    <a:close/>
                    <a:moveTo>
                      <a:pt x="16971" y="5854"/>
                    </a:moveTo>
                    <a:lnTo>
                      <a:pt x="18180" y="5881"/>
                    </a:lnTo>
                    <a:lnTo>
                      <a:pt x="18175" y="8072"/>
                    </a:lnTo>
                    <a:lnTo>
                      <a:pt x="17071" y="8165"/>
                    </a:lnTo>
                    <a:lnTo>
                      <a:pt x="16971" y="5854"/>
                    </a:lnTo>
                    <a:close/>
                    <a:moveTo>
                      <a:pt x="18506" y="5888"/>
                    </a:moveTo>
                    <a:lnTo>
                      <a:pt x="19399" y="5909"/>
                    </a:lnTo>
                    <a:lnTo>
                      <a:pt x="19399" y="7969"/>
                    </a:lnTo>
                    <a:lnTo>
                      <a:pt x="18503" y="8044"/>
                    </a:lnTo>
                    <a:lnTo>
                      <a:pt x="18506" y="5888"/>
                    </a:lnTo>
                    <a:close/>
                    <a:moveTo>
                      <a:pt x="19399" y="8325"/>
                    </a:moveTo>
                    <a:lnTo>
                      <a:pt x="19399" y="10447"/>
                    </a:lnTo>
                    <a:lnTo>
                      <a:pt x="18496" y="10602"/>
                    </a:lnTo>
                    <a:lnTo>
                      <a:pt x="18501" y="8400"/>
                    </a:lnTo>
                    <a:lnTo>
                      <a:pt x="19399" y="8325"/>
                    </a:lnTo>
                    <a:close/>
                    <a:moveTo>
                      <a:pt x="18175" y="8428"/>
                    </a:moveTo>
                    <a:lnTo>
                      <a:pt x="18170" y="10658"/>
                    </a:lnTo>
                    <a:lnTo>
                      <a:pt x="17184" y="10826"/>
                    </a:lnTo>
                    <a:lnTo>
                      <a:pt x="17086" y="8519"/>
                    </a:lnTo>
                    <a:lnTo>
                      <a:pt x="18175" y="8428"/>
                    </a:lnTo>
                    <a:close/>
                    <a:moveTo>
                      <a:pt x="16760" y="8547"/>
                    </a:moveTo>
                    <a:lnTo>
                      <a:pt x="16860" y="10882"/>
                    </a:lnTo>
                    <a:lnTo>
                      <a:pt x="15881" y="11050"/>
                    </a:lnTo>
                    <a:lnTo>
                      <a:pt x="15718" y="8635"/>
                    </a:lnTo>
                    <a:lnTo>
                      <a:pt x="16760" y="8547"/>
                    </a:lnTo>
                    <a:close/>
                    <a:moveTo>
                      <a:pt x="15392" y="8663"/>
                    </a:moveTo>
                    <a:lnTo>
                      <a:pt x="15557" y="11106"/>
                    </a:lnTo>
                    <a:lnTo>
                      <a:pt x="14575" y="11274"/>
                    </a:lnTo>
                    <a:lnTo>
                      <a:pt x="14314" y="8755"/>
                    </a:lnTo>
                    <a:lnTo>
                      <a:pt x="15392" y="8663"/>
                    </a:lnTo>
                    <a:close/>
                    <a:moveTo>
                      <a:pt x="13988" y="8781"/>
                    </a:moveTo>
                    <a:lnTo>
                      <a:pt x="14250" y="11330"/>
                    </a:lnTo>
                    <a:lnTo>
                      <a:pt x="13273" y="11496"/>
                    </a:lnTo>
                    <a:lnTo>
                      <a:pt x="12944" y="8870"/>
                    </a:lnTo>
                    <a:lnTo>
                      <a:pt x="13988" y="8781"/>
                    </a:lnTo>
                    <a:close/>
                    <a:moveTo>
                      <a:pt x="12618" y="8898"/>
                    </a:moveTo>
                    <a:lnTo>
                      <a:pt x="12951" y="11552"/>
                    </a:lnTo>
                    <a:lnTo>
                      <a:pt x="11972" y="11720"/>
                    </a:lnTo>
                    <a:lnTo>
                      <a:pt x="11555" y="8988"/>
                    </a:lnTo>
                    <a:lnTo>
                      <a:pt x="12618" y="8898"/>
                    </a:lnTo>
                    <a:close/>
                    <a:moveTo>
                      <a:pt x="11227" y="9014"/>
                    </a:moveTo>
                    <a:lnTo>
                      <a:pt x="11648" y="11776"/>
                    </a:lnTo>
                    <a:lnTo>
                      <a:pt x="10671" y="11944"/>
                    </a:lnTo>
                    <a:lnTo>
                      <a:pt x="10163" y="9105"/>
                    </a:lnTo>
                    <a:lnTo>
                      <a:pt x="11227" y="9014"/>
                    </a:lnTo>
                    <a:close/>
                    <a:moveTo>
                      <a:pt x="9835" y="9132"/>
                    </a:moveTo>
                    <a:lnTo>
                      <a:pt x="10348" y="11998"/>
                    </a:lnTo>
                    <a:lnTo>
                      <a:pt x="9371" y="12166"/>
                    </a:lnTo>
                    <a:lnTo>
                      <a:pt x="8774" y="9221"/>
                    </a:lnTo>
                    <a:lnTo>
                      <a:pt x="9835" y="9132"/>
                    </a:lnTo>
                    <a:close/>
                    <a:moveTo>
                      <a:pt x="8444" y="9249"/>
                    </a:moveTo>
                    <a:lnTo>
                      <a:pt x="9047" y="12222"/>
                    </a:lnTo>
                    <a:lnTo>
                      <a:pt x="8072" y="12388"/>
                    </a:lnTo>
                    <a:lnTo>
                      <a:pt x="7375" y="9341"/>
                    </a:lnTo>
                    <a:lnTo>
                      <a:pt x="8444" y="9249"/>
                    </a:lnTo>
                    <a:close/>
                    <a:moveTo>
                      <a:pt x="7043" y="9369"/>
                    </a:moveTo>
                    <a:lnTo>
                      <a:pt x="7747" y="12444"/>
                    </a:lnTo>
                    <a:lnTo>
                      <a:pt x="7000" y="12573"/>
                    </a:lnTo>
                    <a:lnTo>
                      <a:pt x="6130" y="9445"/>
                    </a:lnTo>
                    <a:lnTo>
                      <a:pt x="7043" y="9369"/>
                    </a:lnTo>
                    <a:close/>
                    <a:moveTo>
                      <a:pt x="8927" y="12929"/>
                    </a:moveTo>
                    <a:lnTo>
                      <a:pt x="8927" y="15578"/>
                    </a:lnTo>
                    <a:cubicBezTo>
                      <a:pt x="8927" y="16249"/>
                      <a:pt x="9179" y="16887"/>
                      <a:pt x="9625" y="17349"/>
                    </a:cubicBezTo>
                    <a:lnTo>
                      <a:pt x="5632" y="17349"/>
                    </a:lnTo>
                    <a:lnTo>
                      <a:pt x="6999" y="13260"/>
                    </a:lnTo>
                    <a:lnTo>
                      <a:pt x="8927" y="12929"/>
                    </a:lnTo>
                    <a:close/>
                    <a:moveTo>
                      <a:pt x="4115" y="18922"/>
                    </a:moveTo>
                    <a:cubicBezTo>
                      <a:pt x="4120" y="18922"/>
                      <a:pt x="4125" y="18922"/>
                      <a:pt x="4130" y="18922"/>
                    </a:cubicBezTo>
                    <a:lnTo>
                      <a:pt x="4130" y="19144"/>
                    </a:lnTo>
                    <a:lnTo>
                      <a:pt x="3761" y="19639"/>
                    </a:lnTo>
                    <a:cubicBezTo>
                      <a:pt x="3631" y="19820"/>
                      <a:pt x="3652" y="20081"/>
                      <a:pt x="3811" y="20232"/>
                    </a:cubicBezTo>
                    <a:cubicBezTo>
                      <a:pt x="3876" y="20295"/>
                      <a:pt x="3956" y="20327"/>
                      <a:pt x="4039" y="20327"/>
                    </a:cubicBezTo>
                    <a:cubicBezTo>
                      <a:pt x="4127" y="20327"/>
                      <a:pt x="4215" y="20292"/>
                      <a:pt x="4295" y="20225"/>
                    </a:cubicBezTo>
                    <a:lnTo>
                      <a:pt x="4992" y="19655"/>
                    </a:lnTo>
                    <a:cubicBezTo>
                      <a:pt x="5013" y="19739"/>
                      <a:pt x="5023" y="19824"/>
                      <a:pt x="5023" y="19909"/>
                    </a:cubicBezTo>
                    <a:cubicBezTo>
                      <a:pt x="5023" y="20453"/>
                      <a:pt x="4615" y="20895"/>
                      <a:pt x="4115" y="20895"/>
                    </a:cubicBezTo>
                    <a:cubicBezTo>
                      <a:pt x="3614" y="20895"/>
                      <a:pt x="3206" y="20453"/>
                      <a:pt x="3206" y="19909"/>
                    </a:cubicBezTo>
                    <a:cubicBezTo>
                      <a:pt x="3206" y="19365"/>
                      <a:pt x="3614" y="18922"/>
                      <a:pt x="4115" y="18922"/>
                    </a:cubicBezTo>
                    <a:close/>
                    <a:moveTo>
                      <a:pt x="20022" y="18948"/>
                    </a:moveTo>
                    <a:cubicBezTo>
                      <a:pt x="20029" y="18948"/>
                      <a:pt x="20036" y="18948"/>
                      <a:pt x="20043" y="18948"/>
                    </a:cubicBezTo>
                    <a:cubicBezTo>
                      <a:pt x="20543" y="18948"/>
                      <a:pt x="20949" y="19391"/>
                      <a:pt x="20949" y="19935"/>
                    </a:cubicBezTo>
                    <a:cubicBezTo>
                      <a:pt x="20949" y="20479"/>
                      <a:pt x="20543" y="20921"/>
                      <a:pt x="20043" y="20921"/>
                    </a:cubicBezTo>
                    <a:cubicBezTo>
                      <a:pt x="19542" y="20921"/>
                      <a:pt x="19134" y="20479"/>
                      <a:pt x="19134" y="19935"/>
                    </a:cubicBezTo>
                    <a:cubicBezTo>
                      <a:pt x="19134" y="19847"/>
                      <a:pt x="19145" y="19757"/>
                      <a:pt x="19167" y="19670"/>
                    </a:cubicBezTo>
                    <a:lnTo>
                      <a:pt x="19844" y="20223"/>
                    </a:lnTo>
                    <a:cubicBezTo>
                      <a:pt x="19924" y="20291"/>
                      <a:pt x="20013" y="20327"/>
                      <a:pt x="20101" y="20327"/>
                    </a:cubicBezTo>
                    <a:cubicBezTo>
                      <a:pt x="20184" y="20327"/>
                      <a:pt x="20262" y="20295"/>
                      <a:pt x="20328" y="20232"/>
                    </a:cubicBezTo>
                    <a:cubicBezTo>
                      <a:pt x="20486" y="20080"/>
                      <a:pt x="20510" y="19819"/>
                      <a:pt x="20379" y="19637"/>
                    </a:cubicBezTo>
                    <a:lnTo>
                      <a:pt x="20022" y="19163"/>
                    </a:lnTo>
                    <a:lnTo>
                      <a:pt x="20022" y="18948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>
                  <a:defRPr b="1"/>
                </a:pPr>
              </a:p>
            </p:txBody>
          </p:sp>
        </p:grpSp>
      </p:grpSp>
      <p:sp>
        <p:nvSpPr>
          <p:cNvPr id="779" name="矩形"/>
          <p:cNvSpPr/>
          <p:nvPr/>
        </p:nvSpPr>
        <p:spPr>
          <a:xfrm>
            <a:off x="6220634" y="4230037"/>
            <a:ext cx="2540001" cy="13377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/>
          </a:p>
        </p:txBody>
      </p:sp>
      <p:graphicFrame>
        <p:nvGraphicFramePr>
          <p:cNvPr id="780" name="表格"/>
          <p:cNvGraphicFramePr/>
          <p:nvPr/>
        </p:nvGraphicFramePr>
        <p:xfrm>
          <a:off x="990600" y="5186691"/>
          <a:ext cx="19642667" cy="1016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734353"/>
                <a:gridCol w="5972744"/>
                <a:gridCol w="5972744"/>
                <a:gridCol w="5972744"/>
                <a:gridCol w="2937415"/>
              </a:tblGrid>
              <a:tr h="785090">
                <a:tc>
                  <a:txBody>
                    <a:bodyPr/>
                    <a:lstStyle/>
                    <a:p>
                      <a:pPr algn="ctr">
                        <a:defRPr b="1" sz="3600">
                          <a:solidFill>
                            <a:srgbClr val="53535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25400">
                      <a:solidFill>
                        <a:srgbClr val="00000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3600">
                          <a:solidFill>
                            <a:srgbClr val="535353"/>
                          </a:solidFill>
                        </a:rPr>
                        <a:t>监察需求</a:t>
                      </a:r>
                    </a:p>
                  </a:txBody>
                  <a:tcPr marL="0" marR="0" marT="0" marB="0" anchor="t" anchorCtr="0" horzOverflow="overflow">
                    <a:lnT w="25400">
                      <a:solidFill>
                        <a:srgbClr val="00000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3600">
                          <a:solidFill>
                            <a:srgbClr val="535353"/>
                          </a:solidFill>
                        </a:rPr>
                        <a:t>当前业务系统建设情况</a:t>
                      </a:r>
                    </a:p>
                  </a:txBody>
                  <a:tcPr marL="0" marR="0" marT="0" marB="0" anchor="t" anchorCtr="0" horzOverflow="overflow">
                    <a:lnT w="25400">
                      <a:solidFill>
                        <a:srgbClr val="00000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3600">
                          <a:solidFill>
                            <a:srgbClr val="535353"/>
                          </a:solidFill>
                        </a:rPr>
                        <a:t>业务系统改进（建设）建议</a:t>
                      </a:r>
                    </a:p>
                  </a:txBody>
                  <a:tcPr marL="0" marR="0" marT="0" marB="0" anchor="t" anchorCtr="0" horzOverflow="overflow">
                    <a:lnT w="25400">
                      <a:solidFill>
                        <a:srgbClr val="00000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3600">
                          <a:solidFill>
                            <a:srgbClr val="535353"/>
                          </a:solidFill>
                        </a:rPr>
                        <a:t>实施策略</a:t>
                      </a:r>
                    </a:p>
                  </a:txBody>
                  <a:tcPr marL="0" marR="0" marT="0" marB="0" anchor="t" anchorCtr="0" horzOverflow="overflow"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noFill/>
                  </a:tcPr>
                </a:tc>
              </a:tr>
              <a:tr h="68349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600"/>
                        <a:t>1</a:t>
                      </a:r>
                    </a:p>
                  </a:txBody>
                  <a:tcPr marL="0" marR="0" marT="0" marB="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b="1" sz="3200">
                          <a:solidFill>
                            <a:srgbClr val="535353"/>
                          </a:solidFill>
                        </a:defRPr>
                      </a:pPr>
                      <a:r>
                        <a:t>资金使用监察（“八项规定”监察）：</a:t>
                      </a:r>
                    </a:p>
                    <a:p>
                      <a:pPr marL="374315" indent="-374315" algn="l">
                        <a:buSzPct val="100000"/>
                        <a:buAutoNum type="arabicPeriod" startAt="1"/>
                        <a:defRPr sz="2800"/>
                      </a:pPr>
                      <a:r>
                        <a:rPr b="1"/>
                        <a:t>台账管理：</a:t>
                      </a:r>
                      <a:r>
                        <a:t>对调查研究、会议项目、文件项目、因公出国等建立台账制度，到期汇报；</a:t>
                      </a:r>
                    </a:p>
                    <a:p>
                      <a:pPr marL="374315" indent="-374315" algn="l">
                        <a:buSzPct val="100000"/>
                        <a:buAutoNum type="arabicPeriod" startAt="1"/>
                        <a:defRPr sz="2800"/>
                      </a:pPr>
                      <a:r>
                        <a:rPr b="1"/>
                        <a:t>标准管控：</a:t>
                      </a:r>
                      <a:r>
                        <a:t>对公务用房、用车、接待等有明确标准的，设置监察条件；</a:t>
                      </a:r>
                    </a:p>
                    <a:p>
                      <a:pPr marL="374315" indent="-374315" algn="l">
                        <a:buSzPct val="100000"/>
                        <a:buAutoNum type="arabicPeriod" startAt="1"/>
                        <a:defRPr sz="2800"/>
                      </a:pPr>
                      <a:r>
                        <a:rPr b="1"/>
                        <a:t>经费管控：</a:t>
                      </a:r>
                      <a:r>
                        <a:t>对接待、出差等经费使用，与财务系统对接，监控部门预算使用情况。</a:t>
                      </a:r>
                    </a:p>
                  </a:txBody>
                  <a:tcPr marL="0" marR="0" marT="0" marB="0" anchor="ctr" anchorCtr="0" horzOverflow="overflow"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000"/>
                        <a:t>目前财务管理信息化系统主要是金蝶（v7.5）财务软件，该系统掌握所有结果数据。可以就资金的使用情况，提供可靠数据。</a:t>
                      </a:r>
                    </a:p>
                  </a:txBody>
                  <a:tcPr marL="0" marR="0" marT="0" marB="0" anchor="ctr" anchorCtr="0" horzOverflow="overflow"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74315" indent="-374315" algn="l">
                        <a:buSzPct val="100000"/>
                        <a:buAutoNum type="arabicPeriod" startAt="1"/>
                        <a:defRPr sz="2800"/>
                      </a:pPr>
                    </a:p>
                  </a:txBody>
                  <a:tcPr marL="0" marR="0" marT="0" marB="0" anchor="ctr" anchorCtr="0" horzOverflow="overflow"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600"/>
                        <a:t>采用数据对接进行实时监察</a:t>
                      </a:r>
                    </a:p>
                  </a:txBody>
                  <a:tcPr marL="0" marR="0" marT="0" marB="0" anchor="ctr" anchorCtr="0" horzOverflow="overflow">
                    <a:lnR w="25400">
                      <a:solidFill>
                        <a:srgbClr val="000000"/>
                      </a:solidFill>
                      <a:miter lim="400000"/>
                    </a:lnR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8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" grpId="1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80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幻灯片编号"/>
          <p:cNvSpPr txBox="1"/>
          <p:nvPr>
            <p:ph type="sldNum" sz="quarter" idx="2"/>
          </p:nvPr>
        </p:nvSpPr>
        <p:spPr>
          <a:xfrm>
            <a:off x="11761613" y="12791195"/>
            <a:ext cx="860774" cy="6654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9" tIns="91439" rIns="91439" bIns="91439"/>
          <a:lstStyle/>
          <a:p>
            <a:pPr/>
            <a:fld id="{86CB4B4D-7CA3-9044-876B-883B54F8677D}" type="slidenum"/>
          </a:p>
        </p:txBody>
      </p:sp>
      <p:sp>
        <p:nvSpPr>
          <p:cNvPr id="785" name="文本框 6"/>
          <p:cNvSpPr txBox="1"/>
          <p:nvPr/>
        </p:nvSpPr>
        <p:spPr>
          <a:xfrm>
            <a:off x="2044700" y="539750"/>
            <a:ext cx="6877050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调研结果概览</a:t>
            </a:r>
          </a:p>
        </p:txBody>
      </p:sp>
      <p:sp>
        <p:nvSpPr>
          <p:cNvPr id="786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grpSp>
        <p:nvGrpSpPr>
          <p:cNvPr id="789" name="组合 8"/>
          <p:cNvGrpSpPr/>
          <p:nvPr/>
        </p:nvGrpSpPr>
        <p:grpSpPr>
          <a:xfrm>
            <a:off x="412750" y="631826"/>
            <a:ext cx="1631950" cy="985114"/>
            <a:chOff x="0" y="0"/>
            <a:chExt cx="1631950" cy="985113"/>
          </a:xfrm>
        </p:grpSpPr>
        <p:sp>
          <p:nvSpPr>
            <p:cNvPr id="787" name="KSO_Shape"/>
            <p:cNvSpPr/>
            <p:nvPr/>
          </p:nvSpPr>
          <p:spPr>
            <a:xfrm>
              <a:off x="0" y="3173"/>
              <a:ext cx="1631950" cy="895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111" y="12220"/>
                  </a:moveTo>
                  <a:lnTo>
                    <a:pt x="19086" y="11837"/>
                  </a:lnTo>
                  <a:lnTo>
                    <a:pt x="19058" y="11462"/>
                  </a:lnTo>
                  <a:lnTo>
                    <a:pt x="19018" y="11087"/>
                  </a:lnTo>
                  <a:lnTo>
                    <a:pt x="18965" y="10726"/>
                  </a:lnTo>
                  <a:lnTo>
                    <a:pt x="18909" y="10366"/>
                  </a:lnTo>
                  <a:lnTo>
                    <a:pt x="18844" y="10013"/>
                  </a:lnTo>
                  <a:lnTo>
                    <a:pt x="18767" y="9667"/>
                  </a:lnTo>
                  <a:lnTo>
                    <a:pt x="18678" y="9329"/>
                  </a:lnTo>
                  <a:lnTo>
                    <a:pt x="18589" y="8998"/>
                  </a:lnTo>
                  <a:lnTo>
                    <a:pt x="18488" y="8689"/>
                  </a:lnTo>
                  <a:lnTo>
                    <a:pt x="18379" y="8372"/>
                  </a:lnTo>
                  <a:lnTo>
                    <a:pt x="18262" y="8078"/>
                  </a:lnTo>
                  <a:lnTo>
                    <a:pt x="18141" y="7791"/>
                  </a:lnTo>
                  <a:lnTo>
                    <a:pt x="18011" y="7511"/>
                  </a:lnTo>
                  <a:lnTo>
                    <a:pt x="17870" y="7239"/>
                  </a:lnTo>
                  <a:lnTo>
                    <a:pt x="17729" y="6989"/>
                  </a:lnTo>
                  <a:lnTo>
                    <a:pt x="17579" y="6746"/>
                  </a:lnTo>
                  <a:lnTo>
                    <a:pt x="17425" y="6518"/>
                  </a:lnTo>
                  <a:lnTo>
                    <a:pt x="17264" y="6298"/>
                  </a:lnTo>
                  <a:lnTo>
                    <a:pt x="17094" y="6092"/>
                  </a:lnTo>
                  <a:lnTo>
                    <a:pt x="16924" y="5900"/>
                  </a:lnTo>
                  <a:lnTo>
                    <a:pt x="16747" y="5724"/>
                  </a:lnTo>
                  <a:lnTo>
                    <a:pt x="16565" y="5569"/>
                  </a:lnTo>
                  <a:lnTo>
                    <a:pt x="16379" y="5422"/>
                  </a:lnTo>
                  <a:lnTo>
                    <a:pt x="16185" y="5290"/>
                  </a:lnTo>
                  <a:lnTo>
                    <a:pt x="15991" y="5172"/>
                  </a:lnTo>
                  <a:lnTo>
                    <a:pt x="15789" y="5069"/>
                  </a:lnTo>
                  <a:lnTo>
                    <a:pt x="15587" y="4995"/>
                  </a:lnTo>
                  <a:lnTo>
                    <a:pt x="15381" y="4929"/>
                  </a:lnTo>
                  <a:lnTo>
                    <a:pt x="15171" y="4878"/>
                  </a:lnTo>
                  <a:lnTo>
                    <a:pt x="14956" y="4856"/>
                  </a:lnTo>
                  <a:lnTo>
                    <a:pt x="14742" y="4841"/>
                  </a:lnTo>
                  <a:lnTo>
                    <a:pt x="14581" y="4856"/>
                  </a:lnTo>
                  <a:lnTo>
                    <a:pt x="14411" y="4863"/>
                  </a:lnTo>
                  <a:lnTo>
                    <a:pt x="14249" y="4892"/>
                  </a:lnTo>
                  <a:lnTo>
                    <a:pt x="14087" y="4929"/>
                  </a:lnTo>
                  <a:lnTo>
                    <a:pt x="13926" y="4981"/>
                  </a:lnTo>
                  <a:lnTo>
                    <a:pt x="13611" y="5113"/>
                  </a:lnTo>
                  <a:lnTo>
                    <a:pt x="13457" y="5194"/>
                  </a:lnTo>
                  <a:lnTo>
                    <a:pt x="13312" y="5282"/>
                  </a:lnTo>
                  <a:lnTo>
                    <a:pt x="13013" y="5488"/>
                  </a:lnTo>
                  <a:lnTo>
                    <a:pt x="12871" y="5613"/>
                  </a:lnTo>
                  <a:lnTo>
                    <a:pt x="12730" y="5731"/>
                  </a:lnTo>
                  <a:lnTo>
                    <a:pt x="12592" y="5871"/>
                  </a:lnTo>
                  <a:lnTo>
                    <a:pt x="12459" y="6011"/>
                  </a:lnTo>
                  <a:lnTo>
                    <a:pt x="12326" y="6165"/>
                  </a:lnTo>
                  <a:lnTo>
                    <a:pt x="12277" y="5834"/>
                  </a:lnTo>
                  <a:lnTo>
                    <a:pt x="12220" y="5518"/>
                  </a:lnTo>
                  <a:lnTo>
                    <a:pt x="12152" y="5201"/>
                  </a:lnTo>
                  <a:lnTo>
                    <a:pt x="12079" y="4885"/>
                  </a:lnTo>
                  <a:lnTo>
                    <a:pt x="12002" y="4583"/>
                  </a:lnTo>
                  <a:lnTo>
                    <a:pt x="11917" y="4289"/>
                  </a:lnTo>
                  <a:lnTo>
                    <a:pt x="11828" y="3987"/>
                  </a:lnTo>
                  <a:lnTo>
                    <a:pt x="11731" y="3708"/>
                  </a:lnTo>
                  <a:lnTo>
                    <a:pt x="11626" y="3436"/>
                  </a:lnTo>
                  <a:lnTo>
                    <a:pt x="11517" y="3163"/>
                  </a:lnTo>
                  <a:lnTo>
                    <a:pt x="11400" y="2913"/>
                  </a:lnTo>
                  <a:lnTo>
                    <a:pt x="11283" y="2656"/>
                  </a:lnTo>
                  <a:lnTo>
                    <a:pt x="11158" y="2420"/>
                  </a:lnTo>
                  <a:lnTo>
                    <a:pt x="11024" y="2185"/>
                  </a:lnTo>
                  <a:lnTo>
                    <a:pt x="10887" y="1972"/>
                  </a:lnTo>
                  <a:lnTo>
                    <a:pt x="10745" y="1751"/>
                  </a:lnTo>
                  <a:lnTo>
                    <a:pt x="10600" y="1552"/>
                  </a:lnTo>
                  <a:lnTo>
                    <a:pt x="10450" y="1361"/>
                  </a:lnTo>
                  <a:lnTo>
                    <a:pt x="10297" y="1184"/>
                  </a:lnTo>
                  <a:lnTo>
                    <a:pt x="10139" y="1023"/>
                  </a:lnTo>
                  <a:lnTo>
                    <a:pt x="9974" y="861"/>
                  </a:lnTo>
                  <a:lnTo>
                    <a:pt x="9808" y="714"/>
                  </a:lnTo>
                  <a:lnTo>
                    <a:pt x="9634" y="581"/>
                  </a:lnTo>
                  <a:lnTo>
                    <a:pt x="9464" y="463"/>
                  </a:lnTo>
                  <a:lnTo>
                    <a:pt x="9287" y="360"/>
                  </a:lnTo>
                  <a:lnTo>
                    <a:pt x="9105" y="265"/>
                  </a:lnTo>
                  <a:lnTo>
                    <a:pt x="8923" y="184"/>
                  </a:lnTo>
                  <a:lnTo>
                    <a:pt x="8737" y="125"/>
                  </a:lnTo>
                  <a:lnTo>
                    <a:pt x="8543" y="66"/>
                  </a:lnTo>
                  <a:lnTo>
                    <a:pt x="8353" y="29"/>
                  </a:lnTo>
                  <a:lnTo>
                    <a:pt x="8159" y="7"/>
                  </a:lnTo>
                  <a:lnTo>
                    <a:pt x="7965" y="0"/>
                  </a:lnTo>
                  <a:lnTo>
                    <a:pt x="7844" y="0"/>
                  </a:lnTo>
                  <a:lnTo>
                    <a:pt x="7731" y="7"/>
                  </a:lnTo>
                  <a:lnTo>
                    <a:pt x="7614" y="29"/>
                  </a:lnTo>
                  <a:lnTo>
                    <a:pt x="7500" y="44"/>
                  </a:lnTo>
                  <a:lnTo>
                    <a:pt x="7391" y="59"/>
                  </a:lnTo>
                  <a:lnTo>
                    <a:pt x="7274" y="96"/>
                  </a:lnTo>
                  <a:lnTo>
                    <a:pt x="7056" y="169"/>
                  </a:lnTo>
                  <a:lnTo>
                    <a:pt x="6834" y="250"/>
                  </a:lnTo>
                  <a:lnTo>
                    <a:pt x="6619" y="368"/>
                  </a:lnTo>
                  <a:lnTo>
                    <a:pt x="6413" y="500"/>
                  </a:lnTo>
                  <a:lnTo>
                    <a:pt x="6207" y="647"/>
                  </a:lnTo>
                  <a:lnTo>
                    <a:pt x="6009" y="809"/>
                  </a:lnTo>
                  <a:lnTo>
                    <a:pt x="5811" y="993"/>
                  </a:lnTo>
                  <a:lnTo>
                    <a:pt x="5625" y="1184"/>
                  </a:lnTo>
                  <a:lnTo>
                    <a:pt x="5443" y="1405"/>
                  </a:lnTo>
                  <a:lnTo>
                    <a:pt x="5266" y="1626"/>
                  </a:lnTo>
                  <a:lnTo>
                    <a:pt x="5092" y="1876"/>
                  </a:lnTo>
                  <a:lnTo>
                    <a:pt x="4930" y="2134"/>
                  </a:lnTo>
                  <a:lnTo>
                    <a:pt x="4773" y="2406"/>
                  </a:lnTo>
                  <a:lnTo>
                    <a:pt x="4623" y="2693"/>
                  </a:lnTo>
                  <a:lnTo>
                    <a:pt x="4482" y="2987"/>
                  </a:lnTo>
                  <a:lnTo>
                    <a:pt x="4348" y="3296"/>
                  </a:lnTo>
                  <a:lnTo>
                    <a:pt x="4223" y="3612"/>
                  </a:lnTo>
                  <a:lnTo>
                    <a:pt x="4106" y="3958"/>
                  </a:lnTo>
                  <a:lnTo>
                    <a:pt x="3997" y="4296"/>
                  </a:lnTo>
                  <a:lnTo>
                    <a:pt x="3896" y="4650"/>
                  </a:lnTo>
                  <a:lnTo>
                    <a:pt x="3807" y="5010"/>
                  </a:lnTo>
                  <a:lnTo>
                    <a:pt x="3726" y="5385"/>
                  </a:lnTo>
                  <a:lnTo>
                    <a:pt x="3657" y="5768"/>
                  </a:lnTo>
                  <a:lnTo>
                    <a:pt x="3597" y="6158"/>
                  </a:lnTo>
                  <a:lnTo>
                    <a:pt x="3544" y="6548"/>
                  </a:lnTo>
                  <a:lnTo>
                    <a:pt x="3504" y="6960"/>
                  </a:lnTo>
                  <a:lnTo>
                    <a:pt x="3492" y="7158"/>
                  </a:lnTo>
                  <a:lnTo>
                    <a:pt x="3475" y="7372"/>
                  </a:lnTo>
                  <a:lnTo>
                    <a:pt x="3467" y="7578"/>
                  </a:lnTo>
                  <a:lnTo>
                    <a:pt x="3455" y="7791"/>
                  </a:lnTo>
                  <a:lnTo>
                    <a:pt x="3455" y="7997"/>
                  </a:lnTo>
                  <a:lnTo>
                    <a:pt x="3451" y="8203"/>
                  </a:lnTo>
                  <a:lnTo>
                    <a:pt x="3455" y="8460"/>
                  </a:lnTo>
                  <a:lnTo>
                    <a:pt x="3463" y="8703"/>
                  </a:lnTo>
                  <a:lnTo>
                    <a:pt x="3475" y="8946"/>
                  </a:lnTo>
                  <a:lnTo>
                    <a:pt x="3492" y="9196"/>
                  </a:lnTo>
                  <a:lnTo>
                    <a:pt x="3415" y="9189"/>
                  </a:lnTo>
                  <a:lnTo>
                    <a:pt x="3237" y="9196"/>
                  </a:lnTo>
                  <a:lnTo>
                    <a:pt x="3063" y="9218"/>
                  </a:lnTo>
                  <a:lnTo>
                    <a:pt x="2893" y="9262"/>
                  </a:lnTo>
                  <a:lnTo>
                    <a:pt x="2724" y="9314"/>
                  </a:lnTo>
                  <a:lnTo>
                    <a:pt x="2558" y="9380"/>
                  </a:lnTo>
                  <a:lnTo>
                    <a:pt x="2400" y="9468"/>
                  </a:lnTo>
                  <a:lnTo>
                    <a:pt x="2243" y="9564"/>
                  </a:lnTo>
                  <a:lnTo>
                    <a:pt x="2081" y="9682"/>
                  </a:lnTo>
                  <a:lnTo>
                    <a:pt x="1936" y="9799"/>
                  </a:lnTo>
                  <a:lnTo>
                    <a:pt x="1786" y="9939"/>
                  </a:lnTo>
                  <a:lnTo>
                    <a:pt x="1645" y="10086"/>
                  </a:lnTo>
                  <a:lnTo>
                    <a:pt x="1503" y="10248"/>
                  </a:lnTo>
                  <a:lnTo>
                    <a:pt x="1370" y="10417"/>
                  </a:lnTo>
                  <a:lnTo>
                    <a:pt x="1241" y="10601"/>
                  </a:lnTo>
                  <a:lnTo>
                    <a:pt x="1119" y="10800"/>
                  </a:lnTo>
                  <a:lnTo>
                    <a:pt x="1002" y="11006"/>
                  </a:lnTo>
                  <a:lnTo>
                    <a:pt x="885" y="11219"/>
                  </a:lnTo>
                  <a:lnTo>
                    <a:pt x="780" y="11447"/>
                  </a:lnTo>
                  <a:lnTo>
                    <a:pt x="683" y="11683"/>
                  </a:lnTo>
                  <a:lnTo>
                    <a:pt x="586" y="11926"/>
                  </a:lnTo>
                  <a:lnTo>
                    <a:pt x="493" y="12176"/>
                  </a:lnTo>
                  <a:lnTo>
                    <a:pt x="412" y="12433"/>
                  </a:lnTo>
                  <a:lnTo>
                    <a:pt x="335" y="12698"/>
                  </a:lnTo>
                  <a:lnTo>
                    <a:pt x="206" y="13257"/>
                  </a:lnTo>
                  <a:lnTo>
                    <a:pt x="154" y="13544"/>
                  </a:lnTo>
                  <a:lnTo>
                    <a:pt x="73" y="14147"/>
                  </a:lnTo>
                  <a:lnTo>
                    <a:pt x="40" y="14456"/>
                  </a:lnTo>
                  <a:lnTo>
                    <a:pt x="20" y="14758"/>
                  </a:lnTo>
                  <a:lnTo>
                    <a:pt x="8" y="15074"/>
                  </a:lnTo>
                  <a:lnTo>
                    <a:pt x="0" y="15391"/>
                  </a:lnTo>
                  <a:lnTo>
                    <a:pt x="8" y="15707"/>
                  </a:lnTo>
                  <a:lnTo>
                    <a:pt x="20" y="16009"/>
                  </a:lnTo>
                  <a:lnTo>
                    <a:pt x="40" y="16310"/>
                  </a:lnTo>
                  <a:lnTo>
                    <a:pt x="69" y="16605"/>
                  </a:lnTo>
                  <a:lnTo>
                    <a:pt x="101" y="16899"/>
                  </a:lnTo>
                  <a:lnTo>
                    <a:pt x="145" y="17186"/>
                  </a:lnTo>
                  <a:lnTo>
                    <a:pt x="198" y="17465"/>
                  </a:lnTo>
                  <a:lnTo>
                    <a:pt x="255" y="17738"/>
                  </a:lnTo>
                  <a:lnTo>
                    <a:pt x="319" y="18010"/>
                  </a:lnTo>
                  <a:lnTo>
                    <a:pt x="388" y="18267"/>
                  </a:lnTo>
                  <a:lnTo>
                    <a:pt x="465" y="18517"/>
                  </a:lnTo>
                  <a:lnTo>
                    <a:pt x="554" y="18775"/>
                  </a:lnTo>
                  <a:lnTo>
                    <a:pt x="643" y="19010"/>
                  </a:lnTo>
                  <a:lnTo>
                    <a:pt x="740" y="19238"/>
                  </a:lnTo>
                  <a:lnTo>
                    <a:pt x="841" y="19459"/>
                  </a:lnTo>
                  <a:lnTo>
                    <a:pt x="946" y="19672"/>
                  </a:lnTo>
                  <a:lnTo>
                    <a:pt x="1059" y="19878"/>
                  </a:lnTo>
                  <a:lnTo>
                    <a:pt x="1172" y="20070"/>
                  </a:lnTo>
                  <a:lnTo>
                    <a:pt x="1297" y="20254"/>
                  </a:lnTo>
                  <a:lnTo>
                    <a:pt x="1422" y="20430"/>
                  </a:lnTo>
                  <a:lnTo>
                    <a:pt x="1556" y="20592"/>
                  </a:lnTo>
                  <a:lnTo>
                    <a:pt x="1689" y="20739"/>
                  </a:lnTo>
                  <a:lnTo>
                    <a:pt x="1831" y="20894"/>
                  </a:lnTo>
                  <a:lnTo>
                    <a:pt x="1972" y="21011"/>
                  </a:lnTo>
                  <a:lnTo>
                    <a:pt x="2122" y="21137"/>
                  </a:lnTo>
                  <a:lnTo>
                    <a:pt x="2275" y="21240"/>
                  </a:lnTo>
                  <a:lnTo>
                    <a:pt x="2429" y="21328"/>
                  </a:lnTo>
                  <a:lnTo>
                    <a:pt x="2744" y="21475"/>
                  </a:lnTo>
                  <a:lnTo>
                    <a:pt x="2906" y="21526"/>
                  </a:lnTo>
                  <a:lnTo>
                    <a:pt x="3075" y="21563"/>
                  </a:lnTo>
                  <a:lnTo>
                    <a:pt x="3241" y="21585"/>
                  </a:lnTo>
                  <a:lnTo>
                    <a:pt x="3241" y="21600"/>
                  </a:lnTo>
                  <a:lnTo>
                    <a:pt x="18921" y="21600"/>
                  </a:lnTo>
                  <a:lnTo>
                    <a:pt x="18921" y="21578"/>
                  </a:lnTo>
                  <a:lnTo>
                    <a:pt x="18965" y="21585"/>
                  </a:lnTo>
                  <a:lnTo>
                    <a:pt x="19018" y="21600"/>
                  </a:lnTo>
                  <a:lnTo>
                    <a:pt x="19155" y="21600"/>
                  </a:lnTo>
                  <a:lnTo>
                    <a:pt x="19284" y="21578"/>
                  </a:lnTo>
                  <a:lnTo>
                    <a:pt x="19414" y="21541"/>
                  </a:lnTo>
                  <a:lnTo>
                    <a:pt x="19543" y="21497"/>
                  </a:lnTo>
                  <a:lnTo>
                    <a:pt x="19664" y="21446"/>
                  </a:lnTo>
                  <a:lnTo>
                    <a:pt x="19786" y="21387"/>
                  </a:lnTo>
                  <a:lnTo>
                    <a:pt x="19907" y="21320"/>
                  </a:lnTo>
                  <a:lnTo>
                    <a:pt x="20024" y="21232"/>
                  </a:lnTo>
                  <a:lnTo>
                    <a:pt x="20141" y="21137"/>
                  </a:lnTo>
                  <a:lnTo>
                    <a:pt x="20250" y="21034"/>
                  </a:lnTo>
                  <a:lnTo>
                    <a:pt x="20359" y="20916"/>
                  </a:lnTo>
                  <a:lnTo>
                    <a:pt x="20460" y="20798"/>
                  </a:lnTo>
                  <a:lnTo>
                    <a:pt x="20565" y="20666"/>
                  </a:lnTo>
                  <a:lnTo>
                    <a:pt x="20662" y="20526"/>
                  </a:lnTo>
                  <a:lnTo>
                    <a:pt x="20751" y="20379"/>
                  </a:lnTo>
                  <a:lnTo>
                    <a:pt x="20844" y="20217"/>
                  </a:lnTo>
                  <a:lnTo>
                    <a:pt x="20929" y="20062"/>
                  </a:lnTo>
                  <a:lnTo>
                    <a:pt x="21010" y="19886"/>
                  </a:lnTo>
                  <a:lnTo>
                    <a:pt x="21087" y="19717"/>
                  </a:lnTo>
                  <a:lnTo>
                    <a:pt x="21160" y="19533"/>
                  </a:lnTo>
                  <a:lnTo>
                    <a:pt x="21224" y="19341"/>
                  </a:lnTo>
                  <a:lnTo>
                    <a:pt x="21289" y="19143"/>
                  </a:lnTo>
                  <a:lnTo>
                    <a:pt x="21345" y="18937"/>
                  </a:lnTo>
                  <a:lnTo>
                    <a:pt x="21398" y="18731"/>
                  </a:lnTo>
                  <a:lnTo>
                    <a:pt x="21442" y="18517"/>
                  </a:lnTo>
                  <a:lnTo>
                    <a:pt x="21483" y="18304"/>
                  </a:lnTo>
                  <a:lnTo>
                    <a:pt x="21519" y="18076"/>
                  </a:lnTo>
                  <a:lnTo>
                    <a:pt x="21547" y="17848"/>
                  </a:lnTo>
                  <a:lnTo>
                    <a:pt x="21572" y="17613"/>
                  </a:lnTo>
                  <a:lnTo>
                    <a:pt x="21596" y="17142"/>
                  </a:lnTo>
                  <a:lnTo>
                    <a:pt x="21600" y="16899"/>
                  </a:lnTo>
                  <a:lnTo>
                    <a:pt x="21596" y="16663"/>
                  </a:lnTo>
                  <a:lnTo>
                    <a:pt x="21584" y="16428"/>
                  </a:lnTo>
                  <a:lnTo>
                    <a:pt x="21572" y="16207"/>
                  </a:lnTo>
                  <a:lnTo>
                    <a:pt x="21552" y="15979"/>
                  </a:lnTo>
                  <a:lnTo>
                    <a:pt x="21523" y="15751"/>
                  </a:lnTo>
                  <a:lnTo>
                    <a:pt x="21491" y="15531"/>
                  </a:lnTo>
                  <a:lnTo>
                    <a:pt x="21450" y="15325"/>
                  </a:lnTo>
                  <a:lnTo>
                    <a:pt x="21402" y="15111"/>
                  </a:lnTo>
                  <a:lnTo>
                    <a:pt x="21353" y="14905"/>
                  </a:lnTo>
                  <a:lnTo>
                    <a:pt x="21301" y="14714"/>
                  </a:lnTo>
                  <a:lnTo>
                    <a:pt x="21180" y="14331"/>
                  </a:lnTo>
                  <a:lnTo>
                    <a:pt x="21107" y="14147"/>
                  </a:lnTo>
                  <a:lnTo>
                    <a:pt x="21034" y="13971"/>
                  </a:lnTo>
                  <a:lnTo>
                    <a:pt x="20953" y="13809"/>
                  </a:lnTo>
                  <a:lnTo>
                    <a:pt x="20873" y="13640"/>
                  </a:lnTo>
                  <a:lnTo>
                    <a:pt x="20695" y="13346"/>
                  </a:lnTo>
                  <a:lnTo>
                    <a:pt x="20602" y="13206"/>
                  </a:lnTo>
                  <a:lnTo>
                    <a:pt x="20505" y="13073"/>
                  </a:lnTo>
                  <a:lnTo>
                    <a:pt x="20404" y="12956"/>
                  </a:lnTo>
                  <a:lnTo>
                    <a:pt x="20299" y="12838"/>
                  </a:lnTo>
                  <a:lnTo>
                    <a:pt x="20194" y="12735"/>
                  </a:lnTo>
                  <a:lnTo>
                    <a:pt x="20081" y="12632"/>
                  </a:lnTo>
                  <a:lnTo>
                    <a:pt x="19967" y="12551"/>
                  </a:lnTo>
                  <a:lnTo>
                    <a:pt x="19854" y="12477"/>
                  </a:lnTo>
                  <a:lnTo>
                    <a:pt x="19733" y="12404"/>
                  </a:lnTo>
                  <a:lnTo>
                    <a:pt x="19612" y="12345"/>
                  </a:lnTo>
                  <a:lnTo>
                    <a:pt x="19491" y="12301"/>
                  </a:lnTo>
                  <a:lnTo>
                    <a:pt x="19365" y="12264"/>
                  </a:lnTo>
                  <a:lnTo>
                    <a:pt x="19240" y="12242"/>
                  </a:lnTo>
                  <a:lnTo>
                    <a:pt x="19111" y="12220"/>
                  </a:lnTo>
                  <a:close/>
                </a:path>
              </a:pathLst>
            </a:custGeom>
            <a:solidFill>
              <a:srgbClr val="58A6D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 defTabSz="1371508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8" name="文本框 10"/>
            <p:cNvSpPr txBox="1"/>
            <p:nvPr/>
          </p:nvSpPr>
          <p:spPr>
            <a:xfrm>
              <a:off x="340136" y="0"/>
              <a:ext cx="951675" cy="98511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>
                <a:defRPr sz="5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795" name="成组"/>
          <p:cNvGrpSpPr/>
          <p:nvPr/>
        </p:nvGrpSpPr>
        <p:grpSpPr>
          <a:xfrm>
            <a:off x="2930001" y="2351215"/>
            <a:ext cx="2753786" cy="2198708"/>
            <a:chOff x="0" y="0"/>
            <a:chExt cx="2753784" cy="2198707"/>
          </a:xfrm>
        </p:grpSpPr>
        <p:sp>
          <p:nvSpPr>
            <p:cNvPr id="790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791" name="人力资源"/>
            <p:cNvSpPr txBox="1"/>
            <p:nvPr/>
          </p:nvSpPr>
          <p:spPr>
            <a:xfrm>
              <a:off x="165949" y="1267000"/>
              <a:ext cx="2421887" cy="4572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1168400">
                <a:lnSpc>
                  <a:spcPct val="110000"/>
                </a:lnSpc>
                <a:spcBef>
                  <a:spcPts val="6000"/>
                </a:spcBef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人力资源</a:t>
              </a:r>
            </a:p>
          </p:txBody>
        </p:sp>
        <p:grpSp>
          <p:nvGrpSpPr>
            <p:cNvPr id="794" name="成组"/>
            <p:cNvGrpSpPr/>
            <p:nvPr/>
          </p:nvGrpSpPr>
          <p:grpSpPr>
            <a:xfrm>
              <a:off x="826212" y="0"/>
              <a:ext cx="1101360" cy="1101359"/>
              <a:chOff x="0" y="0"/>
              <a:chExt cx="1101358" cy="1101358"/>
            </a:xfrm>
          </p:grpSpPr>
          <p:sp>
            <p:nvSpPr>
              <p:cNvPr id="792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F8CA63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793" name="带肩膀的头像"/>
              <p:cNvSpPr/>
              <p:nvPr/>
            </p:nvSpPr>
            <p:spPr>
              <a:xfrm>
                <a:off x="322079" y="352625"/>
                <a:ext cx="457201" cy="3961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1" y="0"/>
                    </a:moveTo>
                    <a:cubicBezTo>
                      <a:pt x="8419" y="0"/>
                      <a:pt x="7041" y="1374"/>
                      <a:pt x="6553" y="3337"/>
                    </a:cubicBezTo>
                    <a:cubicBezTo>
                      <a:pt x="6322" y="4269"/>
                      <a:pt x="6312" y="5365"/>
                      <a:pt x="6383" y="6556"/>
                    </a:cubicBezTo>
                    <a:cubicBezTo>
                      <a:pt x="6251" y="6550"/>
                      <a:pt x="6103" y="6550"/>
                      <a:pt x="5944" y="6556"/>
                    </a:cubicBezTo>
                    <a:cubicBezTo>
                      <a:pt x="5170" y="6600"/>
                      <a:pt x="5740" y="8660"/>
                      <a:pt x="6261" y="9870"/>
                    </a:cubicBezTo>
                    <a:cubicBezTo>
                      <a:pt x="6371" y="10117"/>
                      <a:pt x="6602" y="10060"/>
                      <a:pt x="6700" y="10028"/>
                    </a:cubicBezTo>
                    <a:cubicBezTo>
                      <a:pt x="6898" y="12074"/>
                      <a:pt x="7173" y="12688"/>
                      <a:pt x="7865" y="13587"/>
                    </a:cubicBezTo>
                    <a:lnTo>
                      <a:pt x="7853" y="14563"/>
                    </a:lnTo>
                    <a:cubicBezTo>
                      <a:pt x="7836" y="15893"/>
                      <a:pt x="7177" y="16995"/>
                      <a:pt x="6102" y="17704"/>
                    </a:cubicBezTo>
                    <a:cubicBezTo>
                      <a:pt x="6014" y="17761"/>
                      <a:pt x="5927" y="17818"/>
                      <a:pt x="5839" y="17863"/>
                    </a:cubicBezTo>
                    <a:cubicBezTo>
                      <a:pt x="5335" y="18148"/>
                      <a:pt x="4780" y="18293"/>
                      <a:pt x="4221" y="18318"/>
                    </a:cubicBezTo>
                    <a:cubicBezTo>
                      <a:pt x="1630" y="18457"/>
                      <a:pt x="779" y="19820"/>
                      <a:pt x="0" y="21600"/>
                    </a:cubicBezTo>
                    <a:lnTo>
                      <a:pt x="10801" y="21600"/>
                    </a:lnTo>
                    <a:lnTo>
                      <a:pt x="21600" y="21600"/>
                    </a:lnTo>
                    <a:cubicBezTo>
                      <a:pt x="20821" y="19820"/>
                      <a:pt x="19970" y="18457"/>
                      <a:pt x="17379" y="18318"/>
                    </a:cubicBezTo>
                    <a:cubicBezTo>
                      <a:pt x="16820" y="18286"/>
                      <a:pt x="16260" y="18148"/>
                      <a:pt x="15761" y="17863"/>
                    </a:cubicBezTo>
                    <a:cubicBezTo>
                      <a:pt x="15678" y="17812"/>
                      <a:pt x="15591" y="17761"/>
                      <a:pt x="15498" y="17704"/>
                    </a:cubicBezTo>
                    <a:cubicBezTo>
                      <a:pt x="14423" y="16995"/>
                      <a:pt x="13758" y="15893"/>
                      <a:pt x="13747" y="14563"/>
                    </a:cubicBezTo>
                    <a:lnTo>
                      <a:pt x="13737" y="13587"/>
                    </a:lnTo>
                    <a:cubicBezTo>
                      <a:pt x="14428" y="12688"/>
                      <a:pt x="14697" y="12074"/>
                      <a:pt x="14900" y="10028"/>
                    </a:cubicBezTo>
                    <a:cubicBezTo>
                      <a:pt x="14993" y="10066"/>
                      <a:pt x="15229" y="10123"/>
                      <a:pt x="15339" y="9870"/>
                    </a:cubicBezTo>
                    <a:cubicBezTo>
                      <a:pt x="15865" y="8660"/>
                      <a:pt x="16431" y="6600"/>
                      <a:pt x="15658" y="6556"/>
                    </a:cubicBezTo>
                    <a:cubicBezTo>
                      <a:pt x="15498" y="6550"/>
                      <a:pt x="15350" y="6543"/>
                      <a:pt x="15219" y="6556"/>
                    </a:cubicBezTo>
                    <a:cubicBezTo>
                      <a:pt x="15290" y="5371"/>
                      <a:pt x="15283" y="4269"/>
                      <a:pt x="15047" y="3337"/>
                    </a:cubicBezTo>
                    <a:cubicBezTo>
                      <a:pt x="14559" y="1374"/>
                      <a:pt x="13183" y="0"/>
                      <a:pt x="108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801" name="成组"/>
          <p:cNvGrpSpPr/>
          <p:nvPr/>
        </p:nvGrpSpPr>
        <p:grpSpPr>
          <a:xfrm>
            <a:off x="6090707" y="2351215"/>
            <a:ext cx="2753785" cy="2198708"/>
            <a:chOff x="0" y="0"/>
            <a:chExt cx="2753784" cy="2198707"/>
          </a:xfrm>
        </p:grpSpPr>
        <p:sp>
          <p:nvSpPr>
            <p:cNvPr id="796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797" name="资金管理"/>
            <p:cNvSpPr txBox="1"/>
            <p:nvPr/>
          </p:nvSpPr>
          <p:spPr>
            <a:xfrm>
              <a:off x="165949" y="1267000"/>
              <a:ext cx="2421887" cy="4572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1168400">
                <a:lnSpc>
                  <a:spcPct val="110000"/>
                </a:lnSpc>
                <a:spcBef>
                  <a:spcPts val="6000"/>
                </a:spcBef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资金管理</a:t>
              </a:r>
            </a:p>
          </p:txBody>
        </p:sp>
        <p:grpSp>
          <p:nvGrpSpPr>
            <p:cNvPr id="800" name="成组"/>
            <p:cNvGrpSpPr/>
            <p:nvPr/>
          </p:nvGrpSpPr>
          <p:grpSpPr>
            <a:xfrm>
              <a:off x="826213" y="0"/>
              <a:ext cx="1101359" cy="1101359"/>
              <a:chOff x="0" y="0"/>
              <a:chExt cx="1101358" cy="1101358"/>
            </a:xfrm>
          </p:grpSpPr>
          <p:sp>
            <p:nvSpPr>
              <p:cNvPr id="798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4CB7F5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799" name="硬币"/>
              <p:cNvSpPr/>
              <p:nvPr/>
            </p:nvSpPr>
            <p:spPr>
              <a:xfrm>
                <a:off x="360179" y="359607"/>
                <a:ext cx="381001" cy="382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1" y="0"/>
                    </a:moveTo>
                    <a:cubicBezTo>
                      <a:pt x="7949" y="0"/>
                      <a:pt x="5266" y="392"/>
                      <a:pt x="3255" y="1111"/>
                    </a:cubicBezTo>
                    <a:cubicBezTo>
                      <a:pt x="1360" y="1787"/>
                      <a:pt x="273" y="2685"/>
                      <a:pt x="273" y="3572"/>
                    </a:cubicBezTo>
                    <a:cubicBezTo>
                      <a:pt x="273" y="4460"/>
                      <a:pt x="1360" y="5360"/>
                      <a:pt x="3255" y="6035"/>
                    </a:cubicBezTo>
                    <a:cubicBezTo>
                      <a:pt x="5266" y="6749"/>
                      <a:pt x="7949" y="7147"/>
                      <a:pt x="10801" y="7147"/>
                    </a:cubicBezTo>
                    <a:cubicBezTo>
                      <a:pt x="13652" y="7147"/>
                      <a:pt x="16334" y="6754"/>
                      <a:pt x="18345" y="6035"/>
                    </a:cubicBezTo>
                    <a:cubicBezTo>
                      <a:pt x="20240" y="5360"/>
                      <a:pt x="21327" y="4460"/>
                      <a:pt x="21327" y="3572"/>
                    </a:cubicBezTo>
                    <a:cubicBezTo>
                      <a:pt x="21327" y="2685"/>
                      <a:pt x="20240" y="1787"/>
                      <a:pt x="18345" y="1111"/>
                    </a:cubicBezTo>
                    <a:cubicBezTo>
                      <a:pt x="16334" y="398"/>
                      <a:pt x="13652" y="0"/>
                      <a:pt x="10801" y="0"/>
                    </a:cubicBezTo>
                    <a:close/>
                    <a:moveTo>
                      <a:pt x="12" y="4505"/>
                    </a:moveTo>
                    <a:lnTo>
                      <a:pt x="12" y="5914"/>
                    </a:lnTo>
                    <a:cubicBezTo>
                      <a:pt x="12" y="8033"/>
                      <a:pt x="4846" y="9754"/>
                      <a:pt x="10811" y="9754"/>
                    </a:cubicBezTo>
                    <a:cubicBezTo>
                      <a:pt x="16776" y="9754"/>
                      <a:pt x="21600" y="8039"/>
                      <a:pt x="21600" y="5914"/>
                    </a:cubicBezTo>
                    <a:lnTo>
                      <a:pt x="21600" y="4505"/>
                    </a:lnTo>
                    <a:cubicBezTo>
                      <a:pt x="21136" y="5284"/>
                      <a:pt x="20088" y="5991"/>
                      <a:pt x="18531" y="6541"/>
                    </a:cubicBezTo>
                    <a:cubicBezTo>
                      <a:pt x="16460" y="7276"/>
                      <a:pt x="13718" y="7679"/>
                      <a:pt x="10806" y="7679"/>
                    </a:cubicBezTo>
                    <a:cubicBezTo>
                      <a:pt x="7894" y="7679"/>
                      <a:pt x="5146" y="7276"/>
                      <a:pt x="3081" y="6541"/>
                    </a:cubicBezTo>
                    <a:cubicBezTo>
                      <a:pt x="1524" y="5985"/>
                      <a:pt x="476" y="5284"/>
                      <a:pt x="12" y="4505"/>
                    </a:cubicBezTo>
                    <a:close/>
                    <a:moveTo>
                      <a:pt x="0" y="7320"/>
                    </a:moveTo>
                    <a:lnTo>
                      <a:pt x="0" y="8284"/>
                    </a:lnTo>
                    <a:cubicBezTo>
                      <a:pt x="0" y="10402"/>
                      <a:pt x="4836" y="12123"/>
                      <a:pt x="10801" y="12123"/>
                    </a:cubicBezTo>
                    <a:cubicBezTo>
                      <a:pt x="16766" y="12123"/>
                      <a:pt x="21600" y="10408"/>
                      <a:pt x="21600" y="8284"/>
                    </a:cubicBezTo>
                    <a:lnTo>
                      <a:pt x="21600" y="7320"/>
                    </a:lnTo>
                    <a:cubicBezTo>
                      <a:pt x="21458" y="7495"/>
                      <a:pt x="21295" y="7664"/>
                      <a:pt x="21098" y="7827"/>
                    </a:cubicBezTo>
                    <a:cubicBezTo>
                      <a:pt x="20508" y="8329"/>
                      <a:pt x="19672" y="8769"/>
                      <a:pt x="18618" y="9145"/>
                    </a:cubicBezTo>
                    <a:cubicBezTo>
                      <a:pt x="16520" y="9891"/>
                      <a:pt x="13745" y="10299"/>
                      <a:pt x="10801" y="10299"/>
                    </a:cubicBezTo>
                    <a:cubicBezTo>
                      <a:pt x="7856" y="10299"/>
                      <a:pt x="5080" y="9891"/>
                      <a:pt x="2982" y="9145"/>
                    </a:cubicBezTo>
                    <a:cubicBezTo>
                      <a:pt x="1928" y="8769"/>
                      <a:pt x="1099" y="8329"/>
                      <a:pt x="504" y="7827"/>
                    </a:cubicBezTo>
                    <a:cubicBezTo>
                      <a:pt x="307" y="7664"/>
                      <a:pt x="142" y="7495"/>
                      <a:pt x="0" y="7320"/>
                    </a:cubicBezTo>
                    <a:close/>
                    <a:moveTo>
                      <a:pt x="0" y="9689"/>
                    </a:moveTo>
                    <a:lnTo>
                      <a:pt x="0" y="10653"/>
                    </a:lnTo>
                    <a:cubicBezTo>
                      <a:pt x="0" y="12771"/>
                      <a:pt x="4836" y="14492"/>
                      <a:pt x="10801" y="14492"/>
                    </a:cubicBezTo>
                    <a:cubicBezTo>
                      <a:pt x="16766" y="14492"/>
                      <a:pt x="21600" y="12777"/>
                      <a:pt x="21600" y="10653"/>
                    </a:cubicBezTo>
                    <a:lnTo>
                      <a:pt x="21600" y="9689"/>
                    </a:lnTo>
                    <a:cubicBezTo>
                      <a:pt x="21458" y="9864"/>
                      <a:pt x="21295" y="10033"/>
                      <a:pt x="21098" y="10197"/>
                    </a:cubicBezTo>
                    <a:cubicBezTo>
                      <a:pt x="20508" y="10698"/>
                      <a:pt x="19672" y="11138"/>
                      <a:pt x="18618" y="11514"/>
                    </a:cubicBezTo>
                    <a:cubicBezTo>
                      <a:pt x="16520" y="12260"/>
                      <a:pt x="13745" y="12668"/>
                      <a:pt x="10801" y="12668"/>
                    </a:cubicBezTo>
                    <a:cubicBezTo>
                      <a:pt x="7856" y="12668"/>
                      <a:pt x="5080" y="12260"/>
                      <a:pt x="2982" y="11514"/>
                    </a:cubicBezTo>
                    <a:cubicBezTo>
                      <a:pt x="1928" y="11138"/>
                      <a:pt x="1099" y="10698"/>
                      <a:pt x="504" y="10197"/>
                    </a:cubicBezTo>
                    <a:cubicBezTo>
                      <a:pt x="307" y="10033"/>
                      <a:pt x="142" y="9864"/>
                      <a:pt x="0" y="9689"/>
                    </a:cubicBezTo>
                    <a:close/>
                    <a:moveTo>
                      <a:pt x="0" y="12059"/>
                    </a:moveTo>
                    <a:lnTo>
                      <a:pt x="0" y="13022"/>
                    </a:lnTo>
                    <a:cubicBezTo>
                      <a:pt x="0" y="15141"/>
                      <a:pt x="4836" y="16862"/>
                      <a:pt x="10801" y="16862"/>
                    </a:cubicBezTo>
                    <a:cubicBezTo>
                      <a:pt x="16766" y="16862"/>
                      <a:pt x="21600" y="15146"/>
                      <a:pt x="21600" y="13022"/>
                    </a:cubicBezTo>
                    <a:lnTo>
                      <a:pt x="21600" y="12059"/>
                    </a:lnTo>
                    <a:cubicBezTo>
                      <a:pt x="21458" y="12233"/>
                      <a:pt x="21295" y="12402"/>
                      <a:pt x="21098" y="12566"/>
                    </a:cubicBezTo>
                    <a:cubicBezTo>
                      <a:pt x="20508" y="13067"/>
                      <a:pt x="19672" y="13507"/>
                      <a:pt x="18618" y="13883"/>
                    </a:cubicBezTo>
                    <a:cubicBezTo>
                      <a:pt x="16520" y="14629"/>
                      <a:pt x="13745" y="15037"/>
                      <a:pt x="10801" y="15037"/>
                    </a:cubicBezTo>
                    <a:cubicBezTo>
                      <a:pt x="7856" y="15037"/>
                      <a:pt x="5080" y="14629"/>
                      <a:pt x="2982" y="13883"/>
                    </a:cubicBezTo>
                    <a:cubicBezTo>
                      <a:pt x="1928" y="13507"/>
                      <a:pt x="1099" y="13067"/>
                      <a:pt x="504" y="12566"/>
                    </a:cubicBezTo>
                    <a:cubicBezTo>
                      <a:pt x="307" y="12402"/>
                      <a:pt x="142" y="12233"/>
                      <a:pt x="0" y="12059"/>
                    </a:cubicBezTo>
                    <a:close/>
                    <a:moveTo>
                      <a:pt x="0" y="14428"/>
                    </a:moveTo>
                    <a:lnTo>
                      <a:pt x="0" y="15391"/>
                    </a:lnTo>
                    <a:cubicBezTo>
                      <a:pt x="0" y="17510"/>
                      <a:pt x="4836" y="19231"/>
                      <a:pt x="10801" y="19231"/>
                    </a:cubicBezTo>
                    <a:cubicBezTo>
                      <a:pt x="16766" y="19231"/>
                      <a:pt x="21600" y="17515"/>
                      <a:pt x="21600" y="15391"/>
                    </a:cubicBezTo>
                    <a:lnTo>
                      <a:pt x="21600" y="14428"/>
                    </a:lnTo>
                    <a:cubicBezTo>
                      <a:pt x="21458" y="14602"/>
                      <a:pt x="21295" y="14772"/>
                      <a:pt x="21098" y="14935"/>
                    </a:cubicBezTo>
                    <a:cubicBezTo>
                      <a:pt x="20508" y="15436"/>
                      <a:pt x="19672" y="15877"/>
                      <a:pt x="18618" y="16252"/>
                    </a:cubicBezTo>
                    <a:cubicBezTo>
                      <a:pt x="16520" y="16998"/>
                      <a:pt x="13745" y="17406"/>
                      <a:pt x="10801" y="17406"/>
                    </a:cubicBezTo>
                    <a:cubicBezTo>
                      <a:pt x="7856" y="17406"/>
                      <a:pt x="5080" y="16998"/>
                      <a:pt x="2982" y="16252"/>
                    </a:cubicBezTo>
                    <a:cubicBezTo>
                      <a:pt x="1928" y="15877"/>
                      <a:pt x="1099" y="15436"/>
                      <a:pt x="504" y="14935"/>
                    </a:cubicBezTo>
                    <a:cubicBezTo>
                      <a:pt x="307" y="14772"/>
                      <a:pt x="142" y="14602"/>
                      <a:pt x="0" y="14428"/>
                    </a:cubicBezTo>
                    <a:close/>
                    <a:moveTo>
                      <a:pt x="0" y="16797"/>
                    </a:moveTo>
                    <a:lnTo>
                      <a:pt x="0" y="17760"/>
                    </a:lnTo>
                    <a:cubicBezTo>
                      <a:pt x="0" y="19879"/>
                      <a:pt x="4836" y="21600"/>
                      <a:pt x="10801" y="21600"/>
                    </a:cubicBezTo>
                    <a:cubicBezTo>
                      <a:pt x="16766" y="21600"/>
                      <a:pt x="21600" y="19879"/>
                      <a:pt x="21600" y="17760"/>
                    </a:cubicBezTo>
                    <a:lnTo>
                      <a:pt x="21600" y="16797"/>
                    </a:lnTo>
                    <a:cubicBezTo>
                      <a:pt x="21458" y="16971"/>
                      <a:pt x="21295" y="17141"/>
                      <a:pt x="21098" y="17304"/>
                    </a:cubicBezTo>
                    <a:cubicBezTo>
                      <a:pt x="20508" y="17805"/>
                      <a:pt x="19672" y="18246"/>
                      <a:pt x="18618" y="18622"/>
                    </a:cubicBezTo>
                    <a:cubicBezTo>
                      <a:pt x="16520" y="19368"/>
                      <a:pt x="13745" y="19775"/>
                      <a:pt x="10801" y="19775"/>
                    </a:cubicBezTo>
                    <a:cubicBezTo>
                      <a:pt x="7856" y="19775"/>
                      <a:pt x="5080" y="19368"/>
                      <a:pt x="2982" y="18622"/>
                    </a:cubicBezTo>
                    <a:cubicBezTo>
                      <a:pt x="1928" y="18246"/>
                      <a:pt x="1099" y="17805"/>
                      <a:pt x="504" y="17304"/>
                    </a:cubicBezTo>
                    <a:cubicBezTo>
                      <a:pt x="307" y="17141"/>
                      <a:pt x="142" y="16971"/>
                      <a:pt x="0" y="1679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807" name="成组"/>
          <p:cNvGrpSpPr/>
          <p:nvPr/>
        </p:nvGrpSpPr>
        <p:grpSpPr>
          <a:xfrm>
            <a:off x="9251413" y="2351215"/>
            <a:ext cx="2753785" cy="2198708"/>
            <a:chOff x="0" y="0"/>
            <a:chExt cx="2753784" cy="2198707"/>
          </a:xfrm>
        </p:grpSpPr>
        <p:sp>
          <p:nvSpPr>
            <p:cNvPr id="802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803" name="资产管理"/>
            <p:cNvSpPr txBox="1"/>
            <p:nvPr/>
          </p:nvSpPr>
          <p:spPr>
            <a:xfrm>
              <a:off x="165949" y="1267000"/>
              <a:ext cx="2421887" cy="4572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1168400">
                <a:lnSpc>
                  <a:spcPct val="110000"/>
                </a:lnSpc>
                <a:spcBef>
                  <a:spcPts val="6000"/>
                </a:spcBef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资产管理</a:t>
              </a:r>
            </a:p>
          </p:txBody>
        </p:sp>
        <p:grpSp>
          <p:nvGrpSpPr>
            <p:cNvPr id="806" name="成组"/>
            <p:cNvGrpSpPr/>
            <p:nvPr/>
          </p:nvGrpSpPr>
          <p:grpSpPr>
            <a:xfrm>
              <a:off x="826213" y="0"/>
              <a:ext cx="1101359" cy="1101359"/>
              <a:chOff x="0" y="0"/>
              <a:chExt cx="1101358" cy="1101358"/>
            </a:xfrm>
          </p:grpSpPr>
          <p:sp>
            <p:nvSpPr>
              <p:cNvPr id="804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00CBCD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805" name="购物车"/>
              <p:cNvSpPr/>
              <p:nvPr/>
            </p:nvSpPr>
            <p:spPr>
              <a:xfrm>
                <a:off x="322079" y="340142"/>
                <a:ext cx="457201" cy="4210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74" h="21600" fill="norm" stroke="1" extrusionOk="0">
                    <a:moveTo>
                      <a:pt x="767" y="0"/>
                    </a:moveTo>
                    <a:cubicBezTo>
                      <a:pt x="584" y="0"/>
                      <a:pt x="413" y="68"/>
                      <a:pt x="272" y="198"/>
                    </a:cubicBezTo>
                    <a:cubicBezTo>
                      <a:pt x="111" y="346"/>
                      <a:pt x="15" y="554"/>
                      <a:pt x="1" y="784"/>
                    </a:cubicBezTo>
                    <a:cubicBezTo>
                      <a:pt x="-26" y="1237"/>
                      <a:pt x="278" y="1628"/>
                      <a:pt x="693" y="1674"/>
                    </a:cubicBezTo>
                    <a:lnTo>
                      <a:pt x="3399" y="1971"/>
                    </a:lnTo>
                    <a:lnTo>
                      <a:pt x="6448" y="12924"/>
                    </a:lnTo>
                    <a:lnTo>
                      <a:pt x="4970" y="17349"/>
                    </a:lnTo>
                    <a:lnTo>
                      <a:pt x="4442" y="17349"/>
                    </a:lnTo>
                    <a:cubicBezTo>
                      <a:pt x="4270" y="17349"/>
                      <a:pt x="4130" y="17499"/>
                      <a:pt x="4130" y="17686"/>
                    </a:cubicBezTo>
                    <a:lnTo>
                      <a:pt x="4130" y="18243"/>
                    </a:lnTo>
                    <a:cubicBezTo>
                      <a:pt x="4125" y="18243"/>
                      <a:pt x="4120" y="18243"/>
                      <a:pt x="4115" y="18243"/>
                    </a:cubicBezTo>
                    <a:cubicBezTo>
                      <a:pt x="3270" y="18243"/>
                      <a:pt x="2583" y="18991"/>
                      <a:pt x="2583" y="19909"/>
                    </a:cubicBezTo>
                    <a:cubicBezTo>
                      <a:pt x="2583" y="20827"/>
                      <a:pt x="3270" y="21574"/>
                      <a:pt x="4115" y="21574"/>
                    </a:cubicBezTo>
                    <a:cubicBezTo>
                      <a:pt x="4959" y="21574"/>
                      <a:pt x="5646" y="20827"/>
                      <a:pt x="5646" y="19909"/>
                    </a:cubicBezTo>
                    <a:cubicBezTo>
                      <a:pt x="5646" y="19672"/>
                      <a:pt x="5601" y="19444"/>
                      <a:pt x="5512" y="19230"/>
                    </a:cubicBezTo>
                    <a:lnTo>
                      <a:pt x="5679" y="19094"/>
                    </a:lnTo>
                    <a:lnTo>
                      <a:pt x="5679" y="18026"/>
                    </a:lnTo>
                    <a:lnTo>
                      <a:pt x="18462" y="18026"/>
                    </a:lnTo>
                    <a:lnTo>
                      <a:pt x="18462" y="19094"/>
                    </a:lnTo>
                    <a:lnTo>
                      <a:pt x="18647" y="19247"/>
                    </a:lnTo>
                    <a:cubicBezTo>
                      <a:pt x="18556" y="19464"/>
                      <a:pt x="18510" y="19695"/>
                      <a:pt x="18510" y="19935"/>
                    </a:cubicBezTo>
                    <a:cubicBezTo>
                      <a:pt x="18510" y="20853"/>
                      <a:pt x="19198" y="21600"/>
                      <a:pt x="20043" y="21600"/>
                    </a:cubicBezTo>
                    <a:cubicBezTo>
                      <a:pt x="20887" y="21600"/>
                      <a:pt x="21574" y="20852"/>
                      <a:pt x="21574" y="19933"/>
                    </a:cubicBezTo>
                    <a:cubicBezTo>
                      <a:pt x="21574" y="19015"/>
                      <a:pt x="20887" y="18269"/>
                      <a:pt x="20043" y="18269"/>
                    </a:cubicBezTo>
                    <a:cubicBezTo>
                      <a:pt x="20036" y="18269"/>
                      <a:pt x="20029" y="18269"/>
                      <a:pt x="20022" y="18269"/>
                    </a:cubicBezTo>
                    <a:lnTo>
                      <a:pt x="20022" y="17686"/>
                    </a:lnTo>
                    <a:cubicBezTo>
                      <a:pt x="20022" y="17499"/>
                      <a:pt x="19882" y="17349"/>
                      <a:pt x="19710" y="17349"/>
                    </a:cubicBezTo>
                    <a:lnTo>
                      <a:pt x="11179" y="17349"/>
                    </a:lnTo>
                    <a:cubicBezTo>
                      <a:pt x="10281" y="17349"/>
                      <a:pt x="9550" y="16553"/>
                      <a:pt x="9550" y="15578"/>
                    </a:cubicBezTo>
                    <a:lnTo>
                      <a:pt x="9550" y="12821"/>
                    </a:lnTo>
                    <a:lnTo>
                      <a:pt x="20022" y="11026"/>
                    </a:lnTo>
                    <a:lnTo>
                      <a:pt x="20022" y="3120"/>
                    </a:lnTo>
                    <a:lnTo>
                      <a:pt x="3874" y="1342"/>
                    </a:lnTo>
                    <a:lnTo>
                      <a:pt x="3838" y="1207"/>
                    </a:lnTo>
                    <a:cubicBezTo>
                      <a:pt x="3687" y="664"/>
                      <a:pt x="3253" y="275"/>
                      <a:pt x="2734" y="215"/>
                    </a:cubicBezTo>
                    <a:cubicBezTo>
                      <a:pt x="2323" y="167"/>
                      <a:pt x="1374" y="63"/>
                      <a:pt x="846" y="6"/>
                    </a:cubicBezTo>
                    <a:cubicBezTo>
                      <a:pt x="820" y="3"/>
                      <a:pt x="793" y="0"/>
                      <a:pt x="767" y="0"/>
                    </a:cubicBezTo>
                    <a:close/>
                    <a:moveTo>
                      <a:pt x="770" y="677"/>
                    </a:moveTo>
                    <a:cubicBezTo>
                      <a:pt x="775" y="677"/>
                      <a:pt x="779" y="679"/>
                      <a:pt x="784" y="679"/>
                    </a:cubicBezTo>
                    <a:cubicBezTo>
                      <a:pt x="1196" y="724"/>
                      <a:pt x="2351" y="852"/>
                      <a:pt x="2667" y="888"/>
                    </a:cubicBezTo>
                    <a:cubicBezTo>
                      <a:pt x="2890" y="914"/>
                      <a:pt x="3083" y="1055"/>
                      <a:pt x="3188" y="1265"/>
                    </a:cubicBezTo>
                    <a:lnTo>
                      <a:pt x="755" y="997"/>
                    </a:lnTo>
                    <a:cubicBezTo>
                      <a:pt x="674" y="988"/>
                      <a:pt x="616" y="909"/>
                      <a:pt x="624" y="821"/>
                    </a:cubicBezTo>
                    <a:cubicBezTo>
                      <a:pt x="632" y="739"/>
                      <a:pt x="695" y="677"/>
                      <a:pt x="770" y="677"/>
                    </a:cubicBezTo>
                    <a:close/>
                    <a:moveTo>
                      <a:pt x="4070" y="2045"/>
                    </a:moveTo>
                    <a:lnTo>
                      <a:pt x="5402" y="2191"/>
                    </a:lnTo>
                    <a:lnTo>
                      <a:pt x="6101" y="5250"/>
                    </a:lnTo>
                    <a:lnTo>
                      <a:pt x="4956" y="5224"/>
                    </a:lnTo>
                    <a:lnTo>
                      <a:pt x="4070" y="2045"/>
                    </a:lnTo>
                    <a:close/>
                    <a:moveTo>
                      <a:pt x="5747" y="2230"/>
                    </a:moveTo>
                    <a:lnTo>
                      <a:pt x="7050" y="2374"/>
                    </a:lnTo>
                    <a:lnTo>
                      <a:pt x="7641" y="5285"/>
                    </a:lnTo>
                    <a:lnTo>
                      <a:pt x="6441" y="5257"/>
                    </a:lnTo>
                    <a:lnTo>
                      <a:pt x="5747" y="2230"/>
                    </a:lnTo>
                    <a:close/>
                    <a:moveTo>
                      <a:pt x="7394" y="2411"/>
                    </a:moveTo>
                    <a:lnTo>
                      <a:pt x="8657" y="2549"/>
                    </a:lnTo>
                    <a:lnTo>
                      <a:pt x="9152" y="5319"/>
                    </a:lnTo>
                    <a:lnTo>
                      <a:pt x="7977" y="5293"/>
                    </a:lnTo>
                    <a:lnTo>
                      <a:pt x="7394" y="2411"/>
                    </a:lnTo>
                    <a:close/>
                    <a:moveTo>
                      <a:pt x="8997" y="2588"/>
                    </a:moveTo>
                    <a:lnTo>
                      <a:pt x="10269" y="2728"/>
                    </a:lnTo>
                    <a:lnTo>
                      <a:pt x="10671" y="5354"/>
                    </a:lnTo>
                    <a:lnTo>
                      <a:pt x="9486" y="5326"/>
                    </a:lnTo>
                    <a:lnTo>
                      <a:pt x="8997" y="2588"/>
                    </a:lnTo>
                    <a:close/>
                    <a:moveTo>
                      <a:pt x="10607" y="2766"/>
                    </a:moveTo>
                    <a:lnTo>
                      <a:pt x="11866" y="2904"/>
                    </a:lnTo>
                    <a:lnTo>
                      <a:pt x="12176" y="5388"/>
                    </a:lnTo>
                    <a:lnTo>
                      <a:pt x="11002" y="5362"/>
                    </a:lnTo>
                    <a:lnTo>
                      <a:pt x="10607" y="2766"/>
                    </a:lnTo>
                    <a:close/>
                    <a:moveTo>
                      <a:pt x="12201" y="2941"/>
                    </a:moveTo>
                    <a:lnTo>
                      <a:pt x="13399" y="3072"/>
                    </a:lnTo>
                    <a:lnTo>
                      <a:pt x="13641" y="5421"/>
                    </a:lnTo>
                    <a:lnTo>
                      <a:pt x="12508" y="5395"/>
                    </a:lnTo>
                    <a:lnTo>
                      <a:pt x="12201" y="2941"/>
                    </a:lnTo>
                    <a:close/>
                    <a:moveTo>
                      <a:pt x="13732" y="3109"/>
                    </a:moveTo>
                    <a:lnTo>
                      <a:pt x="15026" y="3251"/>
                    </a:lnTo>
                    <a:lnTo>
                      <a:pt x="15176" y="5457"/>
                    </a:lnTo>
                    <a:lnTo>
                      <a:pt x="13970" y="5429"/>
                    </a:lnTo>
                    <a:lnTo>
                      <a:pt x="13732" y="3109"/>
                    </a:lnTo>
                    <a:close/>
                    <a:moveTo>
                      <a:pt x="15358" y="3288"/>
                    </a:moveTo>
                    <a:lnTo>
                      <a:pt x="16540" y="3419"/>
                    </a:lnTo>
                    <a:lnTo>
                      <a:pt x="16628" y="5491"/>
                    </a:lnTo>
                    <a:lnTo>
                      <a:pt x="15504" y="5464"/>
                    </a:lnTo>
                    <a:lnTo>
                      <a:pt x="15358" y="3288"/>
                    </a:lnTo>
                    <a:close/>
                    <a:moveTo>
                      <a:pt x="16868" y="3454"/>
                    </a:moveTo>
                    <a:lnTo>
                      <a:pt x="18183" y="3600"/>
                    </a:lnTo>
                    <a:lnTo>
                      <a:pt x="18180" y="5526"/>
                    </a:lnTo>
                    <a:lnTo>
                      <a:pt x="16956" y="5498"/>
                    </a:lnTo>
                    <a:lnTo>
                      <a:pt x="16868" y="3454"/>
                    </a:lnTo>
                    <a:close/>
                    <a:moveTo>
                      <a:pt x="18511" y="3635"/>
                    </a:moveTo>
                    <a:lnTo>
                      <a:pt x="19399" y="3733"/>
                    </a:lnTo>
                    <a:lnTo>
                      <a:pt x="19399" y="5554"/>
                    </a:lnTo>
                    <a:lnTo>
                      <a:pt x="18508" y="5533"/>
                    </a:lnTo>
                    <a:lnTo>
                      <a:pt x="18511" y="3635"/>
                    </a:lnTo>
                    <a:close/>
                    <a:moveTo>
                      <a:pt x="5055" y="5582"/>
                    </a:moveTo>
                    <a:lnTo>
                      <a:pt x="6183" y="5606"/>
                    </a:lnTo>
                    <a:lnTo>
                      <a:pt x="6964" y="9018"/>
                    </a:lnTo>
                    <a:lnTo>
                      <a:pt x="6034" y="9096"/>
                    </a:lnTo>
                    <a:lnTo>
                      <a:pt x="5055" y="5582"/>
                    </a:lnTo>
                    <a:close/>
                    <a:moveTo>
                      <a:pt x="6521" y="5616"/>
                    </a:moveTo>
                    <a:lnTo>
                      <a:pt x="7713" y="5642"/>
                    </a:lnTo>
                    <a:lnTo>
                      <a:pt x="8374" y="8900"/>
                    </a:lnTo>
                    <a:lnTo>
                      <a:pt x="7294" y="8990"/>
                    </a:lnTo>
                    <a:lnTo>
                      <a:pt x="6521" y="5616"/>
                    </a:lnTo>
                    <a:close/>
                    <a:moveTo>
                      <a:pt x="8049" y="5649"/>
                    </a:moveTo>
                    <a:lnTo>
                      <a:pt x="9217" y="5677"/>
                    </a:lnTo>
                    <a:lnTo>
                      <a:pt x="9771" y="8781"/>
                    </a:lnTo>
                    <a:lnTo>
                      <a:pt x="8703" y="8872"/>
                    </a:lnTo>
                    <a:lnTo>
                      <a:pt x="8049" y="5649"/>
                    </a:lnTo>
                    <a:close/>
                    <a:moveTo>
                      <a:pt x="9552" y="5685"/>
                    </a:moveTo>
                    <a:lnTo>
                      <a:pt x="10724" y="5711"/>
                    </a:lnTo>
                    <a:lnTo>
                      <a:pt x="11174" y="8663"/>
                    </a:lnTo>
                    <a:lnTo>
                      <a:pt x="10099" y="8753"/>
                    </a:lnTo>
                    <a:lnTo>
                      <a:pt x="9552" y="5685"/>
                    </a:lnTo>
                    <a:close/>
                    <a:moveTo>
                      <a:pt x="11057" y="5718"/>
                    </a:moveTo>
                    <a:lnTo>
                      <a:pt x="12221" y="5744"/>
                    </a:lnTo>
                    <a:lnTo>
                      <a:pt x="12573" y="8544"/>
                    </a:lnTo>
                    <a:lnTo>
                      <a:pt x="11502" y="8635"/>
                    </a:lnTo>
                    <a:lnTo>
                      <a:pt x="11057" y="5718"/>
                    </a:lnTo>
                    <a:close/>
                    <a:moveTo>
                      <a:pt x="12552" y="5752"/>
                    </a:moveTo>
                    <a:lnTo>
                      <a:pt x="13679" y="5778"/>
                    </a:lnTo>
                    <a:lnTo>
                      <a:pt x="13952" y="8428"/>
                    </a:lnTo>
                    <a:lnTo>
                      <a:pt x="12899" y="8518"/>
                    </a:lnTo>
                    <a:lnTo>
                      <a:pt x="12552" y="5752"/>
                    </a:lnTo>
                    <a:close/>
                    <a:moveTo>
                      <a:pt x="14008" y="5785"/>
                    </a:moveTo>
                    <a:lnTo>
                      <a:pt x="15200" y="5813"/>
                    </a:lnTo>
                    <a:lnTo>
                      <a:pt x="15368" y="8309"/>
                    </a:lnTo>
                    <a:lnTo>
                      <a:pt x="14278" y="8400"/>
                    </a:lnTo>
                    <a:lnTo>
                      <a:pt x="14008" y="5785"/>
                    </a:lnTo>
                    <a:close/>
                    <a:moveTo>
                      <a:pt x="15528" y="5821"/>
                    </a:moveTo>
                    <a:lnTo>
                      <a:pt x="16643" y="5847"/>
                    </a:lnTo>
                    <a:lnTo>
                      <a:pt x="16745" y="8193"/>
                    </a:lnTo>
                    <a:lnTo>
                      <a:pt x="15694" y="8281"/>
                    </a:lnTo>
                    <a:lnTo>
                      <a:pt x="15528" y="5821"/>
                    </a:lnTo>
                    <a:close/>
                    <a:moveTo>
                      <a:pt x="16971" y="5854"/>
                    </a:moveTo>
                    <a:lnTo>
                      <a:pt x="18180" y="5881"/>
                    </a:lnTo>
                    <a:lnTo>
                      <a:pt x="18175" y="8072"/>
                    </a:lnTo>
                    <a:lnTo>
                      <a:pt x="17071" y="8165"/>
                    </a:lnTo>
                    <a:lnTo>
                      <a:pt x="16971" y="5854"/>
                    </a:lnTo>
                    <a:close/>
                    <a:moveTo>
                      <a:pt x="18506" y="5888"/>
                    </a:moveTo>
                    <a:lnTo>
                      <a:pt x="19399" y="5909"/>
                    </a:lnTo>
                    <a:lnTo>
                      <a:pt x="19399" y="7969"/>
                    </a:lnTo>
                    <a:lnTo>
                      <a:pt x="18503" y="8044"/>
                    </a:lnTo>
                    <a:lnTo>
                      <a:pt x="18506" y="5888"/>
                    </a:lnTo>
                    <a:close/>
                    <a:moveTo>
                      <a:pt x="19399" y="8325"/>
                    </a:moveTo>
                    <a:lnTo>
                      <a:pt x="19399" y="10447"/>
                    </a:lnTo>
                    <a:lnTo>
                      <a:pt x="18496" y="10602"/>
                    </a:lnTo>
                    <a:lnTo>
                      <a:pt x="18501" y="8400"/>
                    </a:lnTo>
                    <a:lnTo>
                      <a:pt x="19399" y="8325"/>
                    </a:lnTo>
                    <a:close/>
                    <a:moveTo>
                      <a:pt x="18175" y="8428"/>
                    </a:moveTo>
                    <a:lnTo>
                      <a:pt x="18170" y="10658"/>
                    </a:lnTo>
                    <a:lnTo>
                      <a:pt x="17184" y="10826"/>
                    </a:lnTo>
                    <a:lnTo>
                      <a:pt x="17086" y="8519"/>
                    </a:lnTo>
                    <a:lnTo>
                      <a:pt x="18175" y="8428"/>
                    </a:lnTo>
                    <a:close/>
                    <a:moveTo>
                      <a:pt x="16760" y="8547"/>
                    </a:moveTo>
                    <a:lnTo>
                      <a:pt x="16860" y="10882"/>
                    </a:lnTo>
                    <a:lnTo>
                      <a:pt x="15881" y="11050"/>
                    </a:lnTo>
                    <a:lnTo>
                      <a:pt x="15718" y="8635"/>
                    </a:lnTo>
                    <a:lnTo>
                      <a:pt x="16760" y="8547"/>
                    </a:lnTo>
                    <a:close/>
                    <a:moveTo>
                      <a:pt x="15392" y="8663"/>
                    </a:moveTo>
                    <a:lnTo>
                      <a:pt x="15557" y="11106"/>
                    </a:lnTo>
                    <a:lnTo>
                      <a:pt x="14575" y="11274"/>
                    </a:lnTo>
                    <a:lnTo>
                      <a:pt x="14314" y="8755"/>
                    </a:lnTo>
                    <a:lnTo>
                      <a:pt x="15392" y="8663"/>
                    </a:lnTo>
                    <a:close/>
                    <a:moveTo>
                      <a:pt x="13988" y="8781"/>
                    </a:moveTo>
                    <a:lnTo>
                      <a:pt x="14250" y="11330"/>
                    </a:lnTo>
                    <a:lnTo>
                      <a:pt x="13273" y="11496"/>
                    </a:lnTo>
                    <a:lnTo>
                      <a:pt x="12944" y="8870"/>
                    </a:lnTo>
                    <a:lnTo>
                      <a:pt x="13988" y="8781"/>
                    </a:lnTo>
                    <a:close/>
                    <a:moveTo>
                      <a:pt x="12618" y="8898"/>
                    </a:moveTo>
                    <a:lnTo>
                      <a:pt x="12951" y="11552"/>
                    </a:lnTo>
                    <a:lnTo>
                      <a:pt x="11972" y="11720"/>
                    </a:lnTo>
                    <a:lnTo>
                      <a:pt x="11555" y="8988"/>
                    </a:lnTo>
                    <a:lnTo>
                      <a:pt x="12618" y="8898"/>
                    </a:lnTo>
                    <a:close/>
                    <a:moveTo>
                      <a:pt x="11227" y="9014"/>
                    </a:moveTo>
                    <a:lnTo>
                      <a:pt x="11648" y="11776"/>
                    </a:lnTo>
                    <a:lnTo>
                      <a:pt x="10671" y="11944"/>
                    </a:lnTo>
                    <a:lnTo>
                      <a:pt x="10163" y="9105"/>
                    </a:lnTo>
                    <a:lnTo>
                      <a:pt x="11227" y="9014"/>
                    </a:lnTo>
                    <a:close/>
                    <a:moveTo>
                      <a:pt x="9835" y="9132"/>
                    </a:moveTo>
                    <a:lnTo>
                      <a:pt x="10348" y="11998"/>
                    </a:lnTo>
                    <a:lnTo>
                      <a:pt x="9371" y="12166"/>
                    </a:lnTo>
                    <a:lnTo>
                      <a:pt x="8774" y="9221"/>
                    </a:lnTo>
                    <a:lnTo>
                      <a:pt x="9835" y="9132"/>
                    </a:lnTo>
                    <a:close/>
                    <a:moveTo>
                      <a:pt x="8444" y="9249"/>
                    </a:moveTo>
                    <a:lnTo>
                      <a:pt x="9047" y="12222"/>
                    </a:lnTo>
                    <a:lnTo>
                      <a:pt x="8072" y="12388"/>
                    </a:lnTo>
                    <a:lnTo>
                      <a:pt x="7375" y="9341"/>
                    </a:lnTo>
                    <a:lnTo>
                      <a:pt x="8444" y="9249"/>
                    </a:lnTo>
                    <a:close/>
                    <a:moveTo>
                      <a:pt x="7043" y="9369"/>
                    </a:moveTo>
                    <a:lnTo>
                      <a:pt x="7747" y="12444"/>
                    </a:lnTo>
                    <a:lnTo>
                      <a:pt x="7000" y="12573"/>
                    </a:lnTo>
                    <a:lnTo>
                      <a:pt x="6130" y="9445"/>
                    </a:lnTo>
                    <a:lnTo>
                      <a:pt x="7043" y="9369"/>
                    </a:lnTo>
                    <a:close/>
                    <a:moveTo>
                      <a:pt x="8927" y="12929"/>
                    </a:moveTo>
                    <a:lnTo>
                      <a:pt x="8927" y="15578"/>
                    </a:lnTo>
                    <a:cubicBezTo>
                      <a:pt x="8927" y="16249"/>
                      <a:pt x="9179" y="16887"/>
                      <a:pt x="9625" y="17349"/>
                    </a:cubicBezTo>
                    <a:lnTo>
                      <a:pt x="5632" y="17349"/>
                    </a:lnTo>
                    <a:lnTo>
                      <a:pt x="6999" y="13260"/>
                    </a:lnTo>
                    <a:lnTo>
                      <a:pt x="8927" y="12929"/>
                    </a:lnTo>
                    <a:close/>
                    <a:moveTo>
                      <a:pt x="4115" y="18922"/>
                    </a:moveTo>
                    <a:cubicBezTo>
                      <a:pt x="4120" y="18922"/>
                      <a:pt x="4125" y="18922"/>
                      <a:pt x="4130" y="18922"/>
                    </a:cubicBezTo>
                    <a:lnTo>
                      <a:pt x="4130" y="19144"/>
                    </a:lnTo>
                    <a:lnTo>
                      <a:pt x="3761" y="19639"/>
                    </a:lnTo>
                    <a:cubicBezTo>
                      <a:pt x="3631" y="19820"/>
                      <a:pt x="3652" y="20081"/>
                      <a:pt x="3811" y="20232"/>
                    </a:cubicBezTo>
                    <a:cubicBezTo>
                      <a:pt x="3876" y="20295"/>
                      <a:pt x="3956" y="20327"/>
                      <a:pt x="4039" y="20327"/>
                    </a:cubicBezTo>
                    <a:cubicBezTo>
                      <a:pt x="4127" y="20327"/>
                      <a:pt x="4215" y="20292"/>
                      <a:pt x="4295" y="20225"/>
                    </a:cubicBezTo>
                    <a:lnTo>
                      <a:pt x="4992" y="19655"/>
                    </a:lnTo>
                    <a:cubicBezTo>
                      <a:pt x="5013" y="19739"/>
                      <a:pt x="5023" y="19824"/>
                      <a:pt x="5023" y="19909"/>
                    </a:cubicBezTo>
                    <a:cubicBezTo>
                      <a:pt x="5023" y="20453"/>
                      <a:pt x="4615" y="20895"/>
                      <a:pt x="4115" y="20895"/>
                    </a:cubicBezTo>
                    <a:cubicBezTo>
                      <a:pt x="3614" y="20895"/>
                      <a:pt x="3206" y="20453"/>
                      <a:pt x="3206" y="19909"/>
                    </a:cubicBezTo>
                    <a:cubicBezTo>
                      <a:pt x="3206" y="19365"/>
                      <a:pt x="3614" y="18922"/>
                      <a:pt x="4115" y="18922"/>
                    </a:cubicBezTo>
                    <a:close/>
                    <a:moveTo>
                      <a:pt x="20022" y="18948"/>
                    </a:moveTo>
                    <a:cubicBezTo>
                      <a:pt x="20029" y="18948"/>
                      <a:pt x="20036" y="18948"/>
                      <a:pt x="20043" y="18948"/>
                    </a:cubicBezTo>
                    <a:cubicBezTo>
                      <a:pt x="20543" y="18948"/>
                      <a:pt x="20949" y="19391"/>
                      <a:pt x="20949" y="19935"/>
                    </a:cubicBezTo>
                    <a:cubicBezTo>
                      <a:pt x="20949" y="20479"/>
                      <a:pt x="20543" y="20921"/>
                      <a:pt x="20043" y="20921"/>
                    </a:cubicBezTo>
                    <a:cubicBezTo>
                      <a:pt x="19542" y="20921"/>
                      <a:pt x="19134" y="20479"/>
                      <a:pt x="19134" y="19935"/>
                    </a:cubicBezTo>
                    <a:cubicBezTo>
                      <a:pt x="19134" y="19847"/>
                      <a:pt x="19145" y="19757"/>
                      <a:pt x="19167" y="19670"/>
                    </a:cubicBezTo>
                    <a:lnTo>
                      <a:pt x="19844" y="20223"/>
                    </a:lnTo>
                    <a:cubicBezTo>
                      <a:pt x="19924" y="20291"/>
                      <a:pt x="20013" y="20327"/>
                      <a:pt x="20101" y="20327"/>
                    </a:cubicBezTo>
                    <a:cubicBezTo>
                      <a:pt x="20184" y="20327"/>
                      <a:pt x="20262" y="20295"/>
                      <a:pt x="20328" y="20232"/>
                    </a:cubicBezTo>
                    <a:cubicBezTo>
                      <a:pt x="20486" y="20080"/>
                      <a:pt x="20510" y="19819"/>
                      <a:pt x="20379" y="19637"/>
                    </a:cubicBezTo>
                    <a:lnTo>
                      <a:pt x="20022" y="19163"/>
                    </a:lnTo>
                    <a:lnTo>
                      <a:pt x="20022" y="18948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>
                  <a:defRPr b="1"/>
                </a:pPr>
              </a:p>
            </p:txBody>
          </p:sp>
        </p:grpSp>
      </p:grpSp>
      <p:sp>
        <p:nvSpPr>
          <p:cNvPr id="808" name="矩形"/>
          <p:cNvSpPr/>
          <p:nvPr/>
        </p:nvSpPr>
        <p:spPr>
          <a:xfrm>
            <a:off x="6220634" y="4230037"/>
            <a:ext cx="2540001" cy="13377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/>
          </a:p>
        </p:txBody>
      </p:sp>
      <p:graphicFrame>
        <p:nvGraphicFramePr>
          <p:cNvPr id="809" name="表格"/>
          <p:cNvGraphicFramePr/>
          <p:nvPr/>
        </p:nvGraphicFramePr>
        <p:xfrm>
          <a:off x="990600" y="5186691"/>
          <a:ext cx="19642667" cy="1016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734353"/>
                <a:gridCol w="5972744"/>
                <a:gridCol w="5972744"/>
                <a:gridCol w="5972744"/>
                <a:gridCol w="2937415"/>
              </a:tblGrid>
              <a:tr h="785090">
                <a:tc>
                  <a:txBody>
                    <a:bodyPr/>
                    <a:lstStyle/>
                    <a:p>
                      <a:pPr algn="ctr">
                        <a:defRPr b="1" sz="3600">
                          <a:solidFill>
                            <a:srgbClr val="53535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25400">
                      <a:solidFill>
                        <a:srgbClr val="00000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3600">
                          <a:solidFill>
                            <a:srgbClr val="535353"/>
                          </a:solidFill>
                        </a:rPr>
                        <a:t>监察需求</a:t>
                      </a:r>
                    </a:p>
                  </a:txBody>
                  <a:tcPr marL="0" marR="0" marT="0" marB="0" anchor="t" anchorCtr="0" horzOverflow="overflow">
                    <a:lnT w="25400">
                      <a:solidFill>
                        <a:srgbClr val="00000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3600">
                          <a:solidFill>
                            <a:srgbClr val="535353"/>
                          </a:solidFill>
                        </a:rPr>
                        <a:t>当前业务系统建设情况</a:t>
                      </a:r>
                    </a:p>
                  </a:txBody>
                  <a:tcPr marL="0" marR="0" marT="0" marB="0" anchor="t" anchorCtr="0" horzOverflow="overflow">
                    <a:lnT w="25400">
                      <a:solidFill>
                        <a:srgbClr val="00000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3600">
                          <a:solidFill>
                            <a:srgbClr val="535353"/>
                          </a:solidFill>
                        </a:rPr>
                        <a:t>业务系统改进（建设）建议</a:t>
                      </a:r>
                    </a:p>
                  </a:txBody>
                  <a:tcPr marL="0" marR="0" marT="0" marB="0" anchor="t" anchorCtr="0" horzOverflow="overflow">
                    <a:lnT w="25400">
                      <a:solidFill>
                        <a:srgbClr val="00000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3600">
                          <a:solidFill>
                            <a:srgbClr val="535353"/>
                          </a:solidFill>
                        </a:rPr>
                        <a:t>实施策略</a:t>
                      </a:r>
                    </a:p>
                  </a:txBody>
                  <a:tcPr marL="0" marR="0" marT="0" marB="0" anchor="t" anchorCtr="0" horzOverflow="overflow"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noFill/>
                  </a:tcPr>
                </a:tc>
              </a:tr>
              <a:tr h="68349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600"/>
                        <a:t>2</a:t>
                      </a:r>
                    </a:p>
                  </a:txBody>
                  <a:tcPr marL="0" marR="0" marT="0" marB="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b="1" sz="3200">
                          <a:solidFill>
                            <a:srgbClr val="535353"/>
                          </a:solidFill>
                        </a:defRPr>
                      </a:pPr>
                      <a:r>
                        <a:t>资金运作监察：</a:t>
                      </a:r>
                    </a:p>
                    <a:p>
                      <a:pPr marL="374315" indent="-374315" algn="l">
                        <a:buSzPct val="100000"/>
                        <a:buAutoNum type="arabicPeriod" startAt="1"/>
                        <a:defRPr sz="2800"/>
                      </a:pPr>
                      <a:r>
                        <a:rPr b="1"/>
                        <a:t>决策流程</a:t>
                      </a:r>
                      <a:r>
                        <a:t>。按照大额度资金运作的决策流程，将</a:t>
                      </a:r>
                      <a:r>
                        <a:rPr b="1"/>
                        <a:t>投资前</a:t>
                      </a:r>
                      <a:r>
                        <a:t>提报、方案、征求意见、可研、风评，</a:t>
                      </a:r>
                      <a:r>
                        <a:rPr b="1"/>
                        <a:t>投资后</a:t>
                      </a:r>
                      <a:r>
                        <a:t>的跟踪反馈、考核评估等全部纳入监察；</a:t>
                      </a:r>
                    </a:p>
                    <a:p>
                      <a:pPr marL="374315" indent="-374315" algn="l">
                        <a:buSzPct val="100000"/>
                        <a:buAutoNum type="arabicPeriod" startAt="1"/>
                        <a:defRPr sz="2800"/>
                      </a:pPr>
                      <a:r>
                        <a:rPr b="1"/>
                        <a:t>支付审批</a:t>
                      </a:r>
                      <a:r>
                        <a:t>。监控各审批节点的佐证情况。</a:t>
                      </a:r>
                    </a:p>
                  </a:txBody>
                  <a:tcPr marL="0" marR="0" marT="0" marB="0" anchor="ctr" anchorCtr="0" horzOverflow="overflow"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74315" indent="-374315" algn="l">
                        <a:buSzPct val="100000"/>
                        <a:buAutoNum type="arabicPeriod" startAt="1"/>
                        <a:defRPr sz="2800"/>
                      </a:pPr>
                      <a:r>
                        <a:t>部分资金运作的提报、审批等功能在OA系统中具备，该系统目前正处于升级中；</a:t>
                      </a:r>
                    </a:p>
                    <a:p>
                      <a:pPr marL="374315" indent="-374315" algn="l">
                        <a:buSzPct val="100000"/>
                        <a:buAutoNum type="arabicPeriod" startAt="1"/>
                        <a:defRPr sz="2800"/>
                      </a:pPr>
                      <a:r>
                        <a:t>资金运作跟踪反馈、考核评估不具备信息化系统</a:t>
                      </a:r>
                    </a:p>
                  </a:txBody>
                  <a:tcPr marL="0" marR="0" marT="0" marB="0" anchor="ctr" anchorCtr="0" horzOverflow="overflow"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74315" indent="-374315" algn="l">
                        <a:buSzPct val="100000"/>
                        <a:buAutoNum type="arabicPeriod" startAt="1"/>
                        <a:defRPr sz="2800"/>
                      </a:pPr>
                      <a:r>
                        <a:t>完善相关制度，明确关键环节的可量化标准；</a:t>
                      </a:r>
                    </a:p>
                    <a:p>
                      <a:pPr marL="374315" indent="-374315" algn="l">
                        <a:buSzPct val="100000"/>
                        <a:buAutoNum type="arabicPeriod" startAt="1"/>
                        <a:defRPr sz="2800"/>
                      </a:pPr>
                      <a:r>
                        <a:t>完善审批系统，将投资后的评估过程及相关数据纳入信息化管理范围；</a:t>
                      </a:r>
                    </a:p>
                  </a:txBody>
                  <a:tcPr marL="0" marR="0" marT="0" marB="0" anchor="ctr" anchorCtr="0" horzOverflow="overflow"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600">
                          <a:solidFill>
                            <a:srgbClr val="535353"/>
                          </a:solidFill>
                        </a:rPr>
                        <a:t>暂不具备电子监察条件，预留数据接口。</a:t>
                      </a:r>
                    </a:p>
                  </a:txBody>
                  <a:tcPr marL="0" marR="0" marT="0" marB="0" anchor="ctr" anchorCtr="0" horzOverflow="overflow">
                    <a:lnR w="25400">
                      <a:solidFill>
                        <a:srgbClr val="000000"/>
                      </a:solidFill>
                      <a:miter lim="400000"/>
                    </a:lnR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8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" grpId="1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09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幻灯片编号"/>
          <p:cNvSpPr txBox="1"/>
          <p:nvPr>
            <p:ph type="sldNum" sz="quarter" idx="2"/>
          </p:nvPr>
        </p:nvSpPr>
        <p:spPr>
          <a:xfrm>
            <a:off x="11761613" y="12791195"/>
            <a:ext cx="860774" cy="6654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9" tIns="91439" rIns="91439" bIns="91439"/>
          <a:lstStyle/>
          <a:p>
            <a:pPr/>
            <a:fld id="{86CB4B4D-7CA3-9044-876B-883B54F8677D}" type="slidenum"/>
          </a:p>
        </p:txBody>
      </p:sp>
      <p:sp>
        <p:nvSpPr>
          <p:cNvPr id="60" name="矩形 338"/>
          <p:cNvSpPr/>
          <p:nvPr/>
        </p:nvSpPr>
        <p:spPr>
          <a:xfrm>
            <a:off x="706" y="3783255"/>
            <a:ext cx="11363032" cy="4557241"/>
          </a:xfrm>
          <a:prstGeom prst="rect">
            <a:avLst/>
          </a:prstGeom>
          <a:solidFill>
            <a:srgbClr val="1F608B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1" name="TextBox 69"/>
          <p:cNvSpPr txBox="1"/>
          <p:nvPr/>
        </p:nvSpPr>
        <p:spPr>
          <a:xfrm>
            <a:off x="13722159" y="3772094"/>
            <a:ext cx="4477495" cy="144720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b="1" sz="5600">
                <a:solidFill>
                  <a:srgbClr val="58A6D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二期调研思路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defRPr b="1" sz="3200">
                <a:solidFill>
                  <a:srgbClr val="2980B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General Situation</a:t>
            </a:r>
          </a:p>
        </p:txBody>
      </p:sp>
      <p:sp>
        <p:nvSpPr>
          <p:cNvPr id="62" name="TextBox 72"/>
          <p:cNvSpPr txBox="1"/>
          <p:nvPr/>
        </p:nvSpPr>
        <p:spPr>
          <a:xfrm>
            <a:off x="6018026" y="6623495"/>
            <a:ext cx="4525591" cy="133254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9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contents</a:t>
            </a:r>
          </a:p>
        </p:txBody>
      </p:sp>
      <p:sp>
        <p:nvSpPr>
          <p:cNvPr id="63" name="TextBox 73"/>
          <p:cNvSpPr txBox="1"/>
          <p:nvPr/>
        </p:nvSpPr>
        <p:spPr>
          <a:xfrm>
            <a:off x="6064671" y="4085140"/>
            <a:ext cx="4432301" cy="30861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b="1" sz="17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目录</a:t>
            </a:r>
          </a:p>
        </p:txBody>
      </p:sp>
      <p:sp>
        <p:nvSpPr>
          <p:cNvPr id="64" name="直接连接符 74"/>
          <p:cNvSpPr/>
          <p:nvPr/>
        </p:nvSpPr>
        <p:spPr>
          <a:xfrm flipH="1">
            <a:off x="12542945" y="3772091"/>
            <a:ext cx="1" cy="7907795"/>
          </a:xfrm>
          <a:prstGeom prst="line">
            <a:avLst/>
          </a:prstGeom>
          <a:ln w="25400">
            <a:solidFill>
              <a:srgbClr val="7F7F7F"/>
            </a:solidFill>
          </a:ln>
        </p:spPr>
        <p:txBody>
          <a:bodyPr tIns="91439" bIns="91439"/>
          <a:lstStyle/>
          <a:p>
            <a:pPr/>
          </a:p>
        </p:txBody>
      </p:sp>
      <p:sp>
        <p:nvSpPr>
          <p:cNvPr id="65" name="TextBox 69"/>
          <p:cNvSpPr txBox="1"/>
          <p:nvPr/>
        </p:nvSpPr>
        <p:spPr>
          <a:xfrm>
            <a:off x="13722159" y="6018195"/>
            <a:ext cx="4477495" cy="144720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b="1" sz="5600">
                <a:solidFill>
                  <a:srgbClr val="58A6DA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二期</a:t>
            </a:r>
            <a:r>
              <a:t>调研概览</a:t>
            </a:r>
          </a:p>
          <a:p>
            <a:pPr>
              <a:defRPr b="1" sz="3200">
                <a:solidFill>
                  <a:srgbClr val="2980B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Investigate</a:t>
            </a:r>
          </a:p>
        </p:txBody>
      </p:sp>
      <p:sp>
        <p:nvSpPr>
          <p:cNvPr id="66" name="TextBox 69"/>
          <p:cNvSpPr txBox="1"/>
          <p:nvPr/>
        </p:nvSpPr>
        <p:spPr>
          <a:xfrm>
            <a:off x="13722159" y="8264300"/>
            <a:ext cx="4477495" cy="144720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b="1" sz="5600">
                <a:solidFill>
                  <a:srgbClr val="58A6DA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二期</a:t>
            </a:r>
            <a:r>
              <a:t>建设方案</a:t>
            </a:r>
          </a:p>
          <a:p>
            <a:pPr>
              <a:defRPr b="1" sz="3200">
                <a:solidFill>
                  <a:srgbClr val="4098D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Program</a:t>
            </a:r>
          </a:p>
        </p:txBody>
      </p:sp>
      <p:sp>
        <p:nvSpPr>
          <p:cNvPr id="67" name="TextBox 69"/>
          <p:cNvSpPr txBox="1"/>
          <p:nvPr/>
        </p:nvSpPr>
        <p:spPr>
          <a:xfrm>
            <a:off x="13722159" y="10510401"/>
            <a:ext cx="4477495" cy="144720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b="1" sz="5600">
                <a:solidFill>
                  <a:srgbClr val="58A6DA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后续工作安排</a:t>
            </a:r>
          </a:p>
          <a:p>
            <a:pPr>
              <a:defRPr b="1" sz="3200">
                <a:solidFill>
                  <a:srgbClr val="7BB8E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Project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doors dir="ver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Class="entr" nodeType="afterEffect" presetSubtype="4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Class="entr" nodeType="afterEffect" presetSubtype="2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Class="entr" nodeType="afterEffect" presetSubtype="2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Class="entr" nodeType="afterEffect" presetSubtype="2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Class="entr" nodeType="afterEffect" presetSubtype="2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5" grpId="6"/>
      <p:bldP build="whole" bldLvl="1" animBg="1" rev="0" advAuto="0" spid="66" grpId="7"/>
      <p:bldP build="whole" bldLvl="1" animBg="1" rev="0" advAuto="0" spid="62" grpId="2"/>
      <p:bldP build="whole" bldLvl="1" animBg="1" rev="0" advAuto="0" spid="63" grpId="3"/>
      <p:bldP build="whole" bldLvl="1" animBg="1" rev="0" advAuto="0" spid="61" grpId="5"/>
      <p:bldP build="whole" bldLvl="1" animBg="1" rev="0" advAuto="0" spid="60" grpId="1"/>
      <p:bldP build="whole" bldLvl="1" animBg="1" rev="0" advAuto="0" spid="67" grpId="8"/>
      <p:bldP build="whole" bldLvl="1" animBg="1" rev="0" advAuto="0" spid="64" grpId="4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幻灯片编号"/>
          <p:cNvSpPr txBox="1"/>
          <p:nvPr>
            <p:ph type="sldNum" sz="quarter" idx="2"/>
          </p:nvPr>
        </p:nvSpPr>
        <p:spPr>
          <a:xfrm>
            <a:off x="11761613" y="12791195"/>
            <a:ext cx="860774" cy="6654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9" tIns="91439" rIns="91439" bIns="91439"/>
          <a:lstStyle/>
          <a:p>
            <a:pPr/>
            <a:fld id="{86CB4B4D-7CA3-9044-876B-883B54F8677D}" type="slidenum"/>
          </a:p>
        </p:txBody>
      </p:sp>
      <p:sp>
        <p:nvSpPr>
          <p:cNvPr id="812" name="文本框 6"/>
          <p:cNvSpPr txBox="1"/>
          <p:nvPr/>
        </p:nvSpPr>
        <p:spPr>
          <a:xfrm>
            <a:off x="2044700" y="539750"/>
            <a:ext cx="6877050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调研结果概览</a:t>
            </a:r>
          </a:p>
        </p:txBody>
      </p:sp>
      <p:sp>
        <p:nvSpPr>
          <p:cNvPr id="813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grpSp>
        <p:nvGrpSpPr>
          <p:cNvPr id="816" name="组合 8"/>
          <p:cNvGrpSpPr/>
          <p:nvPr/>
        </p:nvGrpSpPr>
        <p:grpSpPr>
          <a:xfrm>
            <a:off x="412750" y="631826"/>
            <a:ext cx="1631950" cy="985114"/>
            <a:chOff x="0" y="0"/>
            <a:chExt cx="1631950" cy="985113"/>
          </a:xfrm>
        </p:grpSpPr>
        <p:sp>
          <p:nvSpPr>
            <p:cNvPr id="814" name="KSO_Shape"/>
            <p:cNvSpPr/>
            <p:nvPr/>
          </p:nvSpPr>
          <p:spPr>
            <a:xfrm>
              <a:off x="0" y="3173"/>
              <a:ext cx="1631950" cy="895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111" y="12220"/>
                  </a:moveTo>
                  <a:lnTo>
                    <a:pt x="19086" y="11837"/>
                  </a:lnTo>
                  <a:lnTo>
                    <a:pt x="19058" y="11462"/>
                  </a:lnTo>
                  <a:lnTo>
                    <a:pt x="19018" y="11087"/>
                  </a:lnTo>
                  <a:lnTo>
                    <a:pt x="18965" y="10726"/>
                  </a:lnTo>
                  <a:lnTo>
                    <a:pt x="18909" y="10366"/>
                  </a:lnTo>
                  <a:lnTo>
                    <a:pt x="18844" y="10013"/>
                  </a:lnTo>
                  <a:lnTo>
                    <a:pt x="18767" y="9667"/>
                  </a:lnTo>
                  <a:lnTo>
                    <a:pt x="18678" y="9329"/>
                  </a:lnTo>
                  <a:lnTo>
                    <a:pt x="18589" y="8998"/>
                  </a:lnTo>
                  <a:lnTo>
                    <a:pt x="18488" y="8689"/>
                  </a:lnTo>
                  <a:lnTo>
                    <a:pt x="18379" y="8372"/>
                  </a:lnTo>
                  <a:lnTo>
                    <a:pt x="18262" y="8078"/>
                  </a:lnTo>
                  <a:lnTo>
                    <a:pt x="18141" y="7791"/>
                  </a:lnTo>
                  <a:lnTo>
                    <a:pt x="18011" y="7511"/>
                  </a:lnTo>
                  <a:lnTo>
                    <a:pt x="17870" y="7239"/>
                  </a:lnTo>
                  <a:lnTo>
                    <a:pt x="17729" y="6989"/>
                  </a:lnTo>
                  <a:lnTo>
                    <a:pt x="17579" y="6746"/>
                  </a:lnTo>
                  <a:lnTo>
                    <a:pt x="17425" y="6518"/>
                  </a:lnTo>
                  <a:lnTo>
                    <a:pt x="17264" y="6298"/>
                  </a:lnTo>
                  <a:lnTo>
                    <a:pt x="17094" y="6092"/>
                  </a:lnTo>
                  <a:lnTo>
                    <a:pt x="16924" y="5900"/>
                  </a:lnTo>
                  <a:lnTo>
                    <a:pt x="16747" y="5724"/>
                  </a:lnTo>
                  <a:lnTo>
                    <a:pt x="16565" y="5569"/>
                  </a:lnTo>
                  <a:lnTo>
                    <a:pt x="16379" y="5422"/>
                  </a:lnTo>
                  <a:lnTo>
                    <a:pt x="16185" y="5290"/>
                  </a:lnTo>
                  <a:lnTo>
                    <a:pt x="15991" y="5172"/>
                  </a:lnTo>
                  <a:lnTo>
                    <a:pt x="15789" y="5069"/>
                  </a:lnTo>
                  <a:lnTo>
                    <a:pt x="15587" y="4995"/>
                  </a:lnTo>
                  <a:lnTo>
                    <a:pt x="15381" y="4929"/>
                  </a:lnTo>
                  <a:lnTo>
                    <a:pt x="15171" y="4878"/>
                  </a:lnTo>
                  <a:lnTo>
                    <a:pt x="14956" y="4856"/>
                  </a:lnTo>
                  <a:lnTo>
                    <a:pt x="14742" y="4841"/>
                  </a:lnTo>
                  <a:lnTo>
                    <a:pt x="14581" y="4856"/>
                  </a:lnTo>
                  <a:lnTo>
                    <a:pt x="14411" y="4863"/>
                  </a:lnTo>
                  <a:lnTo>
                    <a:pt x="14249" y="4892"/>
                  </a:lnTo>
                  <a:lnTo>
                    <a:pt x="14087" y="4929"/>
                  </a:lnTo>
                  <a:lnTo>
                    <a:pt x="13926" y="4981"/>
                  </a:lnTo>
                  <a:lnTo>
                    <a:pt x="13611" y="5113"/>
                  </a:lnTo>
                  <a:lnTo>
                    <a:pt x="13457" y="5194"/>
                  </a:lnTo>
                  <a:lnTo>
                    <a:pt x="13312" y="5282"/>
                  </a:lnTo>
                  <a:lnTo>
                    <a:pt x="13013" y="5488"/>
                  </a:lnTo>
                  <a:lnTo>
                    <a:pt x="12871" y="5613"/>
                  </a:lnTo>
                  <a:lnTo>
                    <a:pt x="12730" y="5731"/>
                  </a:lnTo>
                  <a:lnTo>
                    <a:pt x="12592" y="5871"/>
                  </a:lnTo>
                  <a:lnTo>
                    <a:pt x="12459" y="6011"/>
                  </a:lnTo>
                  <a:lnTo>
                    <a:pt x="12326" y="6165"/>
                  </a:lnTo>
                  <a:lnTo>
                    <a:pt x="12277" y="5834"/>
                  </a:lnTo>
                  <a:lnTo>
                    <a:pt x="12220" y="5518"/>
                  </a:lnTo>
                  <a:lnTo>
                    <a:pt x="12152" y="5201"/>
                  </a:lnTo>
                  <a:lnTo>
                    <a:pt x="12079" y="4885"/>
                  </a:lnTo>
                  <a:lnTo>
                    <a:pt x="12002" y="4583"/>
                  </a:lnTo>
                  <a:lnTo>
                    <a:pt x="11917" y="4289"/>
                  </a:lnTo>
                  <a:lnTo>
                    <a:pt x="11828" y="3987"/>
                  </a:lnTo>
                  <a:lnTo>
                    <a:pt x="11731" y="3708"/>
                  </a:lnTo>
                  <a:lnTo>
                    <a:pt x="11626" y="3436"/>
                  </a:lnTo>
                  <a:lnTo>
                    <a:pt x="11517" y="3163"/>
                  </a:lnTo>
                  <a:lnTo>
                    <a:pt x="11400" y="2913"/>
                  </a:lnTo>
                  <a:lnTo>
                    <a:pt x="11283" y="2656"/>
                  </a:lnTo>
                  <a:lnTo>
                    <a:pt x="11158" y="2420"/>
                  </a:lnTo>
                  <a:lnTo>
                    <a:pt x="11024" y="2185"/>
                  </a:lnTo>
                  <a:lnTo>
                    <a:pt x="10887" y="1972"/>
                  </a:lnTo>
                  <a:lnTo>
                    <a:pt x="10745" y="1751"/>
                  </a:lnTo>
                  <a:lnTo>
                    <a:pt x="10600" y="1552"/>
                  </a:lnTo>
                  <a:lnTo>
                    <a:pt x="10450" y="1361"/>
                  </a:lnTo>
                  <a:lnTo>
                    <a:pt x="10297" y="1184"/>
                  </a:lnTo>
                  <a:lnTo>
                    <a:pt x="10139" y="1023"/>
                  </a:lnTo>
                  <a:lnTo>
                    <a:pt x="9974" y="861"/>
                  </a:lnTo>
                  <a:lnTo>
                    <a:pt x="9808" y="714"/>
                  </a:lnTo>
                  <a:lnTo>
                    <a:pt x="9634" y="581"/>
                  </a:lnTo>
                  <a:lnTo>
                    <a:pt x="9464" y="463"/>
                  </a:lnTo>
                  <a:lnTo>
                    <a:pt x="9287" y="360"/>
                  </a:lnTo>
                  <a:lnTo>
                    <a:pt x="9105" y="265"/>
                  </a:lnTo>
                  <a:lnTo>
                    <a:pt x="8923" y="184"/>
                  </a:lnTo>
                  <a:lnTo>
                    <a:pt x="8737" y="125"/>
                  </a:lnTo>
                  <a:lnTo>
                    <a:pt x="8543" y="66"/>
                  </a:lnTo>
                  <a:lnTo>
                    <a:pt x="8353" y="29"/>
                  </a:lnTo>
                  <a:lnTo>
                    <a:pt x="8159" y="7"/>
                  </a:lnTo>
                  <a:lnTo>
                    <a:pt x="7965" y="0"/>
                  </a:lnTo>
                  <a:lnTo>
                    <a:pt x="7844" y="0"/>
                  </a:lnTo>
                  <a:lnTo>
                    <a:pt x="7731" y="7"/>
                  </a:lnTo>
                  <a:lnTo>
                    <a:pt x="7614" y="29"/>
                  </a:lnTo>
                  <a:lnTo>
                    <a:pt x="7500" y="44"/>
                  </a:lnTo>
                  <a:lnTo>
                    <a:pt x="7391" y="59"/>
                  </a:lnTo>
                  <a:lnTo>
                    <a:pt x="7274" y="96"/>
                  </a:lnTo>
                  <a:lnTo>
                    <a:pt x="7056" y="169"/>
                  </a:lnTo>
                  <a:lnTo>
                    <a:pt x="6834" y="250"/>
                  </a:lnTo>
                  <a:lnTo>
                    <a:pt x="6619" y="368"/>
                  </a:lnTo>
                  <a:lnTo>
                    <a:pt x="6413" y="500"/>
                  </a:lnTo>
                  <a:lnTo>
                    <a:pt x="6207" y="647"/>
                  </a:lnTo>
                  <a:lnTo>
                    <a:pt x="6009" y="809"/>
                  </a:lnTo>
                  <a:lnTo>
                    <a:pt x="5811" y="993"/>
                  </a:lnTo>
                  <a:lnTo>
                    <a:pt x="5625" y="1184"/>
                  </a:lnTo>
                  <a:lnTo>
                    <a:pt x="5443" y="1405"/>
                  </a:lnTo>
                  <a:lnTo>
                    <a:pt x="5266" y="1626"/>
                  </a:lnTo>
                  <a:lnTo>
                    <a:pt x="5092" y="1876"/>
                  </a:lnTo>
                  <a:lnTo>
                    <a:pt x="4930" y="2134"/>
                  </a:lnTo>
                  <a:lnTo>
                    <a:pt x="4773" y="2406"/>
                  </a:lnTo>
                  <a:lnTo>
                    <a:pt x="4623" y="2693"/>
                  </a:lnTo>
                  <a:lnTo>
                    <a:pt x="4482" y="2987"/>
                  </a:lnTo>
                  <a:lnTo>
                    <a:pt x="4348" y="3296"/>
                  </a:lnTo>
                  <a:lnTo>
                    <a:pt x="4223" y="3612"/>
                  </a:lnTo>
                  <a:lnTo>
                    <a:pt x="4106" y="3958"/>
                  </a:lnTo>
                  <a:lnTo>
                    <a:pt x="3997" y="4296"/>
                  </a:lnTo>
                  <a:lnTo>
                    <a:pt x="3896" y="4650"/>
                  </a:lnTo>
                  <a:lnTo>
                    <a:pt x="3807" y="5010"/>
                  </a:lnTo>
                  <a:lnTo>
                    <a:pt x="3726" y="5385"/>
                  </a:lnTo>
                  <a:lnTo>
                    <a:pt x="3657" y="5768"/>
                  </a:lnTo>
                  <a:lnTo>
                    <a:pt x="3597" y="6158"/>
                  </a:lnTo>
                  <a:lnTo>
                    <a:pt x="3544" y="6548"/>
                  </a:lnTo>
                  <a:lnTo>
                    <a:pt x="3504" y="6960"/>
                  </a:lnTo>
                  <a:lnTo>
                    <a:pt x="3492" y="7158"/>
                  </a:lnTo>
                  <a:lnTo>
                    <a:pt x="3475" y="7372"/>
                  </a:lnTo>
                  <a:lnTo>
                    <a:pt x="3467" y="7578"/>
                  </a:lnTo>
                  <a:lnTo>
                    <a:pt x="3455" y="7791"/>
                  </a:lnTo>
                  <a:lnTo>
                    <a:pt x="3455" y="7997"/>
                  </a:lnTo>
                  <a:lnTo>
                    <a:pt x="3451" y="8203"/>
                  </a:lnTo>
                  <a:lnTo>
                    <a:pt x="3455" y="8460"/>
                  </a:lnTo>
                  <a:lnTo>
                    <a:pt x="3463" y="8703"/>
                  </a:lnTo>
                  <a:lnTo>
                    <a:pt x="3475" y="8946"/>
                  </a:lnTo>
                  <a:lnTo>
                    <a:pt x="3492" y="9196"/>
                  </a:lnTo>
                  <a:lnTo>
                    <a:pt x="3415" y="9189"/>
                  </a:lnTo>
                  <a:lnTo>
                    <a:pt x="3237" y="9196"/>
                  </a:lnTo>
                  <a:lnTo>
                    <a:pt x="3063" y="9218"/>
                  </a:lnTo>
                  <a:lnTo>
                    <a:pt x="2893" y="9262"/>
                  </a:lnTo>
                  <a:lnTo>
                    <a:pt x="2724" y="9314"/>
                  </a:lnTo>
                  <a:lnTo>
                    <a:pt x="2558" y="9380"/>
                  </a:lnTo>
                  <a:lnTo>
                    <a:pt x="2400" y="9468"/>
                  </a:lnTo>
                  <a:lnTo>
                    <a:pt x="2243" y="9564"/>
                  </a:lnTo>
                  <a:lnTo>
                    <a:pt x="2081" y="9682"/>
                  </a:lnTo>
                  <a:lnTo>
                    <a:pt x="1936" y="9799"/>
                  </a:lnTo>
                  <a:lnTo>
                    <a:pt x="1786" y="9939"/>
                  </a:lnTo>
                  <a:lnTo>
                    <a:pt x="1645" y="10086"/>
                  </a:lnTo>
                  <a:lnTo>
                    <a:pt x="1503" y="10248"/>
                  </a:lnTo>
                  <a:lnTo>
                    <a:pt x="1370" y="10417"/>
                  </a:lnTo>
                  <a:lnTo>
                    <a:pt x="1241" y="10601"/>
                  </a:lnTo>
                  <a:lnTo>
                    <a:pt x="1119" y="10800"/>
                  </a:lnTo>
                  <a:lnTo>
                    <a:pt x="1002" y="11006"/>
                  </a:lnTo>
                  <a:lnTo>
                    <a:pt x="885" y="11219"/>
                  </a:lnTo>
                  <a:lnTo>
                    <a:pt x="780" y="11447"/>
                  </a:lnTo>
                  <a:lnTo>
                    <a:pt x="683" y="11683"/>
                  </a:lnTo>
                  <a:lnTo>
                    <a:pt x="586" y="11926"/>
                  </a:lnTo>
                  <a:lnTo>
                    <a:pt x="493" y="12176"/>
                  </a:lnTo>
                  <a:lnTo>
                    <a:pt x="412" y="12433"/>
                  </a:lnTo>
                  <a:lnTo>
                    <a:pt x="335" y="12698"/>
                  </a:lnTo>
                  <a:lnTo>
                    <a:pt x="206" y="13257"/>
                  </a:lnTo>
                  <a:lnTo>
                    <a:pt x="154" y="13544"/>
                  </a:lnTo>
                  <a:lnTo>
                    <a:pt x="73" y="14147"/>
                  </a:lnTo>
                  <a:lnTo>
                    <a:pt x="40" y="14456"/>
                  </a:lnTo>
                  <a:lnTo>
                    <a:pt x="20" y="14758"/>
                  </a:lnTo>
                  <a:lnTo>
                    <a:pt x="8" y="15074"/>
                  </a:lnTo>
                  <a:lnTo>
                    <a:pt x="0" y="15391"/>
                  </a:lnTo>
                  <a:lnTo>
                    <a:pt x="8" y="15707"/>
                  </a:lnTo>
                  <a:lnTo>
                    <a:pt x="20" y="16009"/>
                  </a:lnTo>
                  <a:lnTo>
                    <a:pt x="40" y="16310"/>
                  </a:lnTo>
                  <a:lnTo>
                    <a:pt x="69" y="16605"/>
                  </a:lnTo>
                  <a:lnTo>
                    <a:pt x="101" y="16899"/>
                  </a:lnTo>
                  <a:lnTo>
                    <a:pt x="145" y="17186"/>
                  </a:lnTo>
                  <a:lnTo>
                    <a:pt x="198" y="17465"/>
                  </a:lnTo>
                  <a:lnTo>
                    <a:pt x="255" y="17738"/>
                  </a:lnTo>
                  <a:lnTo>
                    <a:pt x="319" y="18010"/>
                  </a:lnTo>
                  <a:lnTo>
                    <a:pt x="388" y="18267"/>
                  </a:lnTo>
                  <a:lnTo>
                    <a:pt x="465" y="18517"/>
                  </a:lnTo>
                  <a:lnTo>
                    <a:pt x="554" y="18775"/>
                  </a:lnTo>
                  <a:lnTo>
                    <a:pt x="643" y="19010"/>
                  </a:lnTo>
                  <a:lnTo>
                    <a:pt x="740" y="19238"/>
                  </a:lnTo>
                  <a:lnTo>
                    <a:pt x="841" y="19459"/>
                  </a:lnTo>
                  <a:lnTo>
                    <a:pt x="946" y="19672"/>
                  </a:lnTo>
                  <a:lnTo>
                    <a:pt x="1059" y="19878"/>
                  </a:lnTo>
                  <a:lnTo>
                    <a:pt x="1172" y="20070"/>
                  </a:lnTo>
                  <a:lnTo>
                    <a:pt x="1297" y="20254"/>
                  </a:lnTo>
                  <a:lnTo>
                    <a:pt x="1422" y="20430"/>
                  </a:lnTo>
                  <a:lnTo>
                    <a:pt x="1556" y="20592"/>
                  </a:lnTo>
                  <a:lnTo>
                    <a:pt x="1689" y="20739"/>
                  </a:lnTo>
                  <a:lnTo>
                    <a:pt x="1831" y="20894"/>
                  </a:lnTo>
                  <a:lnTo>
                    <a:pt x="1972" y="21011"/>
                  </a:lnTo>
                  <a:lnTo>
                    <a:pt x="2122" y="21137"/>
                  </a:lnTo>
                  <a:lnTo>
                    <a:pt x="2275" y="21240"/>
                  </a:lnTo>
                  <a:lnTo>
                    <a:pt x="2429" y="21328"/>
                  </a:lnTo>
                  <a:lnTo>
                    <a:pt x="2744" y="21475"/>
                  </a:lnTo>
                  <a:lnTo>
                    <a:pt x="2906" y="21526"/>
                  </a:lnTo>
                  <a:lnTo>
                    <a:pt x="3075" y="21563"/>
                  </a:lnTo>
                  <a:lnTo>
                    <a:pt x="3241" y="21585"/>
                  </a:lnTo>
                  <a:lnTo>
                    <a:pt x="3241" y="21600"/>
                  </a:lnTo>
                  <a:lnTo>
                    <a:pt x="18921" y="21600"/>
                  </a:lnTo>
                  <a:lnTo>
                    <a:pt x="18921" y="21578"/>
                  </a:lnTo>
                  <a:lnTo>
                    <a:pt x="18965" y="21585"/>
                  </a:lnTo>
                  <a:lnTo>
                    <a:pt x="19018" y="21600"/>
                  </a:lnTo>
                  <a:lnTo>
                    <a:pt x="19155" y="21600"/>
                  </a:lnTo>
                  <a:lnTo>
                    <a:pt x="19284" y="21578"/>
                  </a:lnTo>
                  <a:lnTo>
                    <a:pt x="19414" y="21541"/>
                  </a:lnTo>
                  <a:lnTo>
                    <a:pt x="19543" y="21497"/>
                  </a:lnTo>
                  <a:lnTo>
                    <a:pt x="19664" y="21446"/>
                  </a:lnTo>
                  <a:lnTo>
                    <a:pt x="19786" y="21387"/>
                  </a:lnTo>
                  <a:lnTo>
                    <a:pt x="19907" y="21320"/>
                  </a:lnTo>
                  <a:lnTo>
                    <a:pt x="20024" y="21232"/>
                  </a:lnTo>
                  <a:lnTo>
                    <a:pt x="20141" y="21137"/>
                  </a:lnTo>
                  <a:lnTo>
                    <a:pt x="20250" y="21034"/>
                  </a:lnTo>
                  <a:lnTo>
                    <a:pt x="20359" y="20916"/>
                  </a:lnTo>
                  <a:lnTo>
                    <a:pt x="20460" y="20798"/>
                  </a:lnTo>
                  <a:lnTo>
                    <a:pt x="20565" y="20666"/>
                  </a:lnTo>
                  <a:lnTo>
                    <a:pt x="20662" y="20526"/>
                  </a:lnTo>
                  <a:lnTo>
                    <a:pt x="20751" y="20379"/>
                  </a:lnTo>
                  <a:lnTo>
                    <a:pt x="20844" y="20217"/>
                  </a:lnTo>
                  <a:lnTo>
                    <a:pt x="20929" y="20062"/>
                  </a:lnTo>
                  <a:lnTo>
                    <a:pt x="21010" y="19886"/>
                  </a:lnTo>
                  <a:lnTo>
                    <a:pt x="21087" y="19717"/>
                  </a:lnTo>
                  <a:lnTo>
                    <a:pt x="21160" y="19533"/>
                  </a:lnTo>
                  <a:lnTo>
                    <a:pt x="21224" y="19341"/>
                  </a:lnTo>
                  <a:lnTo>
                    <a:pt x="21289" y="19143"/>
                  </a:lnTo>
                  <a:lnTo>
                    <a:pt x="21345" y="18937"/>
                  </a:lnTo>
                  <a:lnTo>
                    <a:pt x="21398" y="18731"/>
                  </a:lnTo>
                  <a:lnTo>
                    <a:pt x="21442" y="18517"/>
                  </a:lnTo>
                  <a:lnTo>
                    <a:pt x="21483" y="18304"/>
                  </a:lnTo>
                  <a:lnTo>
                    <a:pt x="21519" y="18076"/>
                  </a:lnTo>
                  <a:lnTo>
                    <a:pt x="21547" y="17848"/>
                  </a:lnTo>
                  <a:lnTo>
                    <a:pt x="21572" y="17613"/>
                  </a:lnTo>
                  <a:lnTo>
                    <a:pt x="21596" y="17142"/>
                  </a:lnTo>
                  <a:lnTo>
                    <a:pt x="21600" y="16899"/>
                  </a:lnTo>
                  <a:lnTo>
                    <a:pt x="21596" y="16663"/>
                  </a:lnTo>
                  <a:lnTo>
                    <a:pt x="21584" y="16428"/>
                  </a:lnTo>
                  <a:lnTo>
                    <a:pt x="21572" y="16207"/>
                  </a:lnTo>
                  <a:lnTo>
                    <a:pt x="21552" y="15979"/>
                  </a:lnTo>
                  <a:lnTo>
                    <a:pt x="21523" y="15751"/>
                  </a:lnTo>
                  <a:lnTo>
                    <a:pt x="21491" y="15531"/>
                  </a:lnTo>
                  <a:lnTo>
                    <a:pt x="21450" y="15325"/>
                  </a:lnTo>
                  <a:lnTo>
                    <a:pt x="21402" y="15111"/>
                  </a:lnTo>
                  <a:lnTo>
                    <a:pt x="21353" y="14905"/>
                  </a:lnTo>
                  <a:lnTo>
                    <a:pt x="21301" y="14714"/>
                  </a:lnTo>
                  <a:lnTo>
                    <a:pt x="21180" y="14331"/>
                  </a:lnTo>
                  <a:lnTo>
                    <a:pt x="21107" y="14147"/>
                  </a:lnTo>
                  <a:lnTo>
                    <a:pt x="21034" y="13971"/>
                  </a:lnTo>
                  <a:lnTo>
                    <a:pt x="20953" y="13809"/>
                  </a:lnTo>
                  <a:lnTo>
                    <a:pt x="20873" y="13640"/>
                  </a:lnTo>
                  <a:lnTo>
                    <a:pt x="20695" y="13346"/>
                  </a:lnTo>
                  <a:lnTo>
                    <a:pt x="20602" y="13206"/>
                  </a:lnTo>
                  <a:lnTo>
                    <a:pt x="20505" y="13073"/>
                  </a:lnTo>
                  <a:lnTo>
                    <a:pt x="20404" y="12956"/>
                  </a:lnTo>
                  <a:lnTo>
                    <a:pt x="20299" y="12838"/>
                  </a:lnTo>
                  <a:lnTo>
                    <a:pt x="20194" y="12735"/>
                  </a:lnTo>
                  <a:lnTo>
                    <a:pt x="20081" y="12632"/>
                  </a:lnTo>
                  <a:lnTo>
                    <a:pt x="19967" y="12551"/>
                  </a:lnTo>
                  <a:lnTo>
                    <a:pt x="19854" y="12477"/>
                  </a:lnTo>
                  <a:lnTo>
                    <a:pt x="19733" y="12404"/>
                  </a:lnTo>
                  <a:lnTo>
                    <a:pt x="19612" y="12345"/>
                  </a:lnTo>
                  <a:lnTo>
                    <a:pt x="19491" y="12301"/>
                  </a:lnTo>
                  <a:lnTo>
                    <a:pt x="19365" y="12264"/>
                  </a:lnTo>
                  <a:lnTo>
                    <a:pt x="19240" y="12242"/>
                  </a:lnTo>
                  <a:lnTo>
                    <a:pt x="19111" y="12220"/>
                  </a:lnTo>
                  <a:close/>
                </a:path>
              </a:pathLst>
            </a:custGeom>
            <a:solidFill>
              <a:srgbClr val="58A6D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 defTabSz="1371508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5" name="文本框 10"/>
            <p:cNvSpPr txBox="1"/>
            <p:nvPr/>
          </p:nvSpPr>
          <p:spPr>
            <a:xfrm>
              <a:off x="340136" y="0"/>
              <a:ext cx="951675" cy="98511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>
                <a:defRPr sz="5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822" name="成组"/>
          <p:cNvGrpSpPr/>
          <p:nvPr/>
        </p:nvGrpSpPr>
        <p:grpSpPr>
          <a:xfrm>
            <a:off x="2930001" y="2351215"/>
            <a:ext cx="2753786" cy="2198708"/>
            <a:chOff x="0" y="0"/>
            <a:chExt cx="2753784" cy="2198707"/>
          </a:xfrm>
        </p:grpSpPr>
        <p:sp>
          <p:nvSpPr>
            <p:cNvPr id="817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818" name="人力资源"/>
            <p:cNvSpPr txBox="1"/>
            <p:nvPr/>
          </p:nvSpPr>
          <p:spPr>
            <a:xfrm>
              <a:off x="165949" y="1267000"/>
              <a:ext cx="2421887" cy="4572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1168400">
                <a:lnSpc>
                  <a:spcPct val="110000"/>
                </a:lnSpc>
                <a:spcBef>
                  <a:spcPts val="6000"/>
                </a:spcBef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人力资源</a:t>
              </a:r>
            </a:p>
          </p:txBody>
        </p:sp>
        <p:grpSp>
          <p:nvGrpSpPr>
            <p:cNvPr id="821" name="成组"/>
            <p:cNvGrpSpPr/>
            <p:nvPr/>
          </p:nvGrpSpPr>
          <p:grpSpPr>
            <a:xfrm>
              <a:off x="826212" y="0"/>
              <a:ext cx="1101360" cy="1101359"/>
              <a:chOff x="0" y="0"/>
              <a:chExt cx="1101358" cy="1101358"/>
            </a:xfrm>
          </p:grpSpPr>
          <p:sp>
            <p:nvSpPr>
              <p:cNvPr id="819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F8CA63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820" name="带肩膀的头像"/>
              <p:cNvSpPr/>
              <p:nvPr/>
            </p:nvSpPr>
            <p:spPr>
              <a:xfrm>
                <a:off x="322079" y="352625"/>
                <a:ext cx="457201" cy="3961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1" y="0"/>
                    </a:moveTo>
                    <a:cubicBezTo>
                      <a:pt x="8419" y="0"/>
                      <a:pt x="7041" y="1374"/>
                      <a:pt x="6553" y="3337"/>
                    </a:cubicBezTo>
                    <a:cubicBezTo>
                      <a:pt x="6322" y="4269"/>
                      <a:pt x="6312" y="5365"/>
                      <a:pt x="6383" y="6556"/>
                    </a:cubicBezTo>
                    <a:cubicBezTo>
                      <a:pt x="6251" y="6550"/>
                      <a:pt x="6103" y="6550"/>
                      <a:pt x="5944" y="6556"/>
                    </a:cubicBezTo>
                    <a:cubicBezTo>
                      <a:pt x="5170" y="6600"/>
                      <a:pt x="5740" y="8660"/>
                      <a:pt x="6261" y="9870"/>
                    </a:cubicBezTo>
                    <a:cubicBezTo>
                      <a:pt x="6371" y="10117"/>
                      <a:pt x="6602" y="10060"/>
                      <a:pt x="6700" y="10028"/>
                    </a:cubicBezTo>
                    <a:cubicBezTo>
                      <a:pt x="6898" y="12074"/>
                      <a:pt x="7173" y="12688"/>
                      <a:pt x="7865" y="13587"/>
                    </a:cubicBezTo>
                    <a:lnTo>
                      <a:pt x="7853" y="14563"/>
                    </a:lnTo>
                    <a:cubicBezTo>
                      <a:pt x="7836" y="15893"/>
                      <a:pt x="7177" y="16995"/>
                      <a:pt x="6102" y="17704"/>
                    </a:cubicBezTo>
                    <a:cubicBezTo>
                      <a:pt x="6014" y="17761"/>
                      <a:pt x="5927" y="17818"/>
                      <a:pt x="5839" y="17863"/>
                    </a:cubicBezTo>
                    <a:cubicBezTo>
                      <a:pt x="5335" y="18148"/>
                      <a:pt x="4780" y="18293"/>
                      <a:pt x="4221" y="18318"/>
                    </a:cubicBezTo>
                    <a:cubicBezTo>
                      <a:pt x="1630" y="18457"/>
                      <a:pt x="779" y="19820"/>
                      <a:pt x="0" y="21600"/>
                    </a:cubicBezTo>
                    <a:lnTo>
                      <a:pt x="10801" y="21600"/>
                    </a:lnTo>
                    <a:lnTo>
                      <a:pt x="21600" y="21600"/>
                    </a:lnTo>
                    <a:cubicBezTo>
                      <a:pt x="20821" y="19820"/>
                      <a:pt x="19970" y="18457"/>
                      <a:pt x="17379" y="18318"/>
                    </a:cubicBezTo>
                    <a:cubicBezTo>
                      <a:pt x="16820" y="18286"/>
                      <a:pt x="16260" y="18148"/>
                      <a:pt x="15761" y="17863"/>
                    </a:cubicBezTo>
                    <a:cubicBezTo>
                      <a:pt x="15678" y="17812"/>
                      <a:pt x="15591" y="17761"/>
                      <a:pt x="15498" y="17704"/>
                    </a:cubicBezTo>
                    <a:cubicBezTo>
                      <a:pt x="14423" y="16995"/>
                      <a:pt x="13758" y="15893"/>
                      <a:pt x="13747" y="14563"/>
                    </a:cubicBezTo>
                    <a:lnTo>
                      <a:pt x="13737" y="13587"/>
                    </a:lnTo>
                    <a:cubicBezTo>
                      <a:pt x="14428" y="12688"/>
                      <a:pt x="14697" y="12074"/>
                      <a:pt x="14900" y="10028"/>
                    </a:cubicBezTo>
                    <a:cubicBezTo>
                      <a:pt x="14993" y="10066"/>
                      <a:pt x="15229" y="10123"/>
                      <a:pt x="15339" y="9870"/>
                    </a:cubicBezTo>
                    <a:cubicBezTo>
                      <a:pt x="15865" y="8660"/>
                      <a:pt x="16431" y="6600"/>
                      <a:pt x="15658" y="6556"/>
                    </a:cubicBezTo>
                    <a:cubicBezTo>
                      <a:pt x="15498" y="6550"/>
                      <a:pt x="15350" y="6543"/>
                      <a:pt x="15219" y="6556"/>
                    </a:cubicBezTo>
                    <a:cubicBezTo>
                      <a:pt x="15290" y="5371"/>
                      <a:pt x="15283" y="4269"/>
                      <a:pt x="15047" y="3337"/>
                    </a:cubicBezTo>
                    <a:cubicBezTo>
                      <a:pt x="14559" y="1374"/>
                      <a:pt x="13183" y="0"/>
                      <a:pt x="108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828" name="成组"/>
          <p:cNvGrpSpPr/>
          <p:nvPr/>
        </p:nvGrpSpPr>
        <p:grpSpPr>
          <a:xfrm>
            <a:off x="6090707" y="2351215"/>
            <a:ext cx="2753785" cy="2198708"/>
            <a:chOff x="0" y="0"/>
            <a:chExt cx="2753784" cy="2198707"/>
          </a:xfrm>
        </p:grpSpPr>
        <p:sp>
          <p:nvSpPr>
            <p:cNvPr id="823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824" name="资金管理"/>
            <p:cNvSpPr txBox="1"/>
            <p:nvPr/>
          </p:nvSpPr>
          <p:spPr>
            <a:xfrm>
              <a:off x="165949" y="1267000"/>
              <a:ext cx="2421887" cy="4572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1168400">
                <a:lnSpc>
                  <a:spcPct val="110000"/>
                </a:lnSpc>
                <a:spcBef>
                  <a:spcPts val="6000"/>
                </a:spcBef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资金管理</a:t>
              </a:r>
            </a:p>
          </p:txBody>
        </p:sp>
        <p:grpSp>
          <p:nvGrpSpPr>
            <p:cNvPr id="827" name="成组"/>
            <p:cNvGrpSpPr/>
            <p:nvPr/>
          </p:nvGrpSpPr>
          <p:grpSpPr>
            <a:xfrm>
              <a:off x="826213" y="0"/>
              <a:ext cx="1101359" cy="1101359"/>
              <a:chOff x="0" y="0"/>
              <a:chExt cx="1101358" cy="1101358"/>
            </a:xfrm>
          </p:grpSpPr>
          <p:sp>
            <p:nvSpPr>
              <p:cNvPr id="825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4CB7F5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826" name="硬币"/>
              <p:cNvSpPr/>
              <p:nvPr/>
            </p:nvSpPr>
            <p:spPr>
              <a:xfrm>
                <a:off x="360179" y="359607"/>
                <a:ext cx="381001" cy="382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1" y="0"/>
                    </a:moveTo>
                    <a:cubicBezTo>
                      <a:pt x="7949" y="0"/>
                      <a:pt x="5266" y="392"/>
                      <a:pt x="3255" y="1111"/>
                    </a:cubicBezTo>
                    <a:cubicBezTo>
                      <a:pt x="1360" y="1787"/>
                      <a:pt x="273" y="2685"/>
                      <a:pt x="273" y="3572"/>
                    </a:cubicBezTo>
                    <a:cubicBezTo>
                      <a:pt x="273" y="4460"/>
                      <a:pt x="1360" y="5360"/>
                      <a:pt x="3255" y="6035"/>
                    </a:cubicBezTo>
                    <a:cubicBezTo>
                      <a:pt x="5266" y="6749"/>
                      <a:pt x="7949" y="7147"/>
                      <a:pt x="10801" y="7147"/>
                    </a:cubicBezTo>
                    <a:cubicBezTo>
                      <a:pt x="13652" y="7147"/>
                      <a:pt x="16334" y="6754"/>
                      <a:pt x="18345" y="6035"/>
                    </a:cubicBezTo>
                    <a:cubicBezTo>
                      <a:pt x="20240" y="5360"/>
                      <a:pt x="21327" y="4460"/>
                      <a:pt x="21327" y="3572"/>
                    </a:cubicBezTo>
                    <a:cubicBezTo>
                      <a:pt x="21327" y="2685"/>
                      <a:pt x="20240" y="1787"/>
                      <a:pt x="18345" y="1111"/>
                    </a:cubicBezTo>
                    <a:cubicBezTo>
                      <a:pt x="16334" y="398"/>
                      <a:pt x="13652" y="0"/>
                      <a:pt x="10801" y="0"/>
                    </a:cubicBezTo>
                    <a:close/>
                    <a:moveTo>
                      <a:pt x="12" y="4505"/>
                    </a:moveTo>
                    <a:lnTo>
                      <a:pt x="12" y="5914"/>
                    </a:lnTo>
                    <a:cubicBezTo>
                      <a:pt x="12" y="8033"/>
                      <a:pt x="4846" y="9754"/>
                      <a:pt x="10811" y="9754"/>
                    </a:cubicBezTo>
                    <a:cubicBezTo>
                      <a:pt x="16776" y="9754"/>
                      <a:pt x="21600" y="8039"/>
                      <a:pt x="21600" y="5914"/>
                    </a:cubicBezTo>
                    <a:lnTo>
                      <a:pt x="21600" y="4505"/>
                    </a:lnTo>
                    <a:cubicBezTo>
                      <a:pt x="21136" y="5284"/>
                      <a:pt x="20088" y="5991"/>
                      <a:pt x="18531" y="6541"/>
                    </a:cubicBezTo>
                    <a:cubicBezTo>
                      <a:pt x="16460" y="7276"/>
                      <a:pt x="13718" y="7679"/>
                      <a:pt x="10806" y="7679"/>
                    </a:cubicBezTo>
                    <a:cubicBezTo>
                      <a:pt x="7894" y="7679"/>
                      <a:pt x="5146" y="7276"/>
                      <a:pt x="3081" y="6541"/>
                    </a:cubicBezTo>
                    <a:cubicBezTo>
                      <a:pt x="1524" y="5985"/>
                      <a:pt x="476" y="5284"/>
                      <a:pt x="12" y="4505"/>
                    </a:cubicBezTo>
                    <a:close/>
                    <a:moveTo>
                      <a:pt x="0" y="7320"/>
                    </a:moveTo>
                    <a:lnTo>
                      <a:pt x="0" y="8284"/>
                    </a:lnTo>
                    <a:cubicBezTo>
                      <a:pt x="0" y="10402"/>
                      <a:pt x="4836" y="12123"/>
                      <a:pt x="10801" y="12123"/>
                    </a:cubicBezTo>
                    <a:cubicBezTo>
                      <a:pt x="16766" y="12123"/>
                      <a:pt x="21600" y="10408"/>
                      <a:pt x="21600" y="8284"/>
                    </a:cubicBezTo>
                    <a:lnTo>
                      <a:pt x="21600" y="7320"/>
                    </a:lnTo>
                    <a:cubicBezTo>
                      <a:pt x="21458" y="7495"/>
                      <a:pt x="21295" y="7664"/>
                      <a:pt x="21098" y="7827"/>
                    </a:cubicBezTo>
                    <a:cubicBezTo>
                      <a:pt x="20508" y="8329"/>
                      <a:pt x="19672" y="8769"/>
                      <a:pt x="18618" y="9145"/>
                    </a:cubicBezTo>
                    <a:cubicBezTo>
                      <a:pt x="16520" y="9891"/>
                      <a:pt x="13745" y="10299"/>
                      <a:pt x="10801" y="10299"/>
                    </a:cubicBezTo>
                    <a:cubicBezTo>
                      <a:pt x="7856" y="10299"/>
                      <a:pt x="5080" y="9891"/>
                      <a:pt x="2982" y="9145"/>
                    </a:cubicBezTo>
                    <a:cubicBezTo>
                      <a:pt x="1928" y="8769"/>
                      <a:pt x="1099" y="8329"/>
                      <a:pt x="504" y="7827"/>
                    </a:cubicBezTo>
                    <a:cubicBezTo>
                      <a:pt x="307" y="7664"/>
                      <a:pt x="142" y="7495"/>
                      <a:pt x="0" y="7320"/>
                    </a:cubicBezTo>
                    <a:close/>
                    <a:moveTo>
                      <a:pt x="0" y="9689"/>
                    </a:moveTo>
                    <a:lnTo>
                      <a:pt x="0" y="10653"/>
                    </a:lnTo>
                    <a:cubicBezTo>
                      <a:pt x="0" y="12771"/>
                      <a:pt x="4836" y="14492"/>
                      <a:pt x="10801" y="14492"/>
                    </a:cubicBezTo>
                    <a:cubicBezTo>
                      <a:pt x="16766" y="14492"/>
                      <a:pt x="21600" y="12777"/>
                      <a:pt x="21600" y="10653"/>
                    </a:cubicBezTo>
                    <a:lnTo>
                      <a:pt x="21600" y="9689"/>
                    </a:lnTo>
                    <a:cubicBezTo>
                      <a:pt x="21458" y="9864"/>
                      <a:pt x="21295" y="10033"/>
                      <a:pt x="21098" y="10197"/>
                    </a:cubicBezTo>
                    <a:cubicBezTo>
                      <a:pt x="20508" y="10698"/>
                      <a:pt x="19672" y="11138"/>
                      <a:pt x="18618" y="11514"/>
                    </a:cubicBezTo>
                    <a:cubicBezTo>
                      <a:pt x="16520" y="12260"/>
                      <a:pt x="13745" y="12668"/>
                      <a:pt x="10801" y="12668"/>
                    </a:cubicBezTo>
                    <a:cubicBezTo>
                      <a:pt x="7856" y="12668"/>
                      <a:pt x="5080" y="12260"/>
                      <a:pt x="2982" y="11514"/>
                    </a:cubicBezTo>
                    <a:cubicBezTo>
                      <a:pt x="1928" y="11138"/>
                      <a:pt x="1099" y="10698"/>
                      <a:pt x="504" y="10197"/>
                    </a:cubicBezTo>
                    <a:cubicBezTo>
                      <a:pt x="307" y="10033"/>
                      <a:pt x="142" y="9864"/>
                      <a:pt x="0" y="9689"/>
                    </a:cubicBezTo>
                    <a:close/>
                    <a:moveTo>
                      <a:pt x="0" y="12059"/>
                    </a:moveTo>
                    <a:lnTo>
                      <a:pt x="0" y="13022"/>
                    </a:lnTo>
                    <a:cubicBezTo>
                      <a:pt x="0" y="15141"/>
                      <a:pt x="4836" y="16862"/>
                      <a:pt x="10801" y="16862"/>
                    </a:cubicBezTo>
                    <a:cubicBezTo>
                      <a:pt x="16766" y="16862"/>
                      <a:pt x="21600" y="15146"/>
                      <a:pt x="21600" y="13022"/>
                    </a:cubicBezTo>
                    <a:lnTo>
                      <a:pt x="21600" y="12059"/>
                    </a:lnTo>
                    <a:cubicBezTo>
                      <a:pt x="21458" y="12233"/>
                      <a:pt x="21295" y="12402"/>
                      <a:pt x="21098" y="12566"/>
                    </a:cubicBezTo>
                    <a:cubicBezTo>
                      <a:pt x="20508" y="13067"/>
                      <a:pt x="19672" y="13507"/>
                      <a:pt x="18618" y="13883"/>
                    </a:cubicBezTo>
                    <a:cubicBezTo>
                      <a:pt x="16520" y="14629"/>
                      <a:pt x="13745" y="15037"/>
                      <a:pt x="10801" y="15037"/>
                    </a:cubicBezTo>
                    <a:cubicBezTo>
                      <a:pt x="7856" y="15037"/>
                      <a:pt x="5080" y="14629"/>
                      <a:pt x="2982" y="13883"/>
                    </a:cubicBezTo>
                    <a:cubicBezTo>
                      <a:pt x="1928" y="13507"/>
                      <a:pt x="1099" y="13067"/>
                      <a:pt x="504" y="12566"/>
                    </a:cubicBezTo>
                    <a:cubicBezTo>
                      <a:pt x="307" y="12402"/>
                      <a:pt x="142" y="12233"/>
                      <a:pt x="0" y="12059"/>
                    </a:cubicBezTo>
                    <a:close/>
                    <a:moveTo>
                      <a:pt x="0" y="14428"/>
                    </a:moveTo>
                    <a:lnTo>
                      <a:pt x="0" y="15391"/>
                    </a:lnTo>
                    <a:cubicBezTo>
                      <a:pt x="0" y="17510"/>
                      <a:pt x="4836" y="19231"/>
                      <a:pt x="10801" y="19231"/>
                    </a:cubicBezTo>
                    <a:cubicBezTo>
                      <a:pt x="16766" y="19231"/>
                      <a:pt x="21600" y="17515"/>
                      <a:pt x="21600" y="15391"/>
                    </a:cubicBezTo>
                    <a:lnTo>
                      <a:pt x="21600" y="14428"/>
                    </a:lnTo>
                    <a:cubicBezTo>
                      <a:pt x="21458" y="14602"/>
                      <a:pt x="21295" y="14772"/>
                      <a:pt x="21098" y="14935"/>
                    </a:cubicBezTo>
                    <a:cubicBezTo>
                      <a:pt x="20508" y="15436"/>
                      <a:pt x="19672" y="15877"/>
                      <a:pt x="18618" y="16252"/>
                    </a:cubicBezTo>
                    <a:cubicBezTo>
                      <a:pt x="16520" y="16998"/>
                      <a:pt x="13745" y="17406"/>
                      <a:pt x="10801" y="17406"/>
                    </a:cubicBezTo>
                    <a:cubicBezTo>
                      <a:pt x="7856" y="17406"/>
                      <a:pt x="5080" y="16998"/>
                      <a:pt x="2982" y="16252"/>
                    </a:cubicBezTo>
                    <a:cubicBezTo>
                      <a:pt x="1928" y="15877"/>
                      <a:pt x="1099" y="15436"/>
                      <a:pt x="504" y="14935"/>
                    </a:cubicBezTo>
                    <a:cubicBezTo>
                      <a:pt x="307" y="14772"/>
                      <a:pt x="142" y="14602"/>
                      <a:pt x="0" y="14428"/>
                    </a:cubicBezTo>
                    <a:close/>
                    <a:moveTo>
                      <a:pt x="0" y="16797"/>
                    </a:moveTo>
                    <a:lnTo>
                      <a:pt x="0" y="17760"/>
                    </a:lnTo>
                    <a:cubicBezTo>
                      <a:pt x="0" y="19879"/>
                      <a:pt x="4836" y="21600"/>
                      <a:pt x="10801" y="21600"/>
                    </a:cubicBezTo>
                    <a:cubicBezTo>
                      <a:pt x="16766" y="21600"/>
                      <a:pt x="21600" y="19879"/>
                      <a:pt x="21600" y="17760"/>
                    </a:cubicBezTo>
                    <a:lnTo>
                      <a:pt x="21600" y="16797"/>
                    </a:lnTo>
                    <a:cubicBezTo>
                      <a:pt x="21458" y="16971"/>
                      <a:pt x="21295" y="17141"/>
                      <a:pt x="21098" y="17304"/>
                    </a:cubicBezTo>
                    <a:cubicBezTo>
                      <a:pt x="20508" y="17805"/>
                      <a:pt x="19672" y="18246"/>
                      <a:pt x="18618" y="18622"/>
                    </a:cubicBezTo>
                    <a:cubicBezTo>
                      <a:pt x="16520" y="19368"/>
                      <a:pt x="13745" y="19775"/>
                      <a:pt x="10801" y="19775"/>
                    </a:cubicBezTo>
                    <a:cubicBezTo>
                      <a:pt x="7856" y="19775"/>
                      <a:pt x="5080" y="19368"/>
                      <a:pt x="2982" y="18622"/>
                    </a:cubicBezTo>
                    <a:cubicBezTo>
                      <a:pt x="1928" y="18246"/>
                      <a:pt x="1099" y="17805"/>
                      <a:pt x="504" y="17304"/>
                    </a:cubicBezTo>
                    <a:cubicBezTo>
                      <a:pt x="307" y="17141"/>
                      <a:pt x="142" y="16971"/>
                      <a:pt x="0" y="1679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834" name="成组"/>
          <p:cNvGrpSpPr/>
          <p:nvPr/>
        </p:nvGrpSpPr>
        <p:grpSpPr>
          <a:xfrm>
            <a:off x="9251413" y="2351215"/>
            <a:ext cx="2753785" cy="2198708"/>
            <a:chOff x="0" y="0"/>
            <a:chExt cx="2753784" cy="2198707"/>
          </a:xfrm>
        </p:grpSpPr>
        <p:sp>
          <p:nvSpPr>
            <p:cNvPr id="829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830" name="资产管理"/>
            <p:cNvSpPr txBox="1"/>
            <p:nvPr/>
          </p:nvSpPr>
          <p:spPr>
            <a:xfrm>
              <a:off x="165949" y="1267000"/>
              <a:ext cx="2421887" cy="4572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1168400">
                <a:lnSpc>
                  <a:spcPct val="110000"/>
                </a:lnSpc>
                <a:spcBef>
                  <a:spcPts val="6000"/>
                </a:spcBef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资产管理</a:t>
              </a:r>
            </a:p>
          </p:txBody>
        </p:sp>
        <p:grpSp>
          <p:nvGrpSpPr>
            <p:cNvPr id="833" name="成组"/>
            <p:cNvGrpSpPr/>
            <p:nvPr/>
          </p:nvGrpSpPr>
          <p:grpSpPr>
            <a:xfrm>
              <a:off x="826213" y="0"/>
              <a:ext cx="1101359" cy="1101359"/>
              <a:chOff x="0" y="0"/>
              <a:chExt cx="1101358" cy="1101358"/>
            </a:xfrm>
          </p:grpSpPr>
          <p:sp>
            <p:nvSpPr>
              <p:cNvPr id="831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00CBCD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832" name="购物车"/>
              <p:cNvSpPr/>
              <p:nvPr/>
            </p:nvSpPr>
            <p:spPr>
              <a:xfrm>
                <a:off x="322079" y="340142"/>
                <a:ext cx="457201" cy="4210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74" h="21600" fill="norm" stroke="1" extrusionOk="0">
                    <a:moveTo>
                      <a:pt x="767" y="0"/>
                    </a:moveTo>
                    <a:cubicBezTo>
                      <a:pt x="584" y="0"/>
                      <a:pt x="413" y="68"/>
                      <a:pt x="272" y="198"/>
                    </a:cubicBezTo>
                    <a:cubicBezTo>
                      <a:pt x="111" y="346"/>
                      <a:pt x="15" y="554"/>
                      <a:pt x="1" y="784"/>
                    </a:cubicBezTo>
                    <a:cubicBezTo>
                      <a:pt x="-26" y="1237"/>
                      <a:pt x="278" y="1628"/>
                      <a:pt x="693" y="1674"/>
                    </a:cubicBezTo>
                    <a:lnTo>
                      <a:pt x="3399" y="1971"/>
                    </a:lnTo>
                    <a:lnTo>
                      <a:pt x="6448" y="12924"/>
                    </a:lnTo>
                    <a:lnTo>
                      <a:pt x="4970" y="17349"/>
                    </a:lnTo>
                    <a:lnTo>
                      <a:pt x="4442" y="17349"/>
                    </a:lnTo>
                    <a:cubicBezTo>
                      <a:pt x="4270" y="17349"/>
                      <a:pt x="4130" y="17499"/>
                      <a:pt x="4130" y="17686"/>
                    </a:cubicBezTo>
                    <a:lnTo>
                      <a:pt x="4130" y="18243"/>
                    </a:lnTo>
                    <a:cubicBezTo>
                      <a:pt x="4125" y="18243"/>
                      <a:pt x="4120" y="18243"/>
                      <a:pt x="4115" y="18243"/>
                    </a:cubicBezTo>
                    <a:cubicBezTo>
                      <a:pt x="3270" y="18243"/>
                      <a:pt x="2583" y="18991"/>
                      <a:pt x="2583" y="19909"/>
                    </a:cubicBezTo>
                    <a:cubicBezTo>
                      <a:pt x="2583" y="20827"/>
                      <a:pt x="3270" y="21574"/>
                      <a:pt x="4115" y="21574"/>
                    </a:cubicBezTo>
                    <a:cubicBezTo>
                      <a:pt x="4959" y="21574"/>
                      <a:pt x="5646" y="20827"/>
                      <a:pt x="5646" y="19909"/>
                    </a:cubicBezTo>
                    <a:cubicBezTo>
                      <a:pt x="5646" y="19672"/>
                      <a:pt x="5601" y="19444"/>
                      <a:pt x="5512" y="19230"/>
                    </a:cubicBezTo>
                    <a:lnTo>
                      <a:pt x="5679" y="19094"/>
                    </a:lnTo>
                    <a:lnTo>
                      <a:pt x="5679" y="18026"/>
                    </a:lnTo>
                    <a:lnTo>
                      <a:pt x="18462" y="18026"/>
                    </a:lnTo>
                    <a:lnTo>
                      <a:pt x="18462" y="19094"/>
                    </a:lnTo>
                    <a:lnTo>
                      <a:pt x="18647" y="19247"/>
                    </a:lnTo>
                    <a:cubicBezTo>
                      <a:pt x="18556" y="19464"/>
                      <a:pt x="18510" y="19695"/>
                      <a:pt x="18510" y="19935"/>
                    </a:cubicBezTo>
                    <a:cubicBezTo>
                      <a:pt x="18510" y="20853"/>
                      <a:pt x="19198" y="21600"/>
                      <a:pt x="20043" y="21600"/>
                    </a:cubicBezTo>
                    <a:cubicBezTo>
                      <a:pt x="20887" y="21600"/>
                      <a:pt x="21574" y="20852"/>
                      <a:pt x="21574" y="19933"/>
                    </a:cubicBezTo>
                    <a:cubicBezTo>
                      <a:pt x="21574" y="19015"/>
                      <a:pt x="20887" y="18269"/>
                      <a:pt x="20043" y="18269"/>
                    </a:cubicBezTo>
                    <a:cubicBezTo>
                      <a:pt x="20036" y="18269"/>
                      <a:pt x="20029" y="18269"/>
                      <a:pt x="20022" y="18269"/>
                    </a:cubicBezTo>
                    <a:lnTo>
                      <a:pt x="20022" y="17686"/>
                    </a:lnTo>
                    <a:cubicBezTo>
                      <a:pt x="20022" y="17499"/>
                      <a:pt x="19882" y="17349"/>
                      <a:pt x="19710" y="17349"/>
                    </a:cubicBezTo>
                    <a:lnTo>
                      <a:pt x="11179" y="17349"/>
                    </a:lnTo>
                    <a:cubicBezTo>
                      <a:pt x="10281" y="17349"/>
                      <a:pt x="9550" y="16553"/>
                      <a:pt x="9550" y="15578"/>
                    </a:cubicBezTo>
                    <a:lnTo>
                      <a:pt x="9550" y="12821"/>
                    </a:lnTo>
                    <a:lnTo>
                      <a:pt x="20022" y="11026"/>
                    </a:lnTo>
                    <a:lnTo>
                      <a:pt x="20022" y="3120"/>
                    </a:lnTo>
                    <a:lnTo>
                      <a:pt x="3874" y="1342"/>
                    </a:lnTo>
                    <a:lnTo>
                      <a:pt x="3838" y="1207"/>
                    </a:lnTo>
                    <a:cubicBezTo>
                      <a:pt x="3687" y="664"/>
                      <a:pt x="3253" y="275"/>
                      <a:pt x="2734" y="215"/>
                    </a:cubicBezTo>
                    <a:cubicBezTo>
                      <a:pt x="2323" y="167"/>
                      <a:pt x="1374" y="63"/>
                      <a:pt x="846" y="6"/>
                    </a:cubicBezTo>
                    <a:cubicBezTo>
                      <a:pt x="820" y="3"/>
                      <a:pt x="793" y="0"/>
                      <a:pt x="767" y="0"/>
                    </a:cubicBezTo>
                    <a:close/>
                    <a:moveTo>
                      <a:pt x="770" y="677"/>
                    </a:moveTo>
                    <a:cubicBezTo>
                      <a:pt x="775" y="677"/>
                      <a:pt x="779" y="679"/>
                      <a:pt x="784" y="679"/>
                    </a:cubicBezTo>
                    <a:cubicBezTo>
                      <a:pt x="1196" y="724"/>
                      <a:pt x="2351" y="852"/>
                      <a:pt x="2667" y="888"/>
                    </a:cubicBezTo>
                    <a:cubicBezTo>
                      <a:pt x="2890" y="914"/>
                      <a:pt x="3083" y="1055"/>
                      <a:pt x="3188" y="1265"/>
                    </a:cubicBezTo>
                    <a:lnTo>
                      <a:pt x="755" y="997"/>
                    </a:lnTo>
                    <a:cubicBezTo>
                      <a:pt x="674" y="988"/>
                      <a:pt x="616" y="909"/>
                      <a:pt x="624" y="821"/>
                    </a:cubicBezTo>
                    <a:cubicBezTo>
                      <a:pt x="632" y="739"/>
                      <a:pt x="695" y="677"/>
                      <a:pt x="770" y="677"/>
                    </a:cubicBezTo>
                    <a:close/>
                    <a:moveTo>
                      <a:pt x="4070" y="2045"/>
                    </a:moveTo>
                    <a:lnTo>
                      <a:pt x="5402" y="2191"/>
                    </a:lnTo>
                    <a:lnTo>
                      <a:pt x="6101" y="5250"/>
                    </a:lnTo>
                    <a:lnTo>
                      <a:pt x="4956" y="5224"/>
                    </a:lnTo>
                    <a:lnTo>
                      <a:pt x="4070" y="2045"/>
                    </a:lnTo>
                    <a:close/>
                    <a:moveTo>
                      <a:pt x="5747" y="2230"/>
                    </a:moveTo>
                    <a:lnTo>
                      <a:pt x="7050" y="2374"/>
                    </a:lnTo>
                    <a:lnTo>
                      <a:pt x="7641" y="5285"/>
                    </a:lnTo>
                    <a:lnTo>
                      <a:pt x="6441" y="5257"/>
                    </a:lnTo>
                    <a:lnTo>
                      <a:pt x="5747" y="2230"/>
                    </a:lnTo>
                    <a:close/>
                    <a:moveTo>
                      <a:pt x="7394" y="2411"/>
                    </a:moveTo>
                    <a:lnTo>
                      <a:pt x="8657" y="2549"/>
                    </a:lnTo>
                    <a:lnTo>
                      <a:pt x="9152" y="5319"/>
                    </a:lnTo>
                    <a:lnTo>
                      <a:pt x="7977" y="5293"/>
                    </a:lnTo>
                    <a:lnTo>
                      <a:pt x="7394" y="2411"/>
                    </a:lnTo>
                    <a:close/>
                    <a:moveTo>
                      <a:pt x="8997" y="2588"/>
                    </a:moveTo>
                    <a:lnTo>
                      <a:pt x="10269" y="2728"/>
                    </a:lnTo>
                    <a:lnTo>
                      <a:pt x="10671" y="5354"/>
                    </a:lnTo>
                    <a:lnTo>
                      <a:pt x="9486" y="5326"/>
                    </a:lnTo>
                    <a:lnTo>
                      <a:pt x="8997" y="2588"/>
                    </a:lnTo>
                    <a:close/>
                    <a:moveTo>
                      <a:pt x="10607" y="2766"/>
                    </a:moveTo>
                    <a:lnTo>
                      <a:pt x="11866" y="2904"/>
                    </a:lnTo>
                    <a:lnTo>
                      <a:pt x="12176" y="5388"/>
                    </a:lnTo>
                    <a:lnTo>
                      <a:pt x="11002" y="5362"/>
                    </a:lnTo>
                    <a:lnTo>
                      <a:pt x="10607" y="2766"/>
                    </a:lnTo>
                    <a:close/>
                    <a:moveTo>
                      <a:pt x="12201" y="2941"/>
                    </a:moveTo>
                    <a:lnTo>
                      <a:pt x="13399" y="3072"/>
                    </a:lnTo>
                    <a:lnTo>
                      <a:pt x="13641" y="5421"/>
                    </a:lnTo>
                    <a:lnTo>
                      <a:pt x="12508" y="5395"/>
                    </a:lnTo>
                    <a:lnTo>
                      <a:pt x="12201" y="2941"/>
                    </a:lnTo>
                    <a:close/>
                    <a:moveTo>
                      <a:pt x="13732" y="3109"/>
                    </a:moveTo>
                    <a:lnTo>
                      <a:pt x="15026" y="3251"/>
                    </a:lnTo>
                    <a:lnTo>
                      <a:pt x="15176" y="5457"/>
                    </a:lnTo>
                    <a:lnTo>
                      <a:pt x="13970" y="5429"/>
                    </a:lnTo>
                    <a:lnTo>
                      <a:pt x="13732" y="3109"/>
                    </a:lnTo>
                    <a:close/>
                    <a:moveTo>
                      <a:pt x="15358" y="3288"/>
                    </a:moveTo>
                    <a:lnTo>
                      <a:pt x="16540" y="3419"/>
                    </a:lnTo>
                    <a:lnTo>
                      <a:pt x="16628" y="5491"/>
                    </a:lnTo>
                    <a:lnTo>
                      <a:pt x="15504" y="5464"/>
                    </a:lnTo>
                    <a:lnTo>
                      <a:pt x="15358" y="3288"/>
                    </a:lnTo>
                    <a:close/>
                    <a:moveTo>
                      <a:pt x="16868" y="3454"/>
                    </a:moveTo>
                    <a:lnTo>
                      <a:pt x="18183" y="3600"/>
                    </a:lnTo>
                    <a:lnTo>
                      <a:pt x="18180" y="5526"/>
                    </a:lnTo>
                    <a:lnTo>
                      <a:pt x="16956" y="5498"/>
                    </a:lnTo>
                    <a:lnTo>
                      <a:pt x="16868" y="3454"/>
                    </a:lnTo>
                    <a:close/>
                    <a:moveTo>
                      <a:pt x="18511" y="3635"/>
                    </a:moveTo>
                    <a:lnTo>
                      <a:pt x="19399" y="3733"/>
                    </a:lnTo>
                    <a:lnTo>
                      <a:pt x="19399" y="5554"/>
                    </a:lnTo>
                    <a:lnTo>
                      <a:pt x="18508" y="5533"/>
                    </a:lnTo>
                    <a:lnTo>
                      <a:pt x="18511" y="3635"/>
                    </a:lnTo>
                    <a:close/>
                    <a:moveTo>
                      <a:pt x="5055" y="5582"/>
                    </a:moveTo>
                    <a:lnTo>
                      <a:pt x="6183" y="5606"/>
                    </a:lnTo>
                    <a:lnTo>
                      <a:pt x="6964" y="9018"/>
                    </a:lnTo>
                    <a:lnTo>
                      <a:pt x="6034" y="9096"/>
                    </a:lnTo>
                    <a:lnTo>
                      <a:pt x="5055" y="5582"/>
                    </a:lnTo>
                    <a:close/>
                    <a:moveTo>
                      <a:pt x="6521" y="5616"/>
                    </a:moveTo>
                    <a:lnTo>
                      <a:pt x="7713" y="5642"/>
                    </a:lnTo>
                    <a:lnTo>
                      <a:pt x="8374" y="8900"/>
                    </a:lnTo>
                    <a:lnTo>
                      <a:pt x="7294" y="8990"/>
                    </a:lnTo>
                    <a:lnTo>
                      <a:pt x="6521" y="5616"/>
                    </a:lnTo>
                    <a:close/>
                    <a:moveTo>
                      <a:pt x="8049" y="5649"/>
                    </a:moveTo>
                    <a:lnTo>
                      <a:pt x="9217" y="5677"/>
                    </a:lnTo>
                    <a:lnTo>
                      <a:pt x="9771" y="8781"/>
                    </a:lnTo>
                    <a:lnTo>
                      <a:pt x="8703" y="8872"/>
                    </a:lnTo>
                    <a:lnTo>
                      <a:pt x="8049" y="5649"/>
                    </a:lnTo>
                    <a:close/>
                    <a:moveTo>
                      <a:pt x="9552" y="5685"/>
                    </a:moveTo>
                    <a:lnTo>
                      <a:pt x="10724" y="5711"/>
                    </a:lnTo>
                    <a:lnTo>
                      <a:pt x="11174" y="8663"/>
                    </a:lnTo>
                    <a:lnTo>
                      <a:pt x="10099" y="8753"/>
                    </a:lnTo>
                    <a:lnTo>
                      <a:pt x="9552" y="5685"/>
                    </a:lnTo>
                    <a:close/>
                    <a:moveTo>
                      <a:pt x="11057" y="5718"/>
                    </a:moveTo>
                    <a:lnTo>
                      <a:pt x="12221" y="5744"/>
                    </a:lnTo>
                    <a:lnTo>
                      <a:pt x="12573" y="8544"/>
                    </a:lnTo>
                    <a:lnTo>
                      <a:pt x="11502" y="8635"/>
                    </a:lnTo>
                    <a:lnTo>
                      <a:pt x="11057" y="5718"/>
                    </a:lnTo>
                    <a:close/>
                    <a:moveTo>
                      <a:pt x="12552" y="5752"/>
                    </a:moveTo>
                    <a:lnTo>
                      <a:pt x="13679" y="5778"/>
                    </a:lnTo>
                    <a:lnTo>
                      <a:pt x="13952" y="8428"/>
                    </a:lnTo>
                    <a:lnTo>
                      <a:pt x="12899" y="8518"/>
                    </a:lnTo>
                    <a:lnTo>
                      <a:pt x="12552" y="5752"/>
                    </a:lnTo>
                    <a:close/>
                    <a:moveTo>
                      <a:pt x="14008" y="5785"/>
                    </a:moveTo>
                    <a:lnTo>
                      <a:pt x="15200" y="5813"/>
                    </a:lnTo>
                    <a:lnTo>
                      <a:pt x="15368" y="8309"/>
                    </a:lnTo>
                    <a:lnTo>
                      <a:pt x="14278" y="8400"/>
                    </a:lnTo>
                    <a:lnTo>
                      <a:pt x="14008" y="5785"/>
                    </a:lnTo>
                    <a:close/>
                    <a:moveTo>
                      <a:pt x="15528" y="5821"/>
                    </a:moveTo>
                    <a:lnTo>
                      <a:pt x="16643" y="5847"/>
                    </a:lnTo>
                    <a:lnTo>
                      <a:pt x="16745" y="8193"/>
                    </a:lnTo>
                    <a:lnTo>
                      <a:pt x="15694" y="8281"/>
                    </a:lnTo>
                    <a:lnTo>
                      <a:pt x="15528" y="5821"/>
                    </a:lnTo>
                    <a:close/>
                    <a:moveTo>
                      <a:pt x="16971" y="5854"/>
                    </a:moveTo>
                    <a:lnTo>
                      <a:pt x="18180" y="5881"/>
                    </a:lnTo>
                    <a:lnTo>
                      <a:pt x="18175" y="8072"/>
                    </a:lnTo>
                    <a:lnTo>
                      <a:pt x="17071" y="8165"/>
                    </a:lnTo>
                    <a:lnTo>
                      <a:pt x="16971" y="5854"/>
                    </a:lnTo>
                    <a:close/>
                    <a:moveTo>
                      <a:pt x="18506" y="5888"/>
                    </a:moveTo>
                    <a:lnTo>
                      <a:pt x="19399" y="5909"/>
                    </a:lnTo>
                    <a:lnTo>
                      <a:pt x="19399" y="7969"/>
                    </a:lnTo>
                    <a:lnTo>
                      <a:pt x="18503" y="8044"/>
                    </a:lnTo>
                    <a:lnTo>
                      <a:pt x="18506" y="5888"/>
                    </a:lnTo>
                    <a:close/>
                    <a:moveTo>
                      <a:pt x="19399" y="8325"/>
                    </a:moveTo>
                    <a:lnTo>
                      <a:pt x="19399" y="10447"/>
                    </a:lnTo>
                    <a:lnTo>
                      <a:pt x="18496" y="10602"/>
                    </a:lnTo>
                    <a:lnTo>
                      <a:pt x="18501" y="8400"/>
                    </a:lnTo>
                    <a:lnTo>
                      <a:pt x="19399" y="8325"/>
                    </a:lnTo>
                    <a:close/>
                    <a:moveTo>
                      <a:pt x="18175" y="8428"/>
                    </a:moveTo>
                    <a:lnTo>
                      <a:pt x="18170" y="10658"/>
                    </a:lnTo>
                    <a:lnTo>
                      <a:pt x="17184" y="10826"/>
                    </a:lnTo>
                    <a:lnTo>
                      <a:pt x="17086" y="8519"/>
                    </a:lnTo>
                    <a:lnTo>
                      <a:pt x="18175" y="8428"/>
                    </a:lnTo>
                    <a:close/>
                    <a:moveTo>
                      <a:pt x="16760" y="8547"/>
                    </a:moveTo>
                    <a:lnTo>
                      <a:pt x="16860" y="10882"/>
                    </a:lnTo>
                    <a:lnTo>
                      <a:pt x="15881" y="11050"/>
                    </a:lnTo>
                    <a:lnTo>
                      <a:pt x="15718" y="8635"/>
                    </a:lnTo>
                    <a:lnTo>
                      <a:pt x="16760" y="8547"/>
                    </a:lnTo>
                    <a:close/>
                    <a:moveTo>
                      <a:pt x="15392" y="8663"/>
                    </a:moveTo>
                    <a:lnTo>
                      <a:pt x="15557" y="11106"/>
                    </a:lnTo>
                    <a:lnTo>
                      <a:pt x="14575" y="11274"/>
                    </a:lnTo>
                    <a:lnTo>
                      <a:pt x="14314" y="8755"/>
                    </a:lnTo>
                    <a:lnTo>
                      <a:pt x="15392" y="8663"/>
                    </a:lnTo>
                    <a:close/>
                    <a:moveTo>
                      <a:pt x="13988" y="8781"/>
                    </a:moveTo>
                    <a:lnTo>
                      <a:pt x="14250" y="11330"/>
                    </a:lnTo>
                    <a:lnTo>
                      <a:pt x="13273" y="11496"/>
                    </a:lnTo>
                    <a:lnTo>
                      <a:pt x="12944" y="8870"/>
                    </a:lnTo>
                    <a:lnTo>
                      <a:pt x="13988" y="8781"/>
                    </a:lnTo>
                    <a:close/>
                    <a:moveTo>
                      <a:pt x="12618" y="8898"/>
                    </a:moveTo>
                    <a:lnTo>
                      <a:pt x="12951" y="11552"/>
                    </a:lnTo>
                    <a:lnTo>
                      <a:pt x="11972" y="11720"/>
                    </a:lnTo>
                    <a:lnTo>
                      <a:pt x="11555" y="8988"/>
                    </a:lnTo>
                    <a:lnTo>
                      <a:pt x="12618" y="8898"/>
                    </a:lnTo>
                    <a:close/>
                    <a:moveTo>
                      <a:pt x="11227" y="9014"/>
                    </a:moveTo>
                    <a:lnTo>
                      <a:pt x="11648" y="11776"/>
                    </a:lnTo>
                    <a:lnTo>
                      <a:pt x="10671" y="11944"/>
                    </a:lnTo>
                    <a:lnTo>
                      <a:pt x="10163" y="9105"/>
                    </a:lnTo>
                    <a:lnTo>
                      <a:pt x="11227" y="9014"/>
                    </a:lnTo>
                    <a:close/>
                    <a:moveTo>
                      <a:pt x="9835" y="9132"/>
                    </a:moveTo>
                    <a:lnTo>
                      <a:pt x="10348" y="11998"/>
                    </a:lnTo>
                    <a:lnTo>
                      <a:pt x="9371" y="12166"/>
                    </a:lnTo>
                    <a:lnTo>
                      <a:pt x="8774" y="9221"/>
                    </a:lnTo>
                    <a:lnTo>
                      <a:pt x="9835" y="9132"/>
                    </a:lnTo>
                    <a:close/>
                    <a:moveTo>
                      <a:pt x="8444" y="9249"/>
                    </a:moveTo>
                    <a:lnTo>
                      <a:pt x="9047" y="12222"/>
                    </a:lnTo>
                    <a:lnTo>
                      <a:pt x="8072" y="12388"/>
                    </a:lnTo>
                    <a:lnTo>
                      <a:pt x="7375" y="9341"/>
                    </a:lnTo>
                    <a:lnTo>
                      <a:pt x="8444" y="9249"/>
                    </a:lnTo>
                    <a:close/>
                    <a:moveTo>
                      <a:pt x="7043" y="9369"/>
                    </a:moveTo>
                    <a:lnTo>
                      <a:pt x="7747" y="12444"/>
                    </a:lnTo>
                    <a:lnTo>
                      <a:pt x="7000" y="12573"/>
                    </a:lnTo>
                    <a:lnTo>
                      <a:pt x="6130" y="9445"/>
                    </a:lnTo>
                    <a:lnTo>
                      <a:pt x="7043" y="9369"/>
                    </a:lnTo>
                    <a:close/>
                    <a:moveTo>
                      <a:pt x="8927" y="12929"/>
                    </a:moveTo>
                    <a:lnTo>
                      <a:pt x="8927" y="15578"/>
                    </a:lnTo>
                    <a:cubicBezTo>
                      <a:pt x="8927" y="16249"/>
                      <a:pt x="9179" y="16887"/>
                      <a:pt x="9625" y="17349"/>
                    </a:cubicBezTo>
                    <a:lnTo>
                      <a:pt x="5632" y="17349"/>
                    </a:lnTo>
                    <a:lnTo>
                      <a:pt x="6999" y="13260"/>
                    </a:lnTo>
                    <a:lnTo>
                      <a:pt x="8927" y="12929"/>
                    </a:lnTo>
                    <a:close/>
                    <a:moveTo>
                      <a:pt x="4115" y="18922"/>
                    </a:moveTo>
                    <a:cubicBezTo>
                      <a:pt x="4120" y="18922"/>
                      <a:pt x="4125" y="18922"/>
                      <a:pt x="4130" y="18922"/>
                    </a:cubicBezTo>
                    <a:lnTo>
                      <a:pt x="4130" y="19144"/>
                    </a:lnTo>
                    <a:lnTo>
                      <a:pt x="3761" y="19639"/>
                    </a:lnTo>
                    <a:cubicBezTo>
                      <a:pt x="3631" y="19820"/>
                      <a:pt x="3652" y="20081"/>
                      <a:pt x="3811" y="20232"/>
                    </a:cubicBezTo>
                    <a:cubicBezTo>
                      <a:pt x="3876" y="20295"/>
                      <a:pt x="3956" y="20327"/>
                      <a:pt x="4039" y="20327"/>
                    </a:cubicBezTo>
                    <a:cubicBezTo>
                      <a:pt x="4127" y="20327"/>
                      <a:pt x="4215" y="20292"/>
                      <a:pt x="4295" y="20225"/>
                    </a:cubicBezTo>
                    <a:lnTo>
                      <a:pt x="4992" y="19655"/>
                    </a:lnTo>
                    <a:cubicBezTo>
                      <a:pt x="5013" y="19739"/>
                      <a:pt x="5023" y="19824"/>
                      <a:pt x="5023" y="19909"/>
                    </a:cubicBezTo>
                    <a:cubicBezTo>
                      <a:pt x="5023" y="20453"/>
                      <a:pt x="4615" y="20895"/>
                      <a:pt x="4115" y="20895"/>
                    </a:cubicBezTo>
                    <a:cubicBezTo>
                      <a:pt x="3614" y="20895"/>
                      <a:pt x="3206" y="20453"/>
                      <a:pt x="3206" y="19909"/>
                    </a:cubicBezTo>
                    <a:cubicBezTo>
                      <a:pt x="3206" y="19365"/>
                      <a:pt x="3614" y="18922"/>
                      <a:pt x="4115" y="18922"/>
                    </a:cubicBezTo>
                    <a:close/>
                    <a:moveTo>
                      <a:pt x="20022" y="18948"/>
                    </a:moveTo>
                    <a:cubicBezTo>
                      <a:pt x="20029" y="18948"/>
                      <a:pt x="20036" y="18948"/>
                      <a:pt x="20043" y="18948"/>
                    </a:cubicBezTo>
                    <a:cubicBezTo>
                      <a:pt x="20543" y="18948"/>
                      <a:pt x="20949" y="19391"/>
                      <a:pt x="20949" y="19935"/>
                    </a:cubicBezTo>
                    <a:cubicBezTo>
                      <a:pt x="20949" y="20479"/>
                      <a:pt x="20543" y="20921"/>
                      <a:pt x="20043" y="20921"/>
                    </a:cubicBezTo>
                    <a:cubicBezTo>
                      <a:pt x="19542" y="20921"/>
                      <a:pt x="19134" y="20479"/>
                      <a:pt x="19134" y="19935"/>
                    </a:cubicBezTo>
                    <a:cubicBezTo>
                      <a:pt x="19134" y="19847"/>
                      <a:pt x="19145" y="19757"/>
                      <a:pt x="19167" y="19670"/>
                    </a:cubicBezTo>
                    <a:lnTo>
                      <a:pt x="19844" y="20223"/>
                    </a:lnTo>
                    <a:cubicBezTo>
                      <a:pt x="19924" y="20291"/>
                      <a:pt x="20013" y="20327"/>
                      <a:pt x="20101" y="20327"/>
                    </a:cubicBezTo>
                    <a:cubicBezTo>
                      <a:pt x="20184" y="20327"/>
                      <a:pt x="20262" y="20295"/>
                      <a:pt x="20328" y="20232"/>
                    </a:cubicBezTo>
                    <a:cubicBezTo>
                      <a:pt x="20486" y="20080"/>
                      <a:pt x="20510" y="19819"/>
                      <a:pt x="20379" y="19637"/>
                    </a:cubicBezTo>
                    <a:lnTo>
                      <a:pt x="20022" y="19163"/>
                    </a:lnTo>
                    <a:lnTo>
                      <a:pt x="20022" y="18948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>
                  <a:defRPr b="1"/>
                </a:pPr>
              </a:p>
            </p:txBody>
          </p:sp>
        </p:grpSp>
      </p:grpSp>
      <p:sp>
        <p:nvSpPr>
          <p:cNvPr id="835" name="矩形"/>
          <p:cNvSpPr/>
          <p:nvPr/>
        </p:nvSpPr>
        <p:spPr>
          <a:xfrm>
            <a:off x="6220634" y="4230037"/>
            <a:ext cx="2540001" cy="13377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/>
          </a:p>
        </p:txBody>
      </p:sp>
      <p:graphicFrame>
        <p:nvGraphicFramePr>
          <p:cNvPr id="836" name="表格"/>
          <p:cNvGraphicFramePr/>
          <p:nvPr/>
        </p:nvGraphicFramePr>
        <p:xfrm>
          <a:off x="990600" y="5225350"/>
          <a:ext cx="19642667" cy="1016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734353"/>
                <a:gridCol w="5972744"/>
                <a:gridCol w="5972744"/>
                <a:gridCol w="5972744"/>
                <a:gridCol w="2937415"/>
              </a:tblGrid>
              <a:tr h="714011">
                <a:tc>
                  <a:txBody>
                    <a:bodyPr/>
                    <a:lstStyle/>
                    <a:p>
                      <a:pPr algn="ctr">
                        <a:defRPr b="1" sz="3600">
                          <a:solidFill>
                            <a:srgbClr val="53535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25400">
                      <a:solidFill>
                        <a:srgbClr val="00000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3600">
                          <a:solidFill>
                            <a:srgbClr val="535353"/>
                          </a:solidFill>
                        </a:rPr>
                        <a:t>监察需求</a:t>
                      </a:r>
                    </a:p>
                  </a:txBody>
                  <a:tcPr marL="0" marR="0" marT="0" marB="0" anchor="t" anchorCtr="0" horzOverflow="overflow">
                    <a:lnT w="25400">
                      <a:solidFill>
                        <a:srgbClr val="00000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3600">
                          <a:solidFill>
                            <a:srgbClr val="535353"/>
                          </a:solidFill>
                        </a:rPr>
                        <a:t>当前业务系统建设情况</a:t>
                      </a:r>
                    </a:p>
                  </a:txBody>
                  <a:tcPr marL="0" marR="0" marT="0" marB="0" anchor="t" anchorCtr="0" horzOverflow="overflow">
                    <a:lnT w="25400">
                      <a:solidFill>
                        <a:srgbClr val="00000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3600">
                          <a:solidFill>
                            <a:srgbClr val="535353"/>
                          </a:solidFill>
                        </a:rPr>
                        <a:t>业务系统改进（建设）建议</a:t>
                      </a:r>
                    </a:p>
                  </a:txBody>
                  <a:tcPr marL="0" marR="0" marT="0" marB="0" anchor="t" anchorCtr="0" horzOverflow="overflow">
                    <a:lnT w="25400">
                      <a:solidFill>
                        <a:srgbClr val="00000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3600">
                          <a:solidFill>
                            <a:srgbClr val="535353"/>
                          </a:solidFill>
                        </a:rPr>
                        <a:t>实施策略</a:t>
                      </a:r>
                    </a:p>
                  </a:txBody>
                  <a:tcPr marL="0" marR="0" marT="0" marB="0" anchor="t" anchorCtr="0" horzOverflow="overflow"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noFill/>
                  </a:tcPr>
                </a:tc>
              </a:tr>
              <a:tr h="690598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600"/>
                        <a:t>3</a:t>
                      </a:r>
                    </a:p>
                  </a:txBody>
                  <a:tcPr marL="0" marR="0" marT="0" marB="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b="1" sz="3200">
                          <a:solidFill>
                            <a:srgbClr val="535353"/>
                          </a:solidFill>
                        </a:defRPr>
                      </a:pPr>
                      <a:r>
                        <a:t>资金存放监察：</a:t>
                      </a:r>
                    </a:p>
                    <a:p>
                      <a:pPr marL="374315" indent="-374315" algn="l">
                        <a:buSzPct val="100000"/>
                        <a:buAutoNum type="arabicPeriod" startAt="1"/>
                        <a:defRPr sz="2800"/>
                      </a:pPr>
                      <a:r>
                        <a:rPr b="1"/>
                        <a:t>存放银行选择。</a:t>
                      </a:r>
                      <a:r>
                        <a:t>金融机构比选应采用竞争性选择方式，对公告，组织评选委员会，评分，结果公示等关键环节进行监控；</a:t>
                      </a:r>
                    </a:p>
                    <a:p>
                      <a:pPr marL="374315" indent="-374315" algn="l">
                        <a:buSzPct val="100000"/>
                        <a:buAutoNum type="arabicPeriod" startAt="1"/>
                        <a:defRPr sz="2800"/>
                      </a:pPr>
                      <a:r>
                        <a:rPr b="1"/>
                        <a:t>决策过程。</a:t>
                      </a:r>
                      <a:r>
                        <a:t>对决策审批过程进行监控；</a:t>
                      </a:r>
                    </a:p>
                    <a:p>
                      <a:pPr marL="374315" indent="-374315" algn="l">
                        <a:buSzPct val="100000"/>
                        <a:buAutoNum type="arabicPeriod" startAt="1"/>
                        <a:defRPr sz="2800"/>
                      </a:pPr>
                      <a:r>
                        <a:rPr b="1"/>
                        <a:t>账户开立。</a:t>
                      </a:r>
                      <a:r>
                        <a:t>对新开设账户与对应的审批流程进行监控，对缺少审批流程，或流程不完整的，实施预警。</a:t>
                      </a:r>
                    </a:p>
                  </a:txBody>
                  <a:tcPr marL="0" marR="0" marT="0" marB="0" anchor="ctr" anchorCtr="0" horzOverflow="overflow"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000"/>
                        <a:t>尚无定位明确，功能完整的管理系统，支撑业务运转。</a:t>
                      </a:r>
                    </a:p>
                  </a:txBody>
                  <a:tcPr marL="0" marR="0" marT="0" marB="0" anchor="ctr" anchorCtr="0" horzOverflow="overflow"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74315" indent="-374315" algn="l">
                        <a:buSzPct val="100000"/>
                        <a:buAutoNum type="arabicPeriod" startAt="1"/>
                        <a:defRPr sz="2800"/>
                      </a:pPr>
                      <a:r>
                        <a:t>完善相关制度，明确各关键环节的可量化标准；</a:t>
                      </a:r>
                    </a:p>
                    <a:p>
                      <a:pPr marL="374315" indent="-374315" algn="l">
                        <a:buSzPct val="100000"/>
                        <a:buAutoNum type="arabicPeriod" startAt="1"/>
                        <a:defRPr sz="2800"/>
                      </a:pPr>
                      <a:r>
                        <a:t>建立管理系统，将资金存放金融机构选择、审批，账户开立审批的过程数据纳入信息化管理；</a:t>
                      </a:r>
                    </a:p>
                  </a:txBody>
                  <a:tcPr marL="0" marR="0" marT="0" marB="0" anchor="ctr" anchorCtr="0" horzOverflow="overflow"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600">
                          <a:solidFill>
                            <a:srgbClr val="535353"/>
                          </a:solidFill>
                        </a:rPr>
                        <a:t>暂不具备电子监察条件，预留数据接口。</a:t>
                      </a:r>
                    </a:p>
                  </a:txBody>
                  <a:tcPr marL="0" marR="0" marT="0" marB="0" anchor="ctr" anchorCtr="0" horzOverflow="overflow">
                    <a:lnR w="25400">
                      <a:solidFill>
                        <a:srgbClr val="000000"/>
                      </a:solidFill>
                      <a:miter lim="400000"/>
                    </a:lnR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8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" grpId="1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36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幻灯片编号"/>
          <p:cNvSpPr txBox="1"/>
          <p:nvPr>
            <p:ph type="sldNum" sz="quarter" idx="2"/>
          </p:nvPr>
        </p:nvSpPr>
        <p:spPr>
          <a:xfrm>
            <a:off x="11761613" y="12791195"/>
            <a:ext cx="860774" cy="6654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9" tIns="91439" rIns="91439" bIns="91439"/>
          <a:lstStyle/>
          <a:p>
            <a:pPr/>
            <a:fld id="{86CB4B4D-7CA3-9044-876B-883B54F8677D}" type="slidenum"/>
          </a:p>
        </p:txBody>
      </p:sp>
      <p:sp>
        <p:nvSpPr>
          <p:cNvPr id="841" name="文本框 6"/>
          <p:cNvSpPr txBox="1"/>
          <p:nvPr/>
        </p:nvSpPr>
        <p:spPr>
          <a:xfrm>
            <a:off x="2044700" y="539750"/>
            <a:ext cx="6877050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调研结果概览</a:t>
            </a:r>
          </a:p>
        </p:txBody>
      </p:sp>
      <p:sp>
        <p:nvSpPr>
          <p:cNvPr id="842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grpSp>
        <p:nvGrpSpPr>
          <p:cNvPr id="845" name="组合 8"/>
          <p:cNvGrpSpPr/>
          <p:nvPr/>
        </p:nvGrpSpPr>
        <p:grpSpPr>
          <a:xfrm>
            <a:off x="412750" y="631826"/>
            <a:ext cx="1631950" cy="985114"/>
            <a:chOff x="0" y="0"/>
            <a:chExt cx="1631950" cy="985113"/>
          </a:xfrm>
        </p:grpSpPr>
        <p:sp>
          <p:nvSpPr>
            <p:cNvPr id="843" name="KSO_Shape"/>
            <p:cNvSpPr/>
            <p:nvPr/>
          </p:nvSpPr>
          <p:spPr>
            <a:xfrm>
              <a:off x="0" y="3173"/>
              <a:ext cx="1631950" cy="895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111" y="12220"/>
                  </a:moveTo>
                  <a:lnTo>
                    <a:pt x="19086" y="11837"/>
                  </a:lnTo>
                  <a:lnTo>
                    <a:pt x="19058" y="11462"/>
                  </a:lnTo>
                  <a:lnTo>
                    <a:pt x="19018" y="11087"/>
                  </a:lnTo>
                  <a:lnTo>
                    <a:pt x="18965" y="10726"/>
                  </a:lnTo>
                  <a:lnTo>
                    <a:pt x="18909" y="10366"/>
                  </a:lnTo>
                  <a:lnTo>
                    <a:pt x="18844" y="10013"/>
                  </a:lnTo>
                  <a:lnTo>
                    <a:pt x="18767" y="9667"/>
                  </a:lnTo>
                  <a:lnTo>
                    <a:pt x="18678" y="9329"/>
                  </a:lnTo>
                  <a:lnTo>
                    <a:pt x="18589" y="8998"/>
                  </a:lnTo>
                  <a:lnTo>
                    <a:pt x="18488" y="8689"/>
                  </a:lnTo>
                  <a:lnTo>
                    <a:pt x="18379" y="8372"/>
                  </a:lnTo>
                  <a:lnTo>
                    <a:pt x="18262" y="8078"/>
                  </a:lnTo>
                  <a:lnTo>
                    <a:pt x="18141" y="7791"/>
                  </a:lnTo>
                  <a:lnTo>
                    <a:pt x="18011" y="7511"/>
                  </a:lnTo>
                  <a:lnTo>
                    <a:pt x="17870" y="7239"/>
                  </a:lnTo>
                  <a:lnTo>
                    <a:pt x="17729" y="6989"/>
                  </a:lnTo>
                  <a:lnTo>
                    <a:pt x="17579" y="6746"/>
                  </a:lnTo>
                  <a:lnTo>
                    <a:pt x="17425" y="6518"/>
                  </a:lnTo>
                  <a:lnTo>
                    <a:pt x="17264" y="6298"/>
                  </a:lnTo>
                  <a:lnTo>
                    <a:pt x="17094" y="6092"/>
                  </a:lnTo>
                  <a:lnTo>
                    <a:pt x="16924" y="5900"/>
                  </a:lnTo>
                  <a:lnTo>
                    <a:pt x="16747" y="5724"/>
                  </a:lnTo>
                  <a:lnTo>
                    <a:pt x="16565" y="5569"/>
                  </a:lnTo>
                  <a:lnTo>
                    <a:pt x="16379" y="5422"/>
                  </a:lnTo>
                  <a:lnTo>
                    <a:pt x="16185" y="5290"/>
                  </a:lnTo>
                  <a:lnTo>
                    <a:pt x="15991" y="5172"/>
                  </a:lnTo>
                  <a:lnTo>
                    <a:pt x="15789" y="5069"/>
                  </a:lnTo>
                  <a:lnTo>
                    <a:pt x="15587" y="4995"/>
                  </a:lnTo>
                  <a:lnTo>
                    <a:pt x="15381" y="4929"/>
                  </a:lnTo>
                  <a:lnTo>
                    <a:pt x="15171" y="4878"/>
                  </a:lnTo>
                  <a:lnTo>
                    <a:pt x="14956" y="4856"/>
                  </a:lnTo>
                  <a:lnTo>
                    <a:pt x="14742" y="4841"/>
                  </a:lnTo>
                  <a:lnTo>
                    <a:pt x="14581" y="4856"/>
                  </a:lnTo>
                  <a:lnTo>
                    <a:pt x="14411" y="4863"/>
                  </a:lnTo>
                  <a:lnTo>
                    <a:pt x="14249" y="4892"/>
                  </a:lnTo>
                  <a:lnTo>
                    <a:pt x="14087" y="4929"/>
                  </a:lnTo>
                  <a:lnTo>
                    <a:pt x="13926" y="4981"/>
                  </a:lnTo>
                  <a:lnTo>
                    <a:pt x="13611" y="5113"/>
                  </a:lnTo>
                  <a:lnTo>
                    <a:pt x="13457" y="5194"/>
                  </a:lnTo>
                  <a:lnTo>
                    <a:pt x="13312" y="5282"/>
                  </a:lnTo>
                  <a:lnTo>
                    <a:pt x="13013" y="5488"/>
                  </a:lnTo>
                  <a:lnTo>
                    <a:pt x="12871" y="5613"/>
                  </a:lnTo>
                  <a:lnTo>
                    <a:pt x="12730" y="5731"/>
                  </a:lnTo>
                  <a:lnTo>
                    <a:pt x="12592" y="5871"/>
                  </a:lnTo>
                  <a:lnTo>
                    <a:pt x="12459" y="6011"/>
                  </a:lnTo>
                  <a:lnTo>
                    <a:pt x="12326" y="6165"/>
                  </a:lnTo>
                  <a:lnTo>
                    <a:pt x="12277" y="5834"/>
                  </a:lnTo>
                  <a:lnTo>
                    <a:pt x="12220" y="5518"/>
                  </a:lnTo>
                  <a:lnTo>
                    <a:pt x="12152" y="5201"/>
                  </a:lnTo>
                  <a:lnTo>
                    <a:pt x="12079" y="4885"/>
                  </a:lnTo>
                  <a:lnTo>
                    <a:pt x="12002" y="4583"/>
                  </a:lnTo>
                  <a:lnTo>
                    <a:pt x="11917" y="4289"/>
                  </a:lnTo>
                  <a:lnTo>
                    <a:pt x="11828" y="3987"/>
                  </a:lnTo>
                  <a:lnTo>
                    <a:pt x="11731" y="3708"/>
                  </a:lnTo>
                  <a:lnTo>
                    <a:pt x="11626" y="3436"/>
                  </a:lnTo>
                  <a:lnTo>
                    <a:pt x="11517" y="3163"/>
                  </a:lnTo>
                  <a:lnTo>
                    <a:pt x="11400" y="2913"/>
                  </a:lnTo>
                  <a:lnTo>
                    <a:pt x="11283" y="2656"/>
                  </a:lnTo>
                  <a:lnTo>
                    <a:pt x="11158" y="2420"/>
                  </a:lnTo>
                  <a:lnTo>
                    <a:pt x="11024" y="2185"/>
                  </a:lnTo>
                  <a:lnTo>
                    <a:pt x="10887" y="1972"/>
                  </a:lnTo>
                  <a:lnTo>
                    <a:pt x="10745" y="1751"/>
                  </a:lnTo>
                  <a:lnTo>
                    <a:pt x="10600" y="1552"/>
                  </a:lnTo>
                  <a:lnTo>
                    <a:pt x="10450" y="1361"/>
                  </a:lnTo>
                  <a:lnTo>
                    <a:pt x="10297" y="1184"/>
                  </a:lnTo>
                  <a:lnTo>
                    <a:pt x="10139" y="1023"/>
                  </a:lnTo>
                  <a:lnTo>
                    <a:pt x="9974" y="861"/>
                  </a:lnTo>
                  <a:lnTo>
                    <a:pt x="9808" y="714"/>
                  </a:lnTo>
                  <a:lnTo>
                    <a:pt x="9634" y="581"/>
                  </a:lnTo>
                  <a:lnTo>
                    <a:pt x="9464" y="463"/>
                  </a:lnTo>
                  <a:lnTo>
                    <a:pt x="9287" y="360"/>
                  </a:lnTo>
                  <a:lnTo>
                    <a:pt x="9105" y="265"/>
                  </a:lnTo>
                  <a:lnTo>
                    <a:pt x="8923" y="184"/>
                  </a:lnTo>
                  <a:lnTo>
                    <a:pt x="8737" y="125"/>
                  </a:lnTo>
                  <a:lnTo>
                    <a:pt x="8543" y="66"/>
                  </a:lnTo>
                  <a:lnTo>
                    <a:pt x="8353" y="29"/>
                  </a:lnTo>
                  <a:lnTo>
                    <a:pt x="8159" y="7"/>
                  </a:lnTo>
                  <a:lnTo>
                    <a:pt x="7965" y="0"/>
                  </a:lnTo>
                  <a:lnTo>
                    <a:pt x="7844" y="0"/>
                  </a:lnTo>
                  <a:lnTo>
                    <a:pt x="7731" y="7"/>
                  </a:lnTo>
                  <a:lnTo>
                    <a:pt x="7614" y="29"/>
                  </a:lnTo>
                  <a:lnTo>
                    <a:pt x="7500" y="44"/>
                  </a:lnTo>
                  <a:lnTo>
                    <a:pt x="7391" y="59"/>
                  </a:lnTo>
                  <a:lnTo>
                    <a:pt x="7274" y="96"/>
                  </a:lnTo>
                  <a:lnTo>
                    <a:pt x="7056" y="169"/>
                  </a:lnTo>
                  <a:lnTo>
                    <a:pt x="6834" y="250"/>
                  </a:lnTo>
                  <a:lnTo>
                    <a:pt x="6619" y="368"/>
                  </a:lnTo>
                  <a:lnTo>
                    <a:pt x="6413" y="500"/>
                  </a:lnTo>
                  <a:lnTo>
                    <a:pt x="6207" y="647"/>
                  </a:lnTo>
                  <a:lnTo>
                    <a:pt x="6009" y="809"/>
                  </a:lnTo>
                  <a:lnTo>
                    <a:pt x="5811" y="993"/>
                  </a:lnTo>
                  <a:lnTo>
                    <a:pt x="5625" y="1184"/>
                  </a:lnTo>
                  <a:lnTo>
                    <a:pt x="5443" y="1405"/>
                  </a:lnTo>
                  <a:lnTo>
                    <a:pt x="5266" y="1626"/>
                  </a:lnTo>
                  <a:lnTo>
                    <a:pt x="5092" y="1876"/>
                  </a:lnTo>
                  <a:lnTo>
                    <a:pt x="4930" y="2134"/>
                  </a:lnTo>
                  <a:lnTo>
                    <a:pt x="4773" y="2406"/>
                  </a:lnTo>
                  <a:lnTo>
                    <a:pt x="4623" y="2693"/>
                  </a:lnTo>
                  <a:lnTo>
                    <a:pt x="4482" y="2987"/>
                  </a:lnTo>
                  <a:lnTo>
                    <a:pt x="4348" y="3296"/>
                  </a:lnTo>
                  <a:lnTo>
                    <a:pt x="4223" y="3612"/>
                  </a:lnTo>
                  <a:lnTo>
                    <a:pt x="4106" y="3958"/>
                  </a:lnTo>
                  <a:lnTo>
                    <a:pt x="3997" y="4296"/>
                  </a:lnTo>
                  <a:lnTo>
                    <a:pt x="3896" y="4650"/>
                  </a:lnTo>
                  <a:lnTo>
                    <a:pt x="3807" y="5010"/>
                  </a:lnTo>
                  <a:lnTo>
                    <a:pt x="3726" y="5385"/>
                  </a:lnTo>
                  <a:lnTo>
                    <a:pt x="3657" y="5768"/>
                  </a:lnTo>
                  <a:lnTo>
                    <a:pt x="3597" y="6158"/>
                  </a:lnTo>
                  <a:lnTo>
                    <a:pt x="3544" y="6548"/>
                  </a:lnTo>
                  <a:lnTo>
                    <a:pt x="3504" y="6960"/>
                  </a:lnTo>
                  <a:lnTo>
                    <a:pt x="3492" y="7158"/>
                  </a:lnTo>
                  <a:lnTo>
                    <a:pt x="3475" y="7372"/>
                  </a:lnTo>
                  <a:lnTo>
                    <a:pt x="3467" y="7578"/>
                  </a:lnTo>
                  <a:lnTo>
                    <a:pt x="3455" y="7791"/>
                  </a:lnTo>
                  <a:lnTo>
                    <a:pt x="3455" y="7997"/>
                  </a:lnTo>
                  <a:lnTo>
                    <a:pt x="3451" y="8203"/>
                  </a:lnTo>
                  <a:lnTo>
                    <a:pt x="3455" y="8460"/>
                  </a:lnTo>
                  <a:lnTo>
                    <a:pt x="3463" y="8703"/>
                  </a:lnTo>
                  <a:lnTo>
                    <a:pt x="3475" y="8946"/>
                  </a:lnTo>
                  <a:lnTo>
                    <a:pt x="3492" y="9196"/>
                  </a:lnTo>
                  <a:lnTo>
                    <a:pt x="3415" y="9189"/>
                  </a:lnTo>
                  <a:lnTo>
                    <a:pt x="3237" y="9196"/>
                  </a:lnTo>
                  <a:lnTo>
                    <a:pt x="3063" y="9218"/>
                  </a:lnTo>
                  <a:lnTo>
                    <a:pt x="2893" y="9262"/>
                  </a:lnTo>
                  <a:lnTo>
                    <a:pt x="2724" y="9314"/>
                  </a:lnTo>
                  <a:lnTo>
                    <a:pt x="2558" y="9380"/>
                  </a:lnTo>
                  <a:lnTo>
                    <a:pt x="2400" y="9468"/>
                  </a:lnTo>
                  <a:lnTo>
                    <a:pt x="2243" y="9564"/>
                  </a:lnTo>
                  <a:lnTo>
                    <a:pt x="2081" y="9682"/>
                  </a:lnTo>
                  <a:lnTo>
                    <a:pt x="1936" y="9799"/>
                  </a:lnTo>
                  <a:lnTo>
                    <a:pt x="1786" y="9939"/>
                  </a:lnTo>
                  <a:lnTo>
                    <a:pt x="1645" y="10086"/>
                  </a:lnTo>
                  <a:lnTo>
                    <a:pt x="1503" y="10248"/>
                  </a:lnTo>
                  <a:lnTo>
                    <a:pt x="1370" y="10417"/>
                  </a:lnTo>
                  <a:lnTo>
                    <a:pt x="1241" y="10601"/>
                  </a:lnTo>
                  <a:lnTo>
                    <a:pt x="1119" y="10800"/>
                  </a:lnTo>
                  <a:lnTo>
                    <a:pt x="1002" y="11006"/>
                  </a:lnTo>
                  <a:lnTo>
                    <a:pt x="885" y="11219"/>
                  </a:lnTo>
                  <a:lnTo>
                    <a:pt x="780" y="11447"/>
                  </a:lnTo>
                  <a:lnTo>
                    <a:pt x="683" y="11683"/>
                  </a:lnTo>
                  <a:lnTo>
                    <a:pt x="586" y="11926"/>
                  </a:lnTo>
                  <a:lnTo>
                    <a:pt x="493" y="12176"/>
                  </a:lnTo>
                  <a:lnTo>
                    <a:pt x="412" y="12433"/>
                  </a:lnTo>
                  <a:lnTo>
                    <a:pt x="335" y="12698"/>
                  </a:lnTo>
                  <a:lnTo>
                    <a:pt x="206" y="13257"/>
                  </a:lnTo>
                  <a:lnTo>
                    <a:pt x="154" y="13544"/>
                  </a:lnTo>
                  <a:lnTo>
                    <a:pt x="73" y="14147"/>
                  </a:lnTo>
                  <a:lnTo>
                    <a:pt x="40" y="14456"/>
                  </a:lnTo>
                  <a:lnTo>
                    <a:pt x="20" y="14758"/>
                  </a:lnTo>
                  <a:lnTo>
                    <a:pt x="8" y="15074"/>
                  </a:lnTo>
                  <a:lnTo>
                    <a:pt x="0" y="15391"/>
                  </a:lnTo>
                  <a:lnTo>
                    <a:pt x="8" y="15707"/>
                  </a:lnTo>
                  <a:lnTo>
                    <a:pt x="20" y="16009"/>
                  </a:lnTo>
                  <a:lnTo>
                    <a:pt x="40" y="16310"/>
                  </a:lnTo>
                  <a:lnTo>
                    <a:pt x="69" y="16605"/>
                  </a:lnTo>
                  <a:lnTo>
                    <a:pt x="101" y="16899"/>
                  </a:lnTo>
                  <a:lnTo>
                    <a:pt x="145" y="17186"/>
                  </a:lnTo>
                  <a:lnTo>
                    <a:pt x="198" y="17465"/>
                  </a:lnTo>
                  <a:lnTo>
                    <a:pt x="255" y="17738"/>
                  </a:lnTo>
                  <a:lnTo>
                    <a:pt x="319" y="18010"/>
                  </a:lnTo>
                  <a:lnTo>
                    <a:pt x="388" y="18267"/>
                  </a:lnTo>
                  <a:lnTo>
                    <a:pt x="465" y="18517"/>
                  </a:lnTo>
                  <a:lnTo>
                    <a:pt x="554" y="18775"/>
                  </a:lnTo>
                  <a:lnTo>
                    <a:pt x="643" y="19010"/>
                  </a:lnTo>
                  <a:lnTo>
                    <a:pt x="740" y="19238"/>
                  </a:lnTo>
                  <a:lnTo>
                    <a:pt x="841" y="19459"/>
                  </a:lnTo>
                  <a:lnTo>
                    <a:pt x="946" y="19672"/>
                  </a:lnTo>
                  <a:lnTo>
                    <a:pt x="1059" y="19878"/>
                  </a:lnTo>
                  <a:lnTo>
                    <a:pt x="1172" y="20070"/>
                  </a:lnTo>
                  <a:lnTo>
                    <a:pt x="1297" y="20254"/>
                  </a:lnTo>
                  <a:lnTo>
                    <a:pt x="1422" y="20430"/>
                  </a:lnTo>
                  <a:lnTo>
                    <a:pt x="1556" y="20592"/>
                  </a:lnTo>
                  <a:lnTo>
                    <a:pt x="1689" y="20739"/>
                  </a:lnTo>
                  <a:lnTo>
                    <a:pt x="1831" y="20894"/>
                  </a:lnTo>
                  <a:lnTo>
                    <a:pt x="1972" y="21011"/>
                  </a:lnTo>
                  <a:lnTo>
                    <a:pt x="2122" y="21137"/>
                  </a:lnTo>
                  <a:lnTo>
                    <a:pt x="2275" y="21240"/>
                  </a:lnTo>
                  <a:lnTo>
                    <a:pt x="2429" y="21328"/>
                  </a:lnTo>
                  <a:lnTo>
                    <a:pt x="2744" y="21475"/>
                  </a:lnTo>
                  <a:lnTo>
                    <a:pt x="2906" y="21526"/>
                  </a:lnTo>
                  <a:lnTo>
                    <a:pt x="3075" y="21563"/>
                  </a:lnTo>
                  <a:lnTo>
                    <a:pt x="3241" y="21585"/>
                  </a:lnTo>
                  <a:lnTo>
                    <a:pt x="3241" y="21600"/>
                  </a:lnTo>
                  <a:lnTo>
                    <a:pt x="18921" y="21600"/>
                  </a:lnTo>
                  <a:lnTo>
                    <a:pt x="18921" y="21578"/>
                  </a:lnTo>
                  <a:lnTo>
                    <a:pt x="18965" y="21585"/>
                  </a:lnTo>
                  <a:lnTo>
                    <a:pt x="19018" y="21600"/>
                  </a:lnTo>
                  <a:lnTo>
                    <a:pt x="19155" y="21600"/>
                  </a:lnTo>
                  <a:lnTo>
                    <a:pt x="19284" y="21578"/>
                  </a:lnTo>
                  <a:lnTo>
                    <a:pt x="19414" y="21541"/>
                  </a:lnTo>
                  <a:lnTo>
                    <a:pt x="19543" y="21497"/>
                  </a:lnTo>
                  <a:lnTo>
                    <a:pt x="19664" y="21446"/>
                  </a:lnTo>
                  <a:lnTo>
                    <a:pt x="19786" y="21387"/>
                  </a:lnTo>
                  <a:lnTo>
                    <a:pt x="19907" y="21320"/>
                  </a:lnTo>
                  <a:lnTo>
                    <a:pt x="20024" y="21232"/>
                  </a:lnTo>
                  <a:lnTo>
                    <a:pt x="20141" y="21137"/>
                  </a:lnTo>
                  <a:lnTo>
                    <a:pt x="20250" y="21034"/>
                  </a:lnTo>
                  <a:lnTo>
                    <a:pt x="20359" y="20916"/>
                  </a:lnTo>
                  <a:lnTo>
                    <a:pt x="20460" y="20798"/>
                  </a:lnTo>
                  <a:lnTo>
                    <a:pt x="20565" y="20666"/>
                  </a:lnTo>
                  <a:lnTo>
                    <a:pt x="20662" y="20526"/>
                  </a:lnTo>
                  <a:lnTo>
                    <a:pt x="20751" y="20379"/>
                  </a:lnTo>
                  <a:lnTo>
                    <a:pt x="20844" y="20217"/>
                  </a:lnTo>
                  <a:lnTo>
                    <a:pt x="20929" y="20062"/>
                  </a:lnTo>
                  <a:lnTo>
                    <a:pt x="21010" y="19886"/>
                  </a:lnTo>
                  <a:lnTo>
                    <a:pt x="21087" y="19717"/>
                  </a:lnTo>
                  <a:lnTo>
                    <a:pt x="21160" y="19533"/>
                  </a:lnTo>
                  <a:lnTo>
                    <a:pt x="21224" y="19341"/>
                  </a:lnTo>
                  <a:lnTo>
                    <a:pt x="21289" y="19143"/>
                  </a:lnTo>
                  <a:lnTo>
                    <a:pt x="21345" y="18937"/>
                  </a:lnTo>
                  <a:lnTo>
                    <a:pt x="21398" y="18731"/>
                  </a:lnTo>
                  <a:lnTo>
                    <a:pt x="21442" y="18517"/>
                  </a:lnTo>
                  <a:lnTo>
                    <a:pt x="21483" y="18304"/>
                  </a:lnTo>
                  <a:lnTo>
                    <a:pt x="21519" y="18076"/>
                  </a:lnTo>
                  <a:lnTo>
                    <a:pt x="21547" y="17848"/>
                  </a:lnTo>
                  <a:lnTo>
                    <a:pt x="21572" y="17613"/>
                  </a:lnTo>
                  <a:lnTo>
                    <a:pt x="21596" y="17142"/>
                  </a:lnTo>
                  <a:lnTo>
                    <a:pt x="21600" y="16899"/>
                  </a:lnTo>
                  <a:lnTo>
                    <a:pt x="21596" y="16663"/>
                  </a:lnTo>
                  <a:lnTo>
                    <a:pt x="21584" y="16428"/>
                  </a:lnTo>
                  <a:lnTo>
                    <a:pt x="21572" y="16207"/>
                  </a:lnTo>
                  <a:lnTo>
                    <a:pt x="21552" y="15979"/>
                  </a:lnTo>
                  <a:lnTo>
                    <a:pt x="21523" y="15751"/>
                  </a:lnTo>
                  <a:lnTo>
                    <a:pt x="21491" y="15531"/>
                  </a:lnTo>
                  <a:lnTo>
                    <a:pt x="21450" y="15325"/>
                  </a:lnTo>
                  <a:lnTo>
                    <a:pt x="21402" y="15111"/>
                  </a:lnTo>
                  <a:lnTo>
                    <a:pt x="21353" y="14905"/>
                  </a:lnTo>
                  <a:lnTo>
                    <a:pt x="21301" y="14714"/>
                  </a:lnTo>
                  <a:lnTo>
                    <a:pt x="21180" y="14331"/>
                  </a:lnTo>
                  <a:lnTo>
                    <a:pt x="21107" y="14147"/>
                  </a:lnTo>
                  <a:lnTo>
                    <a:pt x="21034" y="13971"/>
                  </a:lnTo>
                  <a:lnTo>
                    <a:pt x="20953" y="13809"/>
                  </a:lnTo>
                  <a:lnTo>
                    <a:pt x="20873" y="13640"/>
                  </a:lnTo>
                  <a:lnTo>
                    <a:pt x="20695" y="13346"/>
                  </a:lnTo>
                  <a:lnTo>
                    <a:pt x="20602" y="13206"/>
                  </a:lnTo>
                  <a:lnTo>
                    <a:pt x="20505" y="13073"/>
                  </a:lnTo>
                  <a:lnTo>
                    <a:pt x="20404" y="12956"/>
                  </a:lnTo>
                  <a:lnTo>
                    <a:pt x="20299" y="12838"/>
                  </a:lnTo>
                  <a:lnTo>
                    <a:pt x="20194" y="12735"/>
                  </a:lnTo>
                  <a:lnTo>
                    <a:pt x="20081" y="12632"/>
                  </a:lnTo>
                  <a:lnTo>
                    <a:pt x="19967" y="12551"/>
                  </a:lnTo>
                  <a:lnTo>
                    <a:pt x="19854" y="12477"/>
                  </a:lnTo>
                  <a:lnTo>
                    <a:pt x="19733" y="12404"/>
                  </a:lnTo>
                  <a:lnTo>
                    <a:pt x="19612" y="12345"/>
                  </a:lnTo>
                  <a:lnTo>
                    <a:pt x="19491" y="12301"/>
                  </a:lnTo>
                  <a:lnTo>
                    <a:pt x="19365" y="12264"/>
                  </a:lnTo>
                  <a:lnTo>
                    <a:pt x="19240" y="12242"/>
                  </a:lnTo>
                  <a:lnTo>
                    <a:pt x="19111" y="12220"/>
                  </a:lnTo>
                  <a:close/>
                </a:path>
              </a:pathLst>
            </a:custGeom>
            <a:solidFill>
              <a:srgbClr val="58A6D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 defTabSz="1371508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4" name="文本框 10"/>
            <p:cNvSpPr txBox="1"/>
            <p:nvPr/>
          </p:nvSpPr>
          <p:spPr>
            <a:xfrm>
              <a:off x="340136" y="0"/>
              <a:ext cx="951675" cy="98511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>
                <a:defRPr sz="5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851" name="成组"/>
          <p:cNvGrpSpPr/>
          <p:nvPr/>
        </p:nvGrpSpPr>
        <p:grpSpPr>
          <a:xfrm>
            <a:off x="2930001" y="2351215"/>
            <a:ext cx="2753786" cy="2198708"/>
            <a:chOff x="0" y="0"/>
            <a:chExt cx="2753784" cy="2198707"/>
          </a:xfrm>
        </p:grpSpPr>
        <p:sp>
          <p:nvSpPr>
            <p:cNvPr id="846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847" name="人力资源"/>
            <p:cNvSpPr txBox="1"/>
            <p:nvPr/>
          </p:nvSpPr>
          <p:spPr>
            <a:xfrm>
              <a:off x="165949" y="1267000"/>
              <a:ext cx="2421887" cy="4572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1168400">
                <a:lnSpc>
                  <a:spcPct val="110000"/>
                </a:lnSpc>
                <a:spcBef>
                  <a:spcPts val="6000"/>
                </a:spcBef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人力资源</a:t>
              </a:r>
            </a:p>
          </p:txBody>
        </p:sp>
        <p:grpSp>
          <p:nvGrpSpPr>
            <p:cNvPr id="850" name="成组"/>
            <p:cNvGrpSpPr/>
            <p:nvPr/>
          </p:nvGrpSpPr>
          <p:grpSpPr>
            <a:xfrm>
              <a:off x="826212" y="0"/>
              <a:ext cx="1101360" cy="1101359"/>
              <a:chOff x="0" y="0"/>
              <a:chExt cx="1101358" cy="1101358"/>
            </a:xfrm>
          </p:grpSpPr>
          <p:sp>
            <p:nvSpPr>
              <p:cNvPr id="848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F8CA63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849" name="带肩膀的头像"/>
              <p:cNvSpPr/>
              <p:nvPr/>
            </p:nvSpPr>
            <p:spPr>
              <a:xfrm>
                <a:off x="322079" y="352625"/>
                <a:ext cx="457201" cy="3961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1" y="0"/>
                    </a:moveTo>
                    <a:cubicBezTo>
                      <a:pt x="8419" y="0"/>
                      <a:pt x="7041" y="1374"/>
                      <a:pt x="6553" y="3337"/>
                    </a:cubicBezTo>
                    <a:cubicBezTo>
                      <a:pt x="6322" y="4269"/>
                      <a:pt x="6312" y="5365"/>
                      <a:pt x="6383" y="6556"/>
                    </a:cubicBezTo>
                    <a:cubicBezTo>
                      <a:pt x="6251" y="6550"/>
                      <a:pt x="6103" y="6550"/>
                      <a:pt x="5944" y="6556"/>
                    </a:cubicBezTo>
                    <a:cubicBezTo>
                      <a:pt x="5170" y="6600"/>
                      <a:pt x="5740" y="8660"/>
                      <a:pt x="6261" y="9870"/>
                    </a:cubicBezTo>
                    <a:cubicBezTo>
                      <a:pt x="6371" y="10117"/>
                      <a:pt x="6602" y="10060"/>
                      <a:pt x="6700" y="10028"/>
                    </a:cubicBezTo>
                    <a:cubicBezTo>
                      <a:pt x="6898" y="12074"/>
                      <a:pt x="7173" y="12688"/>
                      <a:pt x="7865" y="13587"/>
                    </a:cubicBezTo>
                    <a:lnTo>
                      <a:pt x="7853" y="14563"/>
                    </a:lnTo>
                    <a:cubicBezTo>
                      <a:pt x="7836" y="15893"/>
                      <a:pt x="7177" y="16995"/>
                      <a:pt x="6102" y="17704"/>
                    </a:cubicBezTo>
                    <a:cubicBezTo>
                      <a:pt x="6014" y="17761"/>
                      <a:pt x="5927" y="17818"/>
                      <a:pt x="5839" y="17863"/>
                    </a:cubicBezTo>
                    <a:cubicBezTo>
                      <a:pt x="5335" y="18148"/>
                      <a:pt x="4780" y="18293"/>
                      <a:pt x="4221" y="18318"/>
                    </a:cubicBezTo>
                    <a:cubicBezTo>
                      <a:pt x="1630" y="18457"/>
                      <a:pt x="779" y="19820"/>
                      <a:pt x="0" y="21600"/>
                    </a:cubicBezTo>
                    <a:lnTo>
                      <a:pt x="10801" y="21600"/>
                    </a:lnTo>
                    <a:lnTo>
                      <a:pt x="21600" y="21600"/>
                    </a:lnTo>
                    <a:cubicBezTo>
                      <a:pt x="20821" y="19820"/>
                      <a:pt x="19970" y="18457"/>
                      <a:pt x="17379" y="18318"/>
                    </a:cubicBezTo>
                    <a:cubicBezTo>
                      <a:pt x="16820" y="18286"/>
                      <a:pt x="16260" y="18148"/>
                      <a:pt x="15761" y="17863"/>
                    </a:cubicBezTo>
                    <a:cubicBezTo>
                      <a:pt x="15678" y="17812"/>
                      <a:pt x="15591" y="17761"/>
                      <a:pt x="15498" y="17704"/>
                    </a:cubicBezTo>
                    <a:cubicBezTo>
                      <a:pt x="14423" y="16995"/>
                      <a:pt x="13758" y="15893"/>
                      <a:pt x="13747" y="14563"/>
                    </a:cubicBezTo>
                    <a:lnTo>
                      <a:pt x="13737" y="13587"/>
                    </a:lnTo>
                    <a:cubicBezTo>
                      <a:pt x="14428" y="12688"/>
                      <a:pt x="14697" y="12074"/>
                      <a:pt x="14900" y="10028"/>
                    </a:cubicBezTo>
                    <a:cubicBezTo>
                      <a:pt x="14993" y="10066"/>
                      <a:pt x="15229" y="10123"/>
                      <a:pt x="15339" y="9870"/>
                    </a:cubicBezTo>
                    <a:cubicBezTo>
                      <a:pt x="15865" y="8660"/>
                      <a:pt x="16431" y="6600"/>
                      <a:pt x="15658" y="6556"/>
                    </a:cubicBezTo>
                    <a:cubicBezTo>
                      <a:pt x="15498" y="6550"/>
                      <a:pt x="15350" y="6543"/>
                      <a:pt x="15219" y="6556"/>
                    </a:cubicBezTo>
                    <a:cubicBezTo>
                      <a:pt x="15290" y="5371"/>
                      <a:pt x="15283" y="4269"/>
                      <a:pt x="15047" y="3337"/>
                    </a:cubicBezTo>
                    <a:cubicBezTo>
                      <a:pt x="14559" y="1374"/>
                      <a:pt x="13183" y="0"/>
                      <a:pt x="108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857" name="成组"/>
          <p:cNvGrpSpPr/>
          <p:nvPr/>
        </p:nvGrpSpPr>
        <p:grpSpPr>
          <a:xfrm>
            <a:off x="6090707" y="2351215"/>
            <a:ext cx="2753785" cy="2198708"/>
            <a:chOff x="0" y="0"/>
            <a:chExt cx="2753784" cy="2198707"/>
          </a:xfrm>
        </p:grpSpPr>
        <p:sp>
          <p:nvSpPr>
            <p:cNvPr id="852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853" name="资金管理"/>
            <p:cNvSpPr txBox="1"/>
            <p:nvPr/>
          </p:nvSpPr>
          <p:spPr>
            <a:xfrm>
              <a:off x="165949" y="1267000"/>
              <a:ext cx="2421887" cy="4572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1168400">
                <a:lnSpc>
                  <a:spcPct val="110000"/>
                </a:lnSpc>
                <a:spcBef>
                  <a:spcPts val="6000"/>
                </a:spcBef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资金管理</a:t>
              </a:r>
            </a:p>
          </p:txBody>
        </p:sp>
        <p:grpSp>
          <p:nvGrpSpPr>
            <p:cNvPr id="856" name="成组"/>
            <p:cNvGrpSpPr/>
            <p:nvPr/>
          </p:nvGrpSpPr>
          <p:grpSpPr>
            <a:xfrm>
              <a:off x="826213" y="0"/>
              <a:ext cx="1101359" cy="1101359"/>
              <a:chOff x="0" y="0"/>
              <a:chExt cx="1101358" cy="1101358"/>
            </a:xfrm>
          </p:grpSpPr>
          <p:sp>
            <p:nvSpPr>
              <p:cNvPr id="854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4CB7F5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855" name="硬币"/>
              <p:cNvSpPr/>
              <p:nvPr/>
            </p:nvSpPr>
            <p:spPr>
              <a:xfrm>
                <a:off x="360179" y="359607"/>
                <a:ext cx="381001" cy="382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1" y="0"/>
                    </a:moveTo>
                    <a:cubicBezTo>
                      <a:pt x="7949" y="0"/>
                      <a:pt x="5266" y="392"/>
                      <a:pt x="3255" y="1111"/>
                    </a:cubicBezTo>
                    <a:cubicBezTo>
                      <a:pt x="1360" y="1787"/>
                      <a:pt x="273" y="2685"/>
                      <a:pt x="273" y="3572"/>
                    </a:cubicBezTo>
                    <a:cubicBezTo>
                      <a:pt x="273" y="4460"/>
                      <a:pt x="1360" y="5360"/>
                      <a:pt x="3255" y="6035"/>
                    </a:cubicBezTo>
                    <a:cubicBezTo>
                      <a:pt x="5266" y="6749"/>
                      <a:pt x="7949" y="7147"/>
                      <a:pt x="10801" y="7147"/>
                    </a:cubicBezTo>
                    <a:cubicBezTo>
                      <a:pt x="13652" y="7147"/>
                      <a:pt x="16334" y="6754"/>
                      <a:pt x="18345" y="6035"/>
                    </a:cubicBezTo>
                    <a:cubicBezTo>
                      <a:pt x="20240" y="5360"/>
                      <a:pt x="21327" y="4460"/>
                      <a:pt x="21327" y="3572"/>
                    </a:cubicBezTo>
                    <a:cubicBezTo>
                      <a:pt x="21327" y="2685"/>
                      <a:pt x="20240" y="1787"/>
                      <a:pt x="18345" y="1111"/>
                    </a:cubicBezTo>
                    <a:cubicBezTo>
                      <a:pt x="16334" y="398"/>
                      <a:pt x="13652" y="0"/>
                      <a:pt x="10801" y="0"/>
                    </a:cubicBezTo>
                    <a:close/>
                    <a:moveTo>
                      <a:pt x="12" y="4505"/>
                    </a:moveTo>
                    <a:lnTo>
                      <a:pt x="12" y="5914"/>
                    </a:lnTo>
                    <a:cubicBezTo>
                      <a:pt x="12" y="8033"/>
                      <a:pt x="4846" y="9754"/>
                      <a:pt x="10811" y="9754"/>
                    </a:cubicBezTo>
                    <a:cubicBezTo>
                      <a:pt x="16776" y="9754"/>
                      <a:pt x="21600" y="8039"/>
                      <a:pt x="21600" y="5914"/>
                    </a:cubicBezTo>
                    <a:lnTo>
                      <a:pt x="21600" y="4505"/>
                    </a:lnTo>
                    <a:cubicBezTo>
                      <a:pt x="21136" y="5284"/>
                      <a:pt x="20088" y="5991"/>
                      <a:pt x="18531" y="6541"/>
                    </a:cubicBezTo>
                    <a:cubicBezTo>
                      <a:pt x="16460" y="7276"/>
                      <a:pt x="13718" y="7679"/>
                      <a:pt x="10806" y="7679"/>
                    </a:cubicBezTo>
                    <a:cubicBezTo>
                      <a:pt x="7894" y="7679"/>
                      <a:pt x="5146" y="7276"/>
                      <a:pt x="3081" y="6541"/>
                    </a:cubicBezTo>
                    <a:cubicBezTo>
                      <a:pt x="1524" y="5985"/>
                      <a:pt x="476" y="5284"/>
                      <a:pt x="12" y="4505"/>
                    </a:cubicBezTo>
                    <a:close/>
                    <a:moveTo>
                      <a:pt x="0" y="7320"/>
                    </a:moveTo>
                    <a:lnTo>
                      <a:pt x="0" y="8284"/>
                    </a:lnTo>
                    <a:cubicBezTo>
                      <a:pt x="0" y="10402"/>
                      <a:pt x="4836" y="12123"/>
                      <a:pt x="10801" y="12123"/>
                    </a:cubicBezTo>
                    <a:cubicBezTo>
                      <a:pt x="16766" y="12123"/>
                      <a:pt x="21600" y="10408"/>
                      <a:pt x="21600" y="8284"/>
                    </a:cubicBezTo>
                    <a:lnTo>
                      <a:pt x="21600" y="7320"/>
                    </a:lnTo>
                    <a:cubicBezTo>
                      <a:pt x="21458" y="7495"/>
                      <a:pt x="21295" y="7664"/>
                      <a:pt x="21098" y="7827"/>
                    </a:cubicBezTo>
                    <a:cubicBezTo>
                      <a:pt x="20508" y="8329"/>
                      <a:pt x="19672" y="8769"/>
                      <a:pt x="18618" y="9145"/>
                    </a:cubicBezTo>
                    <a:cubicBezTo>
                      <a:pt x="16520" y="9891"/>
                      <a:pt x="13745" y="10299"/>
                      <a:pt x="10801" y="10299"/>
                    </a:cubicBezTo>
                    <a:cubicBezTo>
                      <a:pt x="7856" y="10299"/>
                      <a:pt x="5080" y="9891"/>
                      <a:pt x="2982" y="9145"/>
                    </a:cubicBezTo>
                    <a:cubicBezTo>
                      <a:pt x="1928" y="8769"/>
                      <a:pt x="1099" y="8329"/>
                      <a:pt x="504" y="7827"/>
                    </a:cubicBezTo>
                    <a:cubicBezTo>
                      <a:pt x="307" y="7664"/>
                      <a:pt x="142" y="7495"/>
                      <a:pt x="0" y="7320"/>
                    </a:cubicBezTo>
                    <a:close/>
                    <a:moveTo>
                      <a:pt x="0" y="9689"/>
                    </a:moveTo>
                    <a:lnTo>
                      <a:pt x="0" y="10653"/>
                    </a:lnTo>
                    <a:cubicBezTo>
                      <a:pt x="0" y="12771"/>
                      <a:pt x="4836" y="14492"/>
                      <a:pt x="10801" y="14492"/>
                    </a:cubicBezTo>
                    <a:cubicBezTo>
                      <a:pt x="16766" y="14492"/>
                      <a:pt x="21600" y="12777"/>
                      <a:pt x="21600" y="10653"/>
                    </a:cubicBezTo>
                    <a:lnTo>
                      <a:pt x="21600" y="9689"/>
                    </a:lnTo>
                    <a:cubicBezTo>
                      <a:pt x="21458" y="9864"/>
                      <a:pt x="21295" y="10033"/>
                      <a:pt x="21098" y="10197"/>
                    </a:cubicBezTo>
                    <a:cubicBezTo>
                      <a:pt x="20508" y="10698"/>
                      <a:pt x="19672" y="11138"/>
                      <a:pt x="18618" y="11514"/>
                    </a:cubicBezTo>
                    <a:cubicBezTo>
                      <a:pt x="16520" y="12260"/>
                      <a:pt x="13745" y="12668"/>
                      <a:pt x="10801" y="12668"/>
                    </a:cubicBezTo>
                    <a:cubicBezTo>
                      <a:pt x="7856" y="12668"/>
                      <a:pt x="5080" y="12260"/>
                      <a:pt x="2982" y="11514"/>
                    </a:cubicBezTo>
                    <a:cubicBezTo>
                      <a:pt x="1928" y="11138"/>
                      <a:pt x="1099" y="10698"/>
                      <a:pt x="504" y="10197"/>
                    </a:cubicBezTo>
                    <a:cubicBezTo>
                      <a:pt x="307" y="10033"/>
                      <a:pt x="142" y="9864"/>
                      <a:pt x="0" y="9689"/>
                    </a:cubicBezTo>
                    <a:close/>
                    <a:moveTo>
                      <a:pt x="0" y="12059"/>
                    </a:moveTo>
                    <a:lnTo>
                      <a:pt x="0" y="13022"/>
                    </a:lnTo>
                    <a:cubicBezTo>
                      <a:pt x="0" y="15141"/>
                      <a:pt x="4836" y="16862"/>
                      <a:pt x="10801" y="16862"/>
                    </a:cubicBezTo>
                    <a:cubicBezTo>
                      <a:pt x="16766" y="16862"/>
                      <a:pt x="21600" y="15146"/>
                      <a:pt x="21600" y="13022"/>
                    </a:cubicBezTo>
                    <a:lnTo>
                      <a:pt x="21600" y="12059"/>
                    </a:lnTo>
                    <a:cubicBezTo>
                      <a:pt x="21458" y="12233"/>
                      <a:pt x="21295" y="12402"/>
                      <a:pt x="21098" y="12566"/>
                    </a:cubicBezTo>
                    <a:cubicBezTo>
                      <a:pt x="20508" y="13067"/>
                      <a:pt x="19672" y="13507"/>
                      <a:pt x="18618" y="13883"/>
                    </a:cubicBezTo>
                    <a:cubicBezTo>
                      <a:pt x="16520" y="14629"/>
                      <a:pt x="13745" y="15037"/>
                      <a:pt x="10801" y="15037"/>
                    </a:cubicBezTo>
                    <a:cubicBezTo>
                      <a:pt x="7856" y="15037"/>
                      <a:pt x="5080" y="14629"/>
                      <a:pt x="2982" y="13883"/>
                    </a:cubicBezTo>
                    <a:cubicBezTo>
                      <a:pt x="1928" y="13507"/>
                      <a:pt x="1099" y="13067"/>
                      <a:pt x="504" y="12566"/>
                    </a:cubicBezTo>
                    <a:cubicBezTo>
                      <a:pt x="307" y="12402"/>
                      <a:pt x="142" y="12233"/>
                      <a:pt x="0" y="12059"/>
                    </a:cubicBezTo>
                    <a:close/>
                    <a:moveTo>
                      <a:pt x="0" y="14428"/>
                    </a:moveTo>
                    <a:lnTo>
                      <a:pt x="0" y="15391"/>
                    </a:lnTo>
                    <a:cubicBezTo>
                      <a:pt x="0" y="17510"/>
                      <a:pt x="4836" y="19231"/>
                      <a:pt x="10801" y="19231"/>
                    </a:cubicBezTo>
                    <a:cubicBezTo>
                      <a:pt x="16766" y="19231"/>
                      <a:pt x="21600" y="17515"/>
                      <a:pt x="21600" y="15391"/>
                    </a:cubicBezTo>
                    <a:lnTo>
                      <a:pt x="21600" y="14428"/>
                    </a:lnTo>
                    <a:cubicBezTo>
                      <a:pt x="21458" y="14602"/>
                      <a:pt x="21295" y="14772"/>
                      <a:pt x="21098" y="14935"/>
                    </a:cubicBezTo>
                    <a:cubicBezTo>
                      <a:pt x="20508" y="15436"/>
                      <a:pt x="19672" y="15877"/>
                      <a:pt x="18618" y="16252"/>
                    </a:cubicBezTo>
                    <a:cubicBezTo>
                      <a:pt x="16520" y="16998"/>
                      <a:pt x="13745" y="17406"/>
                      <a:pt x="10801" y="17406"/>
                    </a:cubicBezTo>
                    <a:cubicBezTo>
                      <a:pt x="7856" y="17406"/>
                      <a:pt x="5080" y="16998"/>
                      <a:pt x="2982" y="16252"/>
                    </a:cubicBezTo>
                    <a:cubicBezTo>
                      <a:pt x="1928" y="15877"/>
                      <a:pt x="1099" y="15436"/>
                      <a:pt x="504" y="14935"/>
                    </a:cubicBezTo>
                    <a:cubicBezTo>
                      <a:pt x="307" y="14772"/>
                      <a:pt x="142" y="14602"/>
                      <a:pt x="0" y="14428"/>
                    </a:cubicBezTo>
                    <a:close/>
                    <a:moveTo>
                      <a:pt x="0" y="16797"/>
                    </a:moveTo>
                    <a:lnTo>
                      <a:pt x="0" y="17760"/>
                    </a:lnTo>
                    <a:cubicBezTo>
                      <a:pt x="0" y="19879"/>
                      <a:pt x="4836" y="21600"/>
                      <a:pt x="10801" y="21600"/>
                    </a:cubicBezTo>
                    <a:cubicBezTo>
                      <a:pt x="16766" y="21600"/>
                      <a:pt x="21600" y="19879"/>
                      <a:pt x="21600" y="17760"/>
                    </a:cubicBezTo>
                    <a:lnTo>
                      <a:pt x="21600" y="16797"/>
                    </a:lnTo>
                    <a:cubicBezTo>
                      <a:pt x="21458" y="16971"/>
                      <a:pt x="21295" y="17141"/>
                      <a:pt x="21098" y="17304"/>
                    </a:cubicBezTo>
                    <a:cubicBezTo>
                      <a:pt x="20508" y="17805"/>
                      <a:pt x="19672" y="18246"/>
                      <a:pt x="18618" y="18622"/>
                    </a:cubicBezTo>
                    <a:cubicBezTo>
                      <a:pt x="16520" y="19368"/>
                      <a:pt x="13745" y="19775"/>
                      <a:pt x="10801" y="19775"/>
                    </a:cubicBezTo>
                    <a:cubicBezTo>
                      <a:pt x="7856" y="19775"/>
                      <a:pt x="5080" y="19368"/>
                      <a:pt x="2982" y="18622"/>
                    </a:cubicBezTo>
                    <a:cubicBezTo>
                      <a:pt x="1928" y="18246"/>
                      <a:pt x="1099" y="17805"/>
                      <a:pt x="504" y="17304"/>
                    </a:cubicBezTo>
                    <a:cubicBezTo>
                      <a:pt x="307" y="17141"/>
                      <a:pt x="142" y="16971"/>
                      <a:pt x="0" y="1679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863" name="成组"/>
          <p:cNvGrpSpPr/>
          <p:nvPr/>
        </p:nvGrpSpPr>
        <p:grpSpPr>
          <a:xfrm>
            <a:off x="9251413" y="2351215"/>
            <a:ext cx="2753785" cy="2198708"/>
            <a:chOff x="0" y="0"/>
            <a:chExt cx="2753784" cy="2198707"/>
          </a:xfrm>
        </p:grpSpPr>
        <p:sp>
          <p:nvSpPr>
            <p:cNvPr id="858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859" name="资产管理"/>
            <p:cNvSpPr txBox="1"/>
            <p:nvPr/>
          </p:nvSpPr>
          <p:spPr>
            <a:xfrm>
              <a:off x="165949" y="1267000"/>
              <a:ext cx="2421887" cy="4572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1168400">
                <a:lnSpc>
                  <a:spcPct val="110000"/>
                </a:lnSpc>
                <a:spcBef>
                  <a:spcPts val="6000"/>
                </a:spcBef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资产管理</a:t>
              </a:r>
            </a:p>
          </p:txBody>
        </p:sp>
        <p:grpSp>
          <p:nvGrpSpPr>
            <p:cNvPr id="862" name="成组"/>
            <p:cNvGrpSpPr/>
            <p:nvPr/>
          </p:nvGrpSpPr>
          <p:grpSpPr>
            <a:xfrm>
              <a:off x="826213" y="0"/>
              <a:ext cx="1101359" cy="1101359"/>
              <a:chOff x="0" y="0"/>
              <a:chExt cx="1101358" cy="1101358"/>
            </a:xfrm>
          </p:grpSpPr>
          <p:sp>
            <p:nvSpPr>
              <p:cNvPr id="860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00CBCD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861" name="购物车"/>
              <p:cNvSpPr/>
              <p:nvPr/>
            </p:nvSpPr>
            <p:spPr>
              <a:xfrm>
                <a:off x="322079" y="340142"/>
                <a:ext cx="457201" cy="4210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74" h="21600" fill="norm" stroke="1" extrusionOk="0">
                    <a:moveTo>
                      <a:pt x="767" y="0"/>
                    </a:moveTo>
                    <a:cubicBezTo>
                      <a:pt x="584" y="0"/>
                      <a:pt x="413" y="68"/>
                      <a:pt x="272" y="198"/>
                    </a:cubicBezTo>
                    <a:cubicBezTo>
                      <a:pt x="111" y="346"/>
                      <a:pt x="15" y="554"/>
                      <a:pt x="1" y="784"/>
                    </a:cubicBezTo>
                    <a:cubicBezTo>
                      <a:pt x="-26" y="1237"/>
                      <a:pt x="278" y="1628"/>
                      <a:pt x="693" y="1674"/>
                    </a:cubicBezTo>
                    <a:lnTo>
                      <a:pt x="3399" y="1971"/>
                    </a:lnTo>
                    <a:lnTo>
                      <a:pt x="6448" y="12924"/>
                    </a:lnTo>
                    <a:lnTo>
                      <a:pt x="4970" y="17349"/>
                    </a:lnTo>
                    <a:lnTo>
                      <a:pt x="4442" y="17349"/>
                    </a:lnTo>
                    <a:cubicBezTo>
                      <a:pt x="4270" y="17349"/>
                      <a:pt x="4130" y="17499"/>
                      <a:pt x="4130" y="17686"/>
                    </a:cubicBezTo>
                    <a:lnTo>
                      <a:pt x="4130" y="18243"/>
                    </a:lnTo>
                    <a:cubicBezTo>
                      <a:pt x="4125" y="18243"/>
                      <a:pt x="4120" y="18243"/>
                      <a:pt x="4115" y="18243"/>
                    </a:cubicBezTo>
                    <a:cubicBezTo>
                      <a:pt x="3270" y="18243"/>
                      <a:pt x="2583" y="18991"/>
                      <a:pt x="2583" y="19909"/>
                    </a:cubicBezTo>
                    <a:cubicBezTo>
                      <a:pt x="2583" y="20827"/>
                      <a:pt x="3270" y="21574"/>
                      <a:pt x="4115" y="21574"/>
                    </a:cubicBezTo>
                    <a:cubicBezTo>
                      <a:pt x="4959" y="21574"/>
                      <a:pt x="5646" y="20827"/>
                      <a:pt x="5646" y="19909"/>
                    </a:cubicBezTo>
                    <a:cubicBezTo>
                      <a:pt x="5646" y="19672"/>
                      <a:pt x="5601" y="19444"/>
                      <a:pt x="5512" y="19230"/>
                    </a:cubicBezTo>
                    <a:lnTo>
                      <a:pt x="5679" y="19094"/>
                    </a:lnTo>
                    <a:lnTo>
                      <a:pt x="5679" y="18026"/>
                    </a:lnTo>
                    <a:lnTo>
                      <a:pt x="18462" y="18026"/>
                    </a:lnTo>
                    <a:lnTo>
                      <a:pt x="18462" y="19094"/>
                    </a:lnTo>
                    <a:lnTo>
                      <a:pt x="18647" y="19247"/>
                    </a:lnTo>
                    <a:cubicBezTo>
                      <a:pt x="18556" y="19464"/>
                      <a:pt x="18510" y="19695"/>
                      <a:pt x="18510" y="19935"/>
                    </a:cubicBezTo>
                    <a:cubicBezTo>
                      <a:pt x="18510" y="20853"/>
                      <a:pt x="19198" y="21600"/>
                      <a:pt x="20043" y="21600"/>
                    </a:cubicBezTo>
                    <a:cubicBezTo>
                      <a:pt x="20887" y="21600"/>
                      <a:pt x="21574" y="20852"/>
                      <a:pt x="21574" y="19933"/>
                    </a:cubicBezTo>
                    <a:cubicBezTo>
                      <a:pt x="21574" y="19015"/>
                      <a:pt x="20887" y="18269"/>
                      <a:pt x="20043" y="18269"/>
                    </a:cubicBezTo>
                    <a:cubicBezTo>
                      <a:pt x="20036" y="18269"/>
                      <a:pt x="20029" y="18269"/>
                      <a:pt x="20022" y="18269"/>
                    </a:cubicBezTo>
                    <a:lnTo>
                      <a:pt x="20022" y="17686"/>
                    </a:lnTo>
                    <a:cubicBezTo>
                      <a:pt x="20022" y="17499"/>
                      <a:pt x="19882" y="17349"/>
                      <a:pt x="19710" y="17349"/>
                    </a:cubicBezTo>
                    <a:lnTo>
                      <a:pt x="11179" y="17349"/>
                    </a:lnTo>
                    <a:cubicBezTo>
                      <a:pt x="10281" y="17349"/>
                      <a:pt x="9550" y="16553"/>
                      <a:pt x="9550" y="15578"/>
                    </a:cubicBezTo>
                    <a:lnTo>
                      <a:pt x="9550" y="12821"/>
                    </a:lnTo>
                    <a:lnTo>
                      <a:pt x="20022" y="11026"/>
                    </a:lnTo>
                    <a:lnTo>
                      <a:pt x="20022" y="3120"/>
                    </a:lnTo>
                    <a:lnTo>
                      <a:pt x="3874" y="1342"/>
                    </a:lnTo>
                    <a:lnTo>
                      <a:pt x="3838" y="1207"/>
                    </a:lnTo>
                    <a:cubicBezTo>
                      <a:pt x="3687" y="664"/>
                      <a:pt x="3253" y="275"/>
                      <a:pt x="2734" y="215"/>
                    </a:cubicBezTo>
                    <a:cubicBezTo>
                      <a:pt x="2323" y="167"/>
                      <a:pt x="1374" y="63"/>
                      <a:pt x="846" y="6"/>
                    </a:cubicBezTo>
                    <a:cubicBezTo>
                      <a:pt x="820" y="3"/>
                      <a:pt x="793" y="0"/>
                      <a:pt x="767" y="0"/>
                    </a:cubicBezTo>
                    <a:close/>
                    <a:moveTo>
                      <a:pt x="770" y="677"/>
                    </a:moveTo>
                    <a:cubicBezTo>
                      <a:pt x="775" y="677"/>
                      <a:pt x="779" y="679"/>
                      <a:pt x="784" y="679"/>
                    </a:cubicBezTo>
                    <a:cubicBezTo>
                      <a:pt x="1196" y="724"/>
                      <a:pt x="2351" y="852"/>
                      <a:pt x="2667" y="888"/>
                    </a:cubicBezTo>
                    <a:cubicBezTo>
                      <a:pt x="2890" y="914"/>
                      <a:pt x="3083" y="1055"/>
                      <a:pt x="3188" y="1265"/>
                    </a:cubicBezTo>
                    <a:lnTo>
                      <a:pt x="755" y="997"/>
                    </a:lnTo>
                    <a:cubicBezTo>
                      <a:pt x="674" y="988"/>
                      <a:pt x="616" y="909"/>
                      <a:pt x="624" y="821"/>
                    </a:cubicBezTo>
                    <a:cubicBezTo>
                      <a:pt x="632" y="739"/>
                      <a:pt x="695" y="677"/>
                      <a:pt x="770" y="677"/>
                    </a:cubicBezTo>
                    <a:close/>
                    <a:moveTo>
                      <a:pt x="4070" y="2045"/>
                    </a:moveTo>
                    <a:lnTo>
                      <a:pt x="5402" y="2191"/>
                    </a:lnTo>
                    <a:lnTo>
                      <a:pt x="6101" y="5250"/>
                    </a:lnTo>
                    <a:lnTo>
                      <a:pt x="4956" y="5224"/>
                    </a:lnTo>
                    <a:lnTo>
                      <a:pt x="4070" y="2045"/>
                    </a:lnTo>
                    <a:close/>
                    <a:moveTo>
                      <a:pt x="5747" y="2230"/>
                    </a:moveTo>
                    <a:lnTo>
                      <a:pt x="7050" y="2374"/>
                    </a:lnTo>
                    <a:lnTo>
                      <a:pt x="7641" y="5285"/>
                    </a:lnTo>
                    <a:lnTo>
                      <a:pt x="6441" y="5257"/>
                    </a:lnTo>
                    <a:lnTo>
                      <a:pt x="5747" y="2230"/>
                    </a:lnTo>
                    <a:close/>
                    <a:moveTo>
                      <a:pt x="7394" y="2411"/>
                    </a:moveTo>
                    <a:lnTo>
                      <a:pt x="8657" y="2549"/>
                    </a:lnTo>
                    <a:lnTo>
                      <a:pt x="9152" y="5319"/>
                    </a:lnTo>
                    <a:lnTo>
                      <a:pt x="7977" y="5293"/>
                    </a:lnTo>
                    <a:lnTo>
                      <a:pt x="7394" y="2411"/>
                    </a:lnTo>
                    <a:close/>
                    <a:moveTo>
                      <a:pt x="8997" y="2588"/>
                    </a:moveTo>
                    <a:lnTo>
                      <a:pt x="10269" y="2728"/>
                    </a:lnTo>
                    <a:lnTo>
                      <a:pt x="10671" y="5354"/>
                    </a:lnTo>
                    <a:lnTo>
                      <a:pt x="9486" y="5326"/>
                    </a:lnTo>
                    <a:lnTo>
                      <a:pt x="8997" y="2588"/>
                    </a:lnTo>
                    <a:close/>
                    <a:moveTo>
                      <a:pt x="10607" y="2766"/>
                    </a:moveTo>
                    <a:lnTo>
                      <a:pt x="11866" y="2904"/>
                    </a:lnTo>
                    <a:lnTo>
                      <a:pt x="12176" y="5388"/>
                    </a:lnTo>
                    <a:lnTo>
                      <a:pt x="11002" y="5362"/>
                    </a:lnTo>
                    <a:lnTo>
                      <a:pt x="10607" y="2766"/>
                    </a:lnTo>
                    <a:close/>
                    <a:moveTo>
                      <a:pt x="12201" y="2941"/>
                    </a:moveTo>
                    <a:lnTo>
                      <a:pt x="13399" y="3072"/>
                    </a:lnTo>
                    <a:lnTo>
                      <a:pt x="13641" y="5421"/>
                    </a:lnTo>
                    <a:lnTo>
                      <a:pt x="12508" y="5395"/>
                    </a:lnTo>
                    <a:lnTo>
                      <a:pt x="12201" y="2941"/>
                    </a:lnTo>
                    <a:close/>
                    <a:moveTo>
                      <a:pt x="13732" y="3109"/>
                    </a:moveTo>
                    <a:lnTo>
                      <a:pt x="15026" y="3251"/>
                    </a:lnTo>
                    <a:lnTo>
                      <a:pt x="15176" y="5457"/>
                    </a:lnTo>
                    <a:lnTo>
                      <a:pt x="13970" y="5429"/>
                    </a:lnTo>
                    <a:lnTo>
                      <a:pt x="13732" y="3109"/>
                    </a:lnTo>
                    <a:close/>
                    <a:moveTo>
                      <a:pt x="15358" y="3288"/>
                    </a:moveTo>
                    <a:lnTo>
                      <a:pt x="16540" y="3419"/>
                    </a:lnTo>
                    <a:lnTo>
                      <a:pt x="16628" y="5491"/>
                    </a:lnTo>
                    <a:lnTo>
                      <a:pt x="15504" y="5464"/>
                    </a:lnTo>
                    <a:lnTo>
                      <a:pt x="15358" y="3288"/>
                    </a:lnTo>
                    <a:close/>
                    <a:moveTo>
                      <a:pt x="16868" y="3454"/>
                    </a:moveTo>
                    <a:lnTo>
                      <a:pt x="18183" y="3600"/>
                    </a:lnTo>
                    <a:lnTo>
                      <a:pt x="18180" y="5526"/>
                    </a:lnTo>
                    <a:lnTo>
                      <a:pt x="16956" y="5498"/>
                    </a:lnTo>
                    <a:lnTo>
                      <a:pt x="16868" y="3454"/>
                    </a:lnTo>
                    <a:close/>
                    <a:moveTo>
                      <a:pt x="18511" y="3635"/>
                    </a:moveTo>
                    <a:lnTo>
                      <a:pt x="19399" y="3733"/>
                    </a:lnTo>
                    <a:lnTo>
                      <a:pt x="19399" y="5554"/>
                    </a:lnTo>
                    <a:lnTo>
                      <a:pt x="18508" y="5533"/>
                    </a:lnTo>
                    <a:lnTo>
                      <a:pt x="18511" y="3635"/>
                    </a:lnTo>
                    <a:close/>
                    <a:moveTo>
                      <a:pt x="5055" y="5582"/>
                    </a:moveTo>
                    <a:lnTo>
                      <a:pt x="6183" y="5606"/>
                    </a:lnTo>
                    <a:lnTo>
                      <a:pt x="6964" y="9018"/>
                    </a:lnTo>
                    <a:lnTo>
                      <a:pt x="6034" y="9096"/>
                    </a:lnTo>
                    <a:lnTo>
                      <a:pt x="5055" y="5582"/>
                    </a:lnTo>
                    <a:close/>
                    <a:moveTo>
                      <a:pt x="6521" y="5616"/>
                    </a:moveTo>
                    <a:lnTo>
                      <a:pt x="7713" y="5642"/>
                    </a:lnTo>
                    <a:lnTo>
                      <a:pt x="8374" y="8900"/>
                    </a:lnTo>
                    <a:lnTo>
                      <a:pt x="7294" y="8990"/>
                    </a:lnTo>
                    <a:lnTo>
                      <a:pt x="6521" y="5616"/>
                    </a:lnTo>
                    <a:close/>
                    <a:moveTo>
                      <a:pt x="8049" y="5649"/>
                    </a:moveTo>
                    <a:lnTo>
                      <a:pt x="9217" y="5677"/>
                    </a:lnTo>
                    <a:lnTo>
                      <a:pt x="9771" y="8781"/>
                    </a:lnTo>
                    <a:lnTo>
                      <a:pt x="8703" y="8872"/>
                    </a:lnTo>
                    <a:lnTo>
                      <a:pt x="8049" y="5649"/>
                    </a:lnTo>
                    <a:close/>
                    <a:moveTo>
                      <a:pt x="9552" y="5685"/>
                    </a:moveTo>
                    <a:lnTo>
                      <a:pt x="10724" y="5711"/>
                    </a:lnTo>
                    <a:lnTo>
                      <a:pt x="11174" y="8663"/>
                    </a:lnTo>
                    <a:lnTo>
                      <a:pt x="10099" y="8753"/>
                    </a:lnTo>
                    <a:lnTo>
                      <a:pt x="9552" y="5685"/>
                    </a:lnTo>
                    <a:close/>
                    <a:moveTo>
                      <a:pt x="11057" y="5718"/>
                    </a:moveTo>
                    <a:lnTo>
                      <a:pt x="12221" y="5744"/>
                    </a:lnTo>
                    <a:lnTo>
                      <a:pt x="12573" y="8544"/>
                    </a:lnTo>
                    <a:lnTo>
                      <a:pt x="11502" y="8635"/>
                    </a:lnTo>
                    <a:lnTo>
                      <a:pt x="11057" y="5718"/>
                    </a:lnTo>
                    <a:close/>
                    <a:moveTo>
                      <a:pt x="12552" y="5752"/>
                    </a:moveTo>
                    <a:lnTo>
                      <a:pt x="13679" y="5778"/>
                    </a:lnTo>
                    <a:lnTo>
                      <a:pt x="13952" y="8428"/>
                    </a:lnTo>
                    <a:lnTo>
                      <a:pt x="12899" y="8518"/>
                    </a:lnTo>
                    <a:lnTo>
                      <a:pt x="12552" y="5752"/>
                    </a:lnTo>
                    <a:close/>
                    <a:moveTo>
                      <a:pt x="14008" y="5785"/>
                    </a:moveTo>
                    <a:lnTo>
                      <a:pt x="15200" y="5813"/>
                    </a:lnTo>
                    <a:lnTo>
                      <a:pt x="15368" y="8309"/>
                    </a:lnTo>
                    <a:lnTo>
                      <a:pt x="14278" y="8400"/>
                    </a:lnTo>
                    <a:lnTo>
                      <a:pt x="14008" y="5785"/>
                    </a:lnTo>
                    <a:close/>
                    <a:moveTo>
                      <a:pt x="15528" y="5821"/>
                    </a:moveTo>
                    <a:lnTo>
                      <a:pt x="16643" y="5847"/>
                    </a:lnTo>
                    <a:lnTo>
                      <a:pt x="16745" y="8193"/>
                    </a:lnTo>
                    <a:lnTo>
                      <a:pt x="15694" y="8281"/>
                    </a:lnTo>
                    <a:lnTo>
                      <a:pt x="15528" y="5821"/>
                    </a:lnTo>
                    <a:close/>
                    <a:moveTo>
                      <a:pt x="16971" y="5854"/>
                    </a:moveTo>
                    <a:lnTo>
                      <a:pt x="18180" y="5881"/>
                    </a:lnTo>
                    <a:lnTo>
                      <a:pt x="18175" y="8072"/>
                    </a:lnTo>
                    <a:lnTo>
                      <a:pt x="17071" y="8165"/>
                    </a:lnTo>
                    <a:lnTo>
                      <a:pt x="16971" y="5854"/>
                    </a:lnTo>
                    <a:close/>
                    <a:moveTo>
                      <a:pt x="18506" y="5888"/>
                    </a:moveTo>
                    <a:lnTo>
                      <a:pt x="19399" y="5909"/>
                    </a:lnTo>
                    <a:lnTo>
                      <a:pt x="19399" y="7969"/>
                    </a:lnTo>
                    <a:lnTo>
                      <a:pt x="18503" y="8044"/>
                    </a:lnTo>
                    <a:lnTo>
                      <a:pt x="18506" y="5888"/>
                    </a:lnTo>
                    <a:close/>
                    <a:moveTo>
                      <a:pt x="19399" y="8325"/>
                    </a:moveTo>
                    <a:lnTo>
                      <a:pt x="19399" y="10447"/>
                    </a:lnTo>
                    <a:lnTo>
                      <a:pt x="18496" y="10602"/>
                    </a:lnTo>
                    <a:lnTo>
                      <a:pt x="18501" y="8400"/>
                    </a:lnTo>
                    <a:lnTo>
                      <a:pt x="19399" y="8325"/>
                    </a:lnTo>
                    <a:close/>
                    <a:moveTo>
                      <a:pt x="18175" y="8428"/>
                    </a:moveTo>
                    <a:lnTo>
                      <a:pt x="18170" y="10658"/>
                    </a:lnTo>
                    <a:lnTo>
                      <a:pt x="17184" y="10826"/>
                    </a:lnTo>
                    <a:lnTo>
                      <a:pt x="17086" y="8519"/>
                    </a:lnTo>
                    <a:lnTo>
                      <a:pt x="18175" y="8428"/>
                    </a:lnTo>
                    <a:close/>
                    <a:moveTo>
                      <a:pt x="16760" y="8547"/>
                    </a:moveTo>
                    <a:lnTo>
                      <a:pt x="16860" y="10882"/>
                    </a:lnTo>
                    <a:lnTo>
                      <a:pt x="15881" y="11050"/>
                    </a:lnTo>
                    <a:lnTo>
                      <a:pt x="15718" y="8635"/>
                    </a:lnTo>
                    <a:lnTo>
                      <a:pt x="16760" y="8547"/>
                    </a:lnTo>
                    <a:close/>
                    <a:moveTo>
                      <a:pt x="15392" y="8663"/>
                    </a:moveTo>
                    <a:lnTo>
                      <a:pt x="15557" y="11106"/>
                    </a:lnTo>
                    <a:lnTo>
                      <a:pt x="14575" y="11274"/>
                    </a:lnTo>
                    <a:lnTo>
                      <a:pt x="14314" y="8755"/>
                    </a:lnTo>
                    <a:lnTo>
                      <a:pt x="15392" y="8663"/>
                    </a:lnTo>
                    <a:close/>
                    <a:moveTo>
                      <a:pt x="13988" y="8781"/>
                    </a:moveTo>
                    <a:lnTo>
                      <a:pt x="14250" y="11330"/>
                    </a:lnTo>
                    <a:lnTo>
                      <a:pt x="13273" y="11496"/>
                    </a:lnTo>
                    <a:lnTo>
                      <a:pt x="12944" y="8870"/>
                    </a:lnTo>
                    <a:lnTo>
                      <a:pt x="13988" y="8781"/>
                    </a:lnTo>
                    <a:close/>
                    <a:moveTo>
                      <a:pt x="12618" y="8898"/>
                    </a:moveTo>
                    <a:lnTo>
                      <a:pt x="12951" y="11552"/>
                    </a:lnTo>
                    <a:lnTo>
                      <a:pt x="11972" y="11720"/>
                    </a:lnTo>
                    <a:lnTo>
                      <a:pt x="11555" y="8988"/>
                    </a:lnTo>
                    <a:lnTo>
                      <a:pt x="12618" y="8898"/>
                    </a:lnTo>
                    <a:close/>
                    <a:moveTo>
                      <a:pt x="11227" y="9014"/>
                    </a:moveTo>
                    <a:lnTo>
                      <a:pt x="11648" y="11776"/>
                    </a:lnTo>
                    <a:lnTo>
                      <a:pt x="10671" y="11944"/>
                    </a:lnTo>
                    <a:lnTo>
                      <a:pt x="10163" y="9105"/>
                    </a:lnTo>
                    <a:lnTo>
                      <a:pt x="11227" y="9014"/>
                    </a:lnTo>
                    <a:close/>
                    <a:moveTo>
                      <a:pt x="9835" y="9132"/>
                    </a:moveTo>
                    <a:lnTo>
                      <a:pt x="10348" y="11998"/>
                    </a:lnTo>
                    <a:lnTo>
                      <a:pt x="9371" y="12166"/>
                    </a:lnTo>
                    <a:lnTo>
                      <a:pt x="8774" y="9221"/>
                    </a:lnTo>
                    <a:lnTo>
                      <a:pt x="9835" y="9132"/>
                    </a:lnTo>
                    <a:close/>
                    <a:moveTo>
                      <a:pt x="8444" y="9249"/>
                    </a:moveTo>
                    <a:lnTo>
                      <a:pt x="9047" y="12222"/>
                    </a:lnTo>
                    <a:lnTo>
                      <a:pt x="8072" y="12388"/>
                    </a:lnTo>
                    <a:lnTo>
                      <a:pt x="7375" y="9341"/>
                    </a:lnTo>
                    <a:lnTo>
                      <a:pt x="8444" y="9249"/>
                    </a:lnTo>
                    <a:close/>
                    <a:moveTo>
                      <a:pt x="7043" y="9369"/>
                    </a:moveTo>
                    <a:lnTo>
                      <a:pt x="7747" y="12444"/>
                    </a:lnTo>
                    <a:lnTo>
                      <a:pt x="7000" y="12573"/>
                    </a:lnTo>
                    <a:lnTo>
                      <a:pt x="6130" y="9445"/>
                    </a:lnTo>
                    <a:lnTo>
                      <a:pt x="7043" y="9369"/>
                    </a:lnTo>
                    <a:close/>
                    <a:moveTo>
                      <a:pt x="8927" y="12929"/>
                    </a:moveTo>
                    <a:lnTo>
                      <a:pt x="8927" y="15578"/>
                    </a:lnTo>
                    <a:cubicBezTo>
                      <a:pt x="8927" y="16249"/>
                      <a:pt x="9179" y="16887"/>
                      <a:pt x="9625" y="17349"/>
                    </a:cubicBezTo>
                    <a:lnTo>
                      <a:pt x="5632" y="17349"/>
                    </a:lnTo>
                    <a:lnTo>
                      <a:pt x="6999" y="13260"/>
                    </a:lnTo>
                    <a:lnTo>
                      <a:pt x="8927" y="12929"/>
                    </a:lnTo>
                    <a:close/>
                    <a:moveTo>
                      <a:pt x="4115" y="18922"/>
                    </a:moveTo>
                    <a:cubicBezTo>
                      <a:pt x="4120" y="18922"/>
                      <a:pt x="4125" y="18922"/>
                      <a:pt x="4130" y="18922"/>
                    </a:cubicBezTo>
                    <a:lnTo>
                      <a:pt x="4130" y="19144"/>
                    </a:lnTo>
                    <a:lnTo>
                      <a:pt x="3761" y="19639"/>
                    </a:lnTo>
                    <a:cubicBezTo>
                      <a:pt x="3631" y="19820"/>
                      <a:pt x="3652" y="20081"/>
                      <a:pt x="3811" y="20232"/>
                    </a:cubicBezTo>
                    <a:cubicBezTo>
                      <a:pt x="3876" y="20295"/>
                      <a:pt x="3956" y="20327"/>
                      <a:pt x="4039" y="20327"/>
                    </a:cubicBezTo>
                    <a:cubicBezTo>
                      <a:pt x="4127" y="20327"/>
                      <a:pt x="4215" y="20292"/>
                      <a:pt x="4295" y="20225"/>
                    </a:cubicBezTo>
                    <a:lnTo>
                      <a:pt x="4992" y="19655"/>
                    </a:lnTo>
                    <a:cubicBezTo>
                      <a:pt x="5013" y="19739"/>
                      <a:pt x="5023" y="19824"/>
                      <a:pt x="5023" y="19909"/>
                    </a:cubicBezTo>
                    <a:cubicBezTo>
                      <a:pt x="5023" y="20453"/>
                      <a:pt x="4615" y="20895"/>
                      <a:pt x="4115" y="20895"/>
                    </a:cubicBezTo>
                    <a:cubicBezTo>
                      <a:pt x="3614" y="20895"/>
                      <a:pt x="3206" y="20453"/>
                      <a:pt x="3206" y="19909"/>
                    </a:cubicBezTo>
                    <a:cubicBezTo>
                      <a:pt x="3206" y="19365"/>
                      <a:pt x="3614" y="18922"/>
                      <a:pt x="4115" y="18922"/>
                    </a:cubicBezTo>
                    <a:close/>
                    <a:moveTo>
                      <a:pt x="20022" y="18948"/>
                    </a:moveTo>
                    <a:cubicBezTo>
                      <a:pt x="20029" y="18948"/>
                      <a:pt x="20036" y="18948"/>
                      <a:pt x="20043" y="18948"/>
                    </a:cubicBezTo>
                    <a:cubicBezTo>
                      <a:pt x="20543" y="18948"/>
                      <a:pt x="20949" y="19391"/>
                      <a:pt x="20949" y="19935"/>
                    </a:cubicBezTo>
                    <a:cubicBezTo>
                      <a:pt x="20949" y="20479"/>
                      <a:pt x="20543" y="20921"/>
                      <a:pt x="20043" y="20921"/>
                    </a:cubicBezTo>
                    <a:cubicBezTo>
                      <a:pt x="19542" y="20921"/>
                      <a:pt x="19134" y="20479"/>
                      <a:pt x="19134" y="19935"/>
                    </a:cubicBezTo>
                    <a:cubicBezTo>
                      <a:pt x="19134" y="19847"/>
                      <a:pt x="19145" y="19757"/>
                      <a:pt x="19167" y="19670"/>
                    </a:cubicBezTo>
                    <a:lnTo>
                      <a:pt x="19844" y="20223"/>
                    </a:lnTo>
                    <a:cubicBezTo>
                      <a:pt x="19924" y="20291"/>
                      <a:pt x="20013" y="20327"/>
                      <a:pt x="20101" y="20327"/>
                    </a:cubicBezTo>
                    <a:cubicBezTo>
                      <a:pt x="20184" y="20327"/>
                      <a:pt x="20262" y="20295"/>
                      <a:pt x="20328" y="20232"/>
                    </a:cubicBezTo>
                    <a:cubicBezTo>
                      <a:pt x="20486" y="20080"/>
                      <a:pt x="20510" y="19819"/>
                      <a:pt x="20379" y="19637"/>
                    </a:cubicBezTo>
                    <a:lnTo>
                      <a:pt x="20022" y="19163"/>
                    </a:lnTo>
                    <a:lnTo>
                      <a:pt x="20022" y="18948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>
                  <a:defRPr b="1"/>
                </a:pPr>
              </a:p>
            </p:txBody>
          </p:sp>
        </p:grpSp>
      </p:grpSp>
      <p:graphicFrame>
        <p:nvGraphicFramePr>
          <p:cNvPr id="864" name="表格"/>
          <p:cNvGraphicFramePr/>
          <p:nvPr/>
        </p:nvGraphicFramePr>
        <p:xfrm>
          <a:off x="990600" y="5225350"/>
          <a:ext cx="19642667" cy="1016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734353"/>
                <a:gridCol w="5972744"/>
                <a:gridCol w="5972744"/>
                <a:gridCol w="5972744"/>
                <a:gridCol w="2937415"/>
              </a:tblGrid>
              <a:tr h="690663">
                <a:tc>
                  <a:txBody>
                    <a:bodyPr/>
                    <a:lstStyle/>
                    <a:p>
                      <a:pPr algn="ctr">
                        <a:defRPr b="1" sz="3600">
                          <a:solidFill>
                            <a:srgbClr val="53535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25400">
                      <a:solidFill>
                        <a:srgbClr val="00000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3600">
                          <a:solidFill>
                            <a:srgbClr val="535353"/>
                          </a:solidFill>
                        </a:rPr>
                        <a:t>监察需求</a:t>
                      </a:r>
                    </a:p>
                  </a:txBody>
                  <a:tcPr marL="0" marR="0" marT="0" marB="0" anchor="t" anchorCtr="0" horzOverflow="overflow">
                    <a:lnT w="25400">
                      <a:solidFill>
                        <a:srgbClr val="00000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3600">
                          <a:solidFill>
                            <a:srgbClr val="535353"/>
                          </a:solidFill>
                        </a:rPr>
                        <a:t>当前业务系统建设情况</a:t>
                      </a:r>
                    </a:p>
                  </a:txBody>
                  <a:tcPr marL="0" marR="0" marT="0" marB="0" anchor="t" anchorCtr="0" horzOverflow="overflow">
                    <a:lnT w="25400">
                      <a:solidFill>
                        <a:srgbClr val="00000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3600">
                          <a:solidFill>
                            <a:srgbClr val="535353"/>
                          </a:solidFill>
                        </a:rPr>
                        <a:t>业务系统改进（建设）建议</a:t>
                      </a:r>
                    </a:p>
                  </a:txBody>
                  <a:tcPr marL="0" marR="0" marT="0" marB="0" anchor="t" anchorCtr="0" horzOverflow="overflow">
                    <a:lnT w="25400">
                      <a:solidFill>
                        <a:srgbClr val="00000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3600">
                          <a:solidFill>
                            <a:srgbClr val="535353"/>
                          </a:solidFill>
                        </a:rPr>
                        <a:t>实施策略</a:t>
                      </a:r>
                    </a:p>
                  </a:txBody>
                  <a:tcPr marL="0" marR="0" marT="0" marB="0" anchor="t" anchorCtr="0" horzOverflow="overflow"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noFill/>
                  </a:tcPr>
                </a:tc>
              </a:tr>
              <a:tr h="266513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600"/>
                        <a:t>1</a:t>
                      </a:r>
                    </a:p>
                  </a:txBody>
                  <a:tcPr marL="0" marR="0" marT="0" marB="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b="1" sz="3200">
                          <a:solidFill>
                            <a:srgbClr val="535353"/>
                          </a:solidFill>
                        </a:defRPr>
                      </a:pPr>
                      <a:r>
                        <a:t>固定资产监察：</a:t>
                      </a:r>
                    </a:p>
                    <a:p>
                      <a:pPr marL="374315" indent="-374315" algn="l">
                        <a:buSzPct val="100000"/>
                        <a:buAutoNum type="arabicPeriod" startAt="1"/>
                        <a:defRPr sz="2800"/>
                      </a:pPr>
                      <a:r>
                        <a:t>资产维护监控；</a:t>
                      </a:r>
                    </a:p>
                    <a:p>
                      <a:pPr marL="374315" indent="-374315" algn="l">
                        <a:buSzPct val="100000"/>
                        <a:buAutoNum type="arabicPeriod" startAt="1"/>
                        <a:defRPr sz="2800"/>
                      </a:pPr>
                      <a:r>
                        <a:t>资产维修监控；</a:t>
                      </a:r>
                    </a:p>
                    <a:p>
                      <a:pPr marL="374315" indent="-374315" algn="l">
                        <a:buSzPct val="100000"/>
                        <a:buAutoNum type="arabicPeriod" startAt="1"/>
                        <a:defRPr sz="2800"/>
                      </a:pPr>
                      <a:r>
                        <a:t>账实相符监控。</a:t>
                      </a:r>
                    </a:p>
                  </a:txBody>
                  <a:tcPr marL="0" marR="0" marT="0" marB="0" anchor="ctr" anchorCtr="0" horzOverflow="overflow">
                    <a:noFill/>
                  </a:tcPr>
                </a:tc>
                <a:tc rowSpan="3"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200"/>
                        <a:t>目前集团资产管理信息化手段，主要依赖EAM系统，截止到目前物资模块、固定资产模块已经上线运行。该系统主要涵盖三个方面：固定资产管理、物资管理、设备维修管理。</a:t>
                      </a:r>
                    </a:p>
                  </a:txBody>
                  <a:tcPr marL="0" marR="0" marT="0" marB="0" anchor="ctr" anchorCtr="0" horzOverflow="overflow"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374315" indent="-374315" algn="l">
                        <a:buSzPct val="100000"/>
                        <a:buAutoNum type="arabicPeriod" startAt="1"/>
                        <a:defRPr sz="2800"/>
                      </a:pPr>
                    </a:p>
                  </a:txBody>
                  <a:tcPr marL="0" marR="0" marT="0" marB="0" anchor="ctr" anchorCtr="0" horzOverflow="overflow"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600"/>
                        <a:t>采用数据对接进行实时监察</a:t>
                      </a:r>
                    </a:p>
                  </a:txBody>
                  <a:tcPr marL="0" marR="0" marT="0" marB="0" anchor="ctr" anchorCtr="0" horzOverflow="overflow">
                    <a:lnR w="25400">
                      <a:solidFill>
                        <a:srgbClr val="000000"/>
                      </a:solidFill>
                      <a:miter lim="400000"/>
                    </a:lnR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267170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600"/>
                        <a:t>2</a:t>
                      </a:r>
                    </a:p>
                  </a:txBody>
                  <a:tcPr marL="0" marR="0" marT="0" marB="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b="1" sz="3200">
                          <a:solidFill>
                            <a:srgbClr val="535353"/>
                          </a:solidFill>
                        </a:defRPr>
                      </a:pPr>
                      <a:r>
                        <a:t>生产物资监察：</a:t>
                      </a:r>
                    </a:p>
                    <a:p>
                      <a:pPr marL="374315" indent="-374315" algn="l">
                        <a:buSzPct val="100000"/>
                        <a:buAutoNum type="arabicPeriod" startAt="1"/>
                        <a:defRPr sz="2800"/>
                      </a:pPr>
                      <a:r>
                        <a:t>物资需求计划监控；</a:t>
                      </a:r>
                    </a:p>
                    <a:p>
                      <a:pPr marL="374315" indent="-374315" algn="l">
                        <a:buSzPct val="100000"/>
                        <a:buAutoNum type="arabicPeriod" startAt="1"/>
                        <a:defRPr sz="2800"/>
                      </a:pPr>
                      <a:r>
                        <a:t>呆滞物资监控（物资流通性）；</a:t>
                      </a:r>
                    </a:p>
                    <a:p>
                      <a:pPr marL="374315" indent="-374315" algn="l">
                        <a:buSzPct val="100000"/>
                        <a:buAutoNum type="arabicPeriod" startAt="1"/>
                        <a:defRPr sz="2800"/>
                      </a:pPr>
                      <a:r>
                        <a:t>物资盘点监控。</a:t>
                      </a:r>
                    </a:p>
                  </a:txBody>
                  <a:tcPr marL="0" marR="0" marT="0" marB="0" anchor="ctr" anchorCtr="0" horzOverflow="overflow">
                    <a:noFill/>
                  </a:tcPr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159249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600"/>
                        <a:t>3</a:t>
                      </a:r>
                    </a:p>
                  </a:txBody>
                  <a:tcPr marL="0" marR="0" marT="0" marB="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b="1" sz="3200">
                          <a:solidFill>
                            <a:srgbClr val="535353"/>
                          </a:solidFill>
                        </a:defRPr>
                      </a:pPr>
                      <a:r>
                        <a:t>设施设备监察：</a:t>
                      </a:r>
                    </a:p>
                    <a:p>
                      <a:pPr marL="374315" indent="-374315" algn="l">
                        <a:buSzPct val="100000"/>
                        <a:buAutoNum type="arabicPeriod" startAt="1"/>
                        <a:defRPr sz="2800"/>
                      </a:pPr>
                      <a:r>
                        <a:t>设备维修监控。</a:t>
                      </a:r>
                    </a:p>
                  </a:txBody>
                  <a:tcPr marL="0" marR="0" marT="0" marB="0" anchor="ctr" anchorCtr="0" horzOverflow="overflow"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</a:tbl>
          </a:graphicData>
        </a:graphic>
      </p:graphicFrame>
      <p:sp>
        <p:nvSpPr>
          <p:cNvPr id="865" name="矩形"/>
          <p:cNvSpPr/>
          <p:nvPr/>
        </p:nvSpPr>
        <p:spPr>
          <a:xfrm>
            <a:off x="9370234" y="4230037"/>
            <a:ext cx="2540001" cy="13377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8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" grpId="1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64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幻灯片编号"/>
          <p:cNvSpPr txBox="1"/>
          <p:nvPr>
            <p:ph type="sldNum" sz="quarter" idx="2"/>
          </p:nvPr>
        </p:nvSpPr>
        <p:spPr>
          <a:xfrm>
            <a:off x="11761613" y="12791195"/>
            <a:ext cx="860774" cy="6654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9" tIns="91439" rIns="91439" bIns="91439"/>
          <a:lstStyle/>
          <a:p>
            <a:pPr/>
            <a:fld id="{86CB4B4D-7CA3-9044-876B-883B54F8677D}" type="slidenum"/>
          </a:p>
        </p:txBody>
      </p:sp>
      <p:sp>
        <p:nvSpPr>
          <p:cNvPr id="868" name="文本框 6"/>
          <p:cNvSpPr txBox="1"/>
          <p:nvPr/>
        </p:nvSpPr>
        <p:spPr>
          <a:xfrm>
            <a:off x="2044700" y="539750"/>
            <a:ext cx="6877050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建设原则</a:t>
            </a:r>
          </a:p>
        </p:txBody>
      </p:sp>
      <p:sp>
        <p:nvSpPr>
          <p:cNvPr id="869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grpSp>
        <p:nvGrpSpPr>
          <p:cNvPr id="872" name="组合 8"/>
          <p:cNvGrpSpPr/>
          <p:nvPr/>
        </p:nvGrpSpPr>
        <p:grpSpPr>
          <a:xfrm>
            <a:off x="412750" y="631826"/>
            <a:ext cx="1631950" cy="985114"/>
            <a:chOff x="0" y="0"/>
            <a:chExt cx="1631950" cy="985113"/>
          </a:xfrm>
        </p:grpSpPr>
        <p:sp>
          <p:nvSpPr>
            <p:cNvPr id="870" name="KSO_Shape"/>
            <p:cNvSpPr/>
            <p:nvPr/>
          </p:nvSpPr>
          <p:spPr>
            <a:xfrm>
              <a:off x="0" y="3173"/>
              <a:ext cx="1631950" cy="895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111" y="12220"/>
                  </a:moveTo>
                  <a:lnTo>
                    <a:pt x="19086" y="11837"/>
                  </a:lnTo>
                  <a:lnTo>
                    <a:pt x="19058" y="11462"/>
                  </a:lnTo>
                  <a:lnTo>
                    <a:pt x="19018" y="11087"/>
                  </a:lnTo>
                  <a:lnTo>
                    <a:pt x="18965" y="10726"/>
                  </a:lnTo>
                  <a:lnTo>
                    <a:pt x="18909" y="10366"/>
                  </a:lnTo>
                  <a:lnTo>
                    <a:pt x="18844" y="10013"/>
                  </a:lnTo>
                  <a:lnTo>
                    <a:pt x="18767" y="9667"/>
                  </a:lnTo>
                  <a:lnTo>
                    <a:pt x="18678" y="9329"/>
                  </a:lnTo>
                  <a:lnTo>
                    <a:pt x="18589" y="8998"/>
                  </a:lnTo>
                  <a:lnTo>
                    <a:pt x="18488" y="8689"/>
                  </a:lnTo>
                  <a:lnTo>
                    <a:pt x="18379" y="8372"/>
                  </a:lnTo>
                  <a:lnTo>
                    <a:pt x="18262" y="8078"/>
                  </a:lnTo>
                  <a:lnTo>
                    <a:pt x="18141" y="7791"/>
                  </a:lnTo>
                  <a:lnTo>
                    <a:pt x="18011" y="7511"/>
                  </a:lnTo>
                  <a:lnTo>
                    <a:pt x="17870" y="7239"/>
                  </a:lnTo>
                  <a:lnTo>
                    <a:pt x="17729" y="6989"/>
                  </a:lnTo>
                  <a:lnTo>
                    <a:pt x="17579" y="6746"/>
                  </a:lnTo>
                  <a:lnTo>
                    <a:pt x="17425" y="6518"/>
                  </a:lnTo>
                  <a:lnTo>
                    <a:pt x="17264" y="6298"/>
                  </a:lnTo>
                  <a:lnTo>
                    <a:pt x="17094" y="6092"/>
                  </a:lnTo>
                  <a:lnTo>
                    <a:pt x="16924" y="5900"/>
                  </a:lnTo>
                  <a:lnTo>
                    <a:pt x="16747" y="5724"/>
                  </a:lnTo>
                  <a:lnTo>
                    <a:pt x="16565" y="5569"/>
                  </a:lnTo>
                  <a:lnTo>
                    <a:pt x="16379" y="5422"/>
                  </a:lnTo>
                  <a:lnTo>
                    <a:pt x="16185" y="5290"/>
                  </a:lnTo>
                  <a:lnTo>
                    <a:pt x="15991" y="5172"/>
                  </a:lnTo>
                  <a:lnTo>
                    <a:pt x="15789" y="5069"/>
                  </a:lnTo>
                  <a:lnTo>
                    <a:pt x="15587" y="4995"/>
                  </a:lnTo>
                  <a:lnTo>
                    <a:pt x="15381" y="4929"/>
                  </a:lnTo>
                  <a:lnTo>
                    <a:pt x="15171" y="4878"/>
                  </a:lnTo>
                  <a:lnTo>
                    <a:pt x="14956" y="4856"/>
                  </a:lnTo>
                  <a:lnTo>
                    <a:pt x="14742" y="4841"/>
                  </a:lnTo>
                  <a:lnTo>
                    <a:pt x="14581" y="4856"/>
                  </a:lnTo>
                  <a:lnTo>
                    <a:pt x="14411" y="4863"/>
                  </a:lnTo>
                  <a:lnTo>
                    <a:pt x="14249" y="4892"/>
                  </a:lnTo>
                  <a:lnTo>
                    <a:pt x="14087" y="4929"/>
                  </a:lnTo>
                  <a:lnTo>
                    <a:pt x="13926" y="4981"/>
                  </a:lnTo>
                  <a:lnTo>
                    <a:pt x="13611" y="5113"/>
                  </a:lnTo>
                  <a:lnTo>
                    <a:pt x="13457" y="5194"/>
                  </a:lnTo>
                  <a:lnTo>
                    <a:pt x="13312" y="5282"/>
                  </a:lnTo>
                  <a:lnTo>
                    <a:pt x="13013" y="5488"/>
                  </a:lnTo>
                  <a:lnTo>
                    <a:pt x="12871" y="5613"/>
                  </a:lnTo>
                  <a:lnTo>
                    <a:pt x="12730" y="5731"/>
                  </a:lnTo>
                  <a:lnTo>
                    <a:pt x="12592" y="5871"/>
                  </a:lnTo>
                  <a:lnTo>
                    <a:pt x="12459" y="6011"/>
                  </a:lnTo>
                  <a:lnTo>
                    <a:pt x="12326" y="6165"/>
                  </a:lnTo>
                  <a:lnTo>
                    <a:pt x="12277" y="5834"/>
                  </a:lnTo>
                  <a:lnTo>
                    <a:pt x="12220" y="5518"/>
                  </a:lnTo>
                  <a:lnTo>
                    <a:pt x="12152" y="5201"/>
                  </a:lnTo>
                  <a:lnTo>
                    <a:pt x="12079" y="4885"/>
                  </a:lnTo>
                  <a:lnTo>
                    <a:pt x="12002" y="4583"/>
                  </a:lnTo>
                  <a:lnTo>
                    <a:pt x="11917" y="4289"/>
                  </a:lnTo>
                  <a:lnTo>
                    <a:pt x="11828" y="3987"/>
                  </a:lnTo>
                  <a:lnTo>
                    <a:pt x="11731" y="3708"/>
                  </a:lnTo>
                  <a:lnTo>
                    <a:pt x="11626" y="3436"/>
                  </a:lnTo>
                  <a:lnTo>
                    <a:pt x="11517" y="3163"/>
                  </a:lnTo>
                  <a:lnTo>
                    <a:pt x="11400" y="2913"/>
                  </a:lnTo>
                  <a:lnTo>
                    <a:pt x="11283" y="2656"/>
                  </a:lnTo>
                  <a:lnTo>
                    <a:pt x="11158" y="2420"/>
                  </a:lnTo>
                  <a:lnTo>
                    <a:pt x="11024" y="2185"/>
                  </a:lnTo>
                  <a:lnTo>
                    <a:pt x="10887" y="1972"/>
                  </a:lnTo>
                  <a:lnTo>
                    <a:pt x="10745" y="1751"/>
                  </a:lnTo>
                  <a:lnTo>
                    <a:pt x="10600" y="1552"/>
                  </a:lnTo>
                  <a:lnTo>
                    <a:pt x="10450" y="1361"/>
                  </a:lnTo>
                  <a:lnTo>
                    <a:pt x="10297" y="1184"/>
                  </a:lnTo>
                  <a:lnTo>
                    <a:pt x="10139" y="1023"/>
                  </a:lnTo>
                  <a:lnTo>
                    <a:pt x="9974" y="861"/>
                  </a:lnTo>
                  <a:lnTo>
                    <a:pt x="9808" y="714"/>
                  </a:lnTo>
                  <a:lnTo>
                    <a:pt x="9634" y="581"/>
                  </a:lnTo>
                  <a:lnTo>
                    <a:pt x="9464" y="463"/>
                  </a:lnTo>
                  <a:lnTo>
                    <a:pt x="9287" y="360"/>
                  </a:lnTo>
                  <a:lnTo>
                    <a:pt x="9105" y="265"/>
                  </a:lnTo>
                  <a:lnTo>
                    <a:pt x="8923" y="184"/>
                  </a:lnTo>
                  <a:lnTo>
                    <a:pt x="8737" y="125"/>
                  </a:lnTo>
                  <a:lnTo>
                    <a:pt x="8543" y="66"/>
                  </a:lnTo>
                  <a:lnTo>
                    <a:pt x="8353" y="29"/>
                  </a:lnTo>
                  <a:lnTo>
                    <a:pt x="8159" y="7"/>
                  </a:lnTo>
                  <a:lnTo>
                    <a:pt x="7965" y="0"/>
                  </a:lnTo>
                  <a:lnTo>
                    <a:pt x="7844" y="0"/>
                  </a:lnTo>
                  <a:lnTo>
                    <a:pt x="7731" y="7"/>
                  </a:lnTo>
                  <a:lnTo>
                    <a:pt x="7614" y="29"/>
                  </a:lnTo>
                  <a:lnTo>
                    <a:pt x="7500" y="44"/>
                  </a:lnTo>
                  <a:lnTo>
                    <a:pt x="7391" y="59"/>
                  </a:lnTo>
                  <a:lnTo>
                    <a:pt x="7274" y="96"/>
                  </a:lnTo>
                  <a:lnTo>
                    <a:pt x="7056" y="169"/>
                  </a:lnTo>
                  <a:lnTo>
                    <a:pt x="6834" y="250"/>
                  </a:lnTo>
                  <a:lnTo>
                    <a:pt x="6619" y="368"/>
                  </a:lnTo>
                  <a:lnTo>
                    <a:pt x="6413" y="500"/>
                  </a:lnTo>
                  <a:lnTo>
                    <a:pt x="6207" y="647"/>
                  </a:lnTo>
                  <a:lnTo>
                    <a:pt x="6009" y="809"/>
                  </a:lnTo>
                  <a:lnTo>
                    <a:pt x="5811" y="993"/>
                  </a:lnTo>
                  <a:lnTo>
                    <a:pt x="5625" y="1184"/>
                  </a:lnTo>
                  <a:lnTo>
                    <a:pt x="5443" y="1405"/>
                  </a:lnTo>
                  <a:lnTo>
                    <a:pt x="5266" y="1626"/>
                  </a:lnTo>
                  <a:lnTo>
                    <a:pt x="5092" y="1876"/>
                  </a:lnTo>
                  <a:lnTo>
                    <a:pt x="4930" y="2134"/>
                  </a:lnTo>
                  <a:lnTo>
                    <a:pt x="4773" y="2406"/>
                  </a:lnTo>
                  <a:lnTo>
                    <a:pt x="4623" y="2693"/>
                  </a:lnTo>
                  <a:lnTo>
                    <a:pt x="4482" y="2987"/>
                  </a:lnTo>
                  <a:lnTo>
                    <a:pt x="4348" y="3296"/>
                  </a:lnTo>
                  <a:lnTo>
                    <a:pt x="4223" y="3612"/>
                  </a:lnTo>
                  <a:lnTo>
                    <a:pt x="4106" y="3958"/>
                  </a:lnTo>
                  <a:lnTo>
                    <a:pt x="3997" y="4296"/>
                  </a:lnTo>
                  <a:lnTo>
                    <a:pt x="3896" y="4650"/>
                  </a:lnTo>
                  <a:lnTo>
                    <a:pt x="3807" y="5010"/>
                  </a:lnTo>
                  <a:lnTo>
                    <a:pt x="3726" y="5385"/>
                  </a:lnTo>
                  <a:lnTo>
                    <a:pt x="3657" y="5768"/>
                  </a:lnTo>
                  <a:lnTo>
                    <a:pt x="3597" y="6158"/>
                  </a:lnTo>
                  <a:lnTo>
                    <a:pt x="3544" y="6548"/>
                  </a:lnTo>
                  <a:lnTo>
                    <a:pt x="3504" y="6960"/>
                  </a:lnTo>
                  <a:lnTo>
                    <a:pt x="3492" y="7158"/>
                  </a:lnTo>
                  <a:lnTo>
                    <a:pt x="3475" y="7372"/>
                  </a:lnTo>
                  <a:lnTo>
                    <a:pt x="3467" y="7578"/>
                  </a:lnTo>
                  <a:lnTo>
                    <a:pt x="3455" y="7791"/>
                  </a:lnTo>
                  <a:lnTo>
                    <a:pt x="3455" y="7997"/>
                  </a:lnTo>
                  <a:lnTo>
                    <a:pt x="3451" y="8203"/>
                  </a:lnTo>
                  <a:lnTo>
                    <a:pt x="3455" y="8460"/>
                  </a:lnTo>
                  <a:lnTo>
                    <a:pt x="3463" y="8703"/>
                  </a:lnTo>
                  <a:lnTo>
                    <a:pt x="3475" y="8946"/>
                  </a:lnTo>
                  <a:lnTo>
                    <a:pt x="3492" y="9196"/>
                  </a:lnTo>
                  <a:lnTo>
                    <a:pt x="3415" y="9189"/>
                  </a:lnTo>
                  <a:lnTo>
                    <a:pt x="3237" y="9196"/>
                  </a:lnTo>
                  <a:lnTo>
                    <a:pt x="3063" y="9218"/>
                  </a:lnTo>
                  <a:lnTo>
                    <a:pt x="2893" y="9262"/>
                  </a:lnTo>
                  <a:lnTo>
                    <a:pt x="2724" y="9314"/>
                  </a:lnTo>
                  <a:lnTo>
                    <a:pt x="2558" y="9380"/>
                  </a:lnTo>
                  <a:lnTo>
                    <a:pt x="2400" y="9468"/>
                  </a:lnTo>
                  <a:lnTo>
                    <a:pt x="2243" y="9564"/>
                  </a:lnTo>
                  <a:lnTo>
                    <a:pt x="2081" y="9682"/>
                  </a:lnTo>
                  <a:lnTo>
                    <a:pt x="1936" y="9799"/>
                  </a:lnTo>
                  <a:lnTo>
                    <a:pt x="1786" y="9939"/>
                  </a:lnTo>
                  <a:lnTo>
                    <a:pt x="1645" y="10086"/>
                  </a:lnTo>
                  <a:lnTo>
                    <a:pt x="1503" y="10248"/>
                  </a:lnTo>
                  <a:lnTo>
                    <a:pt x="1370" y="10417"/>
                  </a:lnTo>
                  <a:lnTo>
                    <a:pt x="1241" y="10601"/>
                  </a:lnTo>
                  <a:lnTo>
                    <a:pt x="1119" y="10800"/>
                  </a:lnTo>
                  <a:lnTo>
                    <a:pt x="1002" y="11006"/>
                  </a:lnTo>
                  <a:lnTo>
                    <a:pt x="885" y="11219"/>
                  </a:lnTo>
                  <a:lnTo>
                    <a:pt x="780" y="11447"/>
                  </a:lnTo>
                  <a:lnTo>
                    <a:pt x="683" y="11683"/>
                  </a:lnTo>
                  <a:lnTo>
                    <a:pt x="586" y="11926"/>
                  </a:lnTo>
                  <a:lnTo>
                    <a:pt x="493" y="12176"/>
                  </a:lnTo>
                  <a:lnTo>
                    <a:pt x="412" y="12433"/>
                  </a:lnTo>
                  <a:lnTo>
                    <a:pt x="335" y="12698"/>
                  </a:lnTo>
                  <a:lnTo>
                    <a:pt x="206" y="13257"/>
                  </a:lnTo>
                  <a:lnTo>
                    <a:pt x="154" y="13544"/>
                  </a:lnTo>
                  <a:lnTo>
                    <a:pt x="73" y="14147"/>
                  </a:lnTo>
                  <a:lnTo>
                    <a:pt x="40" y="14456"/>
                  </a:lnTo>
                  <a:lnTo>
                    <a:pt x="20" y="14758"/>
                  </a:lnTo>
                  <a:lnTo>
                    <a:pt x="8" y="15074"/>
                  </a:lnTo>
                  <a:lnTo>
                    <a:pt x="0" y="15391"/>
                  </a:lnTo>
                  <a:lnTo>
                    <a:pt x="8" y="15707"/>
                  </a:lnTo>
                  <a:lnTo>
                    <a:pt x="20" y="16009"/>
                  </a:lnTo>
                  <a:lnTo>
                    <a:pt x="40" y="16310"/>
                  </a:lnTo>
                  <a:lnTo>
                    <a:pt x="69" y="16605"/>
                  </a:lnTo>
                  <a:lnTo>
                    <a:pt x="101" y="16899"/>
                  </a:lnTo>
                  <a:lnTo>
                    <a:pt x="145" y="17186"/>
                  </a:lnTo>
                  <a:lnTo>
                    <a:pt x="198" y="17465"/>
                  </a:lnTo>
                  <a:lnTo>
                    <a:pt x="255" y="17738"/>
                  </a:lnTo>
                  <a:lnTo>
                    <a:pt x="319" y="18010"/>
                  </a:lnTo>
                  <a:lnTo>
                    <a:pt x="388" y="18267"/>
                  </a:lnTo>
                  <a:lnTo>
                    <a:pt x="465" y="18517"/>
                  </a:lnTo>
                  <a:lnTo>
                    <a:pt x="554" y="18775"/>
                  </a:lnTo>
                  <a:lnTo>
                    <a:pt x="643" y="19010"/>
                  </a:lnTo>
                  <a:lnTo>
                    <a:pt x="740" y="19238"/>
                  </a:lnTo>
                  <a:lnTo>
                    <a:pt x="841" y="19459"/>
                  </a:lnTo>
                  <a:lnTo>
                    <a:pt x="946" y="19672"/>
                  </a:lnTo>
                  <a:lnTo>
                    <a:pt x="1059" y="19878"/>
                  </a:lnTo>
                  <a:lnTo>
                    <a:pt x="1172" y="20070"/>
                  </a:lnTo>
                  <a:lnTo>
                    <a:pt x="1297" y="20254"/>
                  </a:lnTo>
                  <a:lnTo>
                    <a:pt x="1422" y="20430"/>
                  </a:lnTo>
                  <a:lnTo>
                    <a:pt x="1556" y="20592"/>
                  </a:lnTo>
                  <a:lnTo>
                    <a:pt x="1689" y="20739"/>
                  </a:lnTo>
                  <a:lnTo>
                    <a:pt x="1831" y="20894"/>
                  </a:lnTo>
                  <a:lnTo>
                    <a:pt x="1972" y="21011"/>
                  </a:lnTo>
                  <a:lnTo>
                    <a:pt x="2122" y="21137"/>
                  </a:lnTo>
                  <a:lnTo>
                    <a:pt x="2275" y="21240"/>
                  </a:lnTo>
                  <a:lnTo>
                    <a:pt x="2429" y="21328"/>
                  </a:lnTo>
                  <a:lnTo>
                    <a:pt x="2744" y="21475"/>
                  </a:lnTo>
                  <a:lnTo>
                    <a:pt x="2906" y="21526"/>
                  </a:lnTo>
                  <a:lnTo>
                    <a:pt x="3075" y="21563"/>
                  </a:lnTo>
                  <a:lnTo>
                    <a:pt x="3241" y="21585"/>
                  </a:lnTo>
                  <a:lnTo>
                    <a:pt x="3241" y="21600"/>
                  </a:lnTo>
                  <a:lnTo>
                    <a:pt x="18921" y="21600"/>
                  </a:lnTo>
                  <a:lnTo>
                    <a:pt x="18921" y="21578"/>
                  </a:lnTo>
                  <a:lnTo>
                    <a:pt x="18965" y="21585"/>
                  </a:lnTo>
                  <a:lnTo>
                    <a:pt x="19018" y="21600"/>
                  </a:lnTo>
                  <a:lnTo>
                    <a:pt x="19155" y="21600"/>
                  </a:lnTo>
                  <a:lnTo>
                    <a:pt x="19284" y="21578"/>
                  </a:lnTo>
                  <a:lnTo>
                    <a:pt x="19414" y="21541"/>
                  </a:lnTo>
                  <a:lnTo>
                    <a:pt x="19543" y="21497"/>
                  </a:lnTo>
                  <a:lnTo>
                    <a:pt x="19664" y="21446"/>
                  </a:lnTo>
                  <a:lnTo>
                    <a:pt x="19786" y="21387"/>
                  </a:lnTo>
                  <a:lnTo>
                    <a:pt x="19907" y="21320"/>
                  </a:lnTo>
                  <a:lnTo>
                    <a:pt x="20024" y="21232"/>
                  </a:lnTo>
                  <a:lnTo>
                    <a:pt x="20141" y="21137"/>
                  </a:lnTo>
                  <a:lnTo>
                    <a:pt x="20250" y="21034"/>
                  </a:lnTo>
                  <a:lnTo>
                    <a:pt x="20359" y="20916"/>
                  </a:lnTo>
                  <a:lnTo>
                    <a:pt x="20460" y="20798"/>
                  </a:lnTo>
                  <a:lnTo>
                    <a:pt x="20565" y="20666"/>
                  </a:lnTo>
                  <a:lnTo>
                    <a:pt x="20662" y="20526"/>
                  </a:lnTo>
                  <a:lnTo>
                    <a:pt x="20751" y="20379"/>
                  </a:lnTo>
                  <a:lnTo>
                    <a:pt x="20844" y="20217"/>
                  </a:lnTo>
                  <a:lnTo>
                    <a:pt x="20929" y="20062"/>
                  </a:lnTo>
                  <a:lnTo>
                    <a:pt x="21010" y="19886"/>
                  </a:lnTo>
                  <a:lnTo>
                    <a:pt x="21087" y="19717"/>
                  </a:lnTo>
                  <a:lnTo>
                    <a:pt x="21160" y="19533"/>
                  </a:lnTo>
                  <a:lnTo>
                    <a:pt x="21224" y="19341"/>
                  </a:lnTo>
                  <a:lnTo>
                    <a:pt x="21289" y="19143"/>
                  </a:lnTo>
                  <a:lnTo>
                    <a:pt x="21345" y="18937"/>
                  </a:lnTo>
                  <a:lnTo>
                    <a:pt x="21398" y="18731"/>
                  </a:lnTo>
                  <a:lnTo>
                    <a:pt x="21442" y="18517"/>
                  </a:lnTo>
                  <a:lnTo>
                    <a:pt x="21483" y="18304"/>
                  </a:lnTo>
                  <a:lnTo>
                    <a:pt x="21519" y="18076"/>
                  </a:lnTo>
                  <a:lnTo>
                    <a:pt x="21547" y="17848"/>
                  </a:lnTo>
                  <a:lnTo>
                    <a:pt x="21572" y="17613"/>
                  </a:lnTo>
                  <a:lnTo>
                    <a:pt x="21596" y="17142"/>
                  </a:lnTo>
                  <a:lnTo>
                    <a:pt x="21600" y="16899"/>
                  </a:lnTo>
                  <a:lnTo>
                    <a:pt x="21596" y="16663"/>
                  </a:lnTo>
                  <a:lnTo>
                    <a:pt x="21584" y="16428"/>
                  </a:lnTo>
                  <a:lnTo>
                    <a:pt x="21572" y="16207"/>
                  </a:lnTo>
                  <a:lnTo>
                    <a:pt x="21552" y="15979"/>
                  </a:lnTo>
                  <a:lnTo>
                    <a:pt x="21523" y="15751"/>
                  </a:lnTo>
                  <a:lnTo>
                    <a:pt x="21491" y="15531"/>
                  </a:lnTo>
                  <a:lnTo>
                    <a:pt x="21450" y="15325"/>
                  </a:lnTo>
                  <a:lnTo>
                    <a:pt x="21402" y="15111"/>
                  </a:lnTo>
                  <a:lnTo>
                    <a:pt x="21353" y="14905"/>
                  </a:lnTo>
                  <a:lnTo>
                    <a:pt x="21301" y="14714"/>
                  </a:lnTo>
                  <a:lnTo>
                    <a:pt x="21180" y="14331"/>
                  </a:lnTo>
                  <a:lnTo>
                    <a:pt x="21107" y="14147"/>
                  </a:lnTo>
                  <a:lnTo>
                    <a:pt x="21034" y="13971"/>
                  </a:lnTo>
                  <a:lnTo>
                    <a:pt x="20953" y="13809"/>
                  </a:lnTo>
                  <a:lnTo>
                    <a:pt x="20873" y="13640"/>
                  </a:lnTo>
                  <a:lnTo>
                    <a:pt x="20695" y="13346"/>
                  </a:lnTo>
                  <a:lnTo>
                    <a:pt x="20602" y="13206"/>
                  </a:lnTo>
                  <a:lnTo>
                    <a:pt x="20505" y="13073"/>
                  </a:lnTo>
                  <a:lnTo>
                    <a:pt x="20404" y="12956"/>
                  </a:lnTo>
                  <a:lnTo>
                    <a:pt x="20299" y="12838"/>
                  </a:lnTo>
                  <a:lnTo>
                    <a:pt x="20194" y="12735"/>
                  </a:lnTo>
                  <a:lnTo>
                    <a:pt x="20081" y="12632"/>
                  </a:lnTo>
                  <a:lnTo>
                    <a:pt x="19967" y="12551"/>
                  </a:lnTo>
                  <a:lnTo>
                    <a:pt x="19854" y="12477"/>
                  </a:lnTo>
                  <a:lnTo>
                    <a:pt x="19733" y="12404"/>
                  </a:lnTo>
                  <a:lnTo>
                    <a:pt x="19612" y="12345"/>
                  </a:lnTo>
                  <a:lnTo>
                    <a:pt x="19491" y="12301"/>
                  </a:lnTo>
                  <a:lnTo>
                    <a:pt x="19365" y="12264"/>
                  </a:lnTo>
                  <a:lnTo>
                    <a:pt x="19240" y="12242"/>
                  </a:lnTo>
                  <a:lnTo>
                    <a:pt x="19111" y="12220"/>
                  </a:lnTo>
                  <a:close/>
                </a:path>
              </a:pathLst>
            </a:custGeom>
            <a:solidFill>
              <a:srgbClr val="58A6D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 defTabSz="1371508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71" name="文本框 10"/>
            <p:cNvSpPr txBox="1"/>
            <p:nvPr/>
          </p:nvSpPr>
          <p:spPr>
            <a:xfrm>
              <a:off x="340136" y="0"/>
              <a:ext cx="951675" cy="98511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>
                <a:defRPr sz="5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873" name="统一规划·分步实施"/>
          <p:cNvSpPr txBox="1"/>
          <p:nvPr/>
        </p:nvSpPr>
        <p:spPr>
          <a:xfrm>
            <a:off x="1727200" y="1888984"/>
            <a:ext cx="20929601" cy="128214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>
            <a:lvl1pPr algn="ctr" defTabSz="914400">
              <a:lnSpc>
                <a:spcPct val="90000"/>
              </a:lnSpc>
              <a:spcBef>
                <a:spcPts val="11000"/>
              </a:spcBef>
              <a:defRPr sz="6400">
                <a:solidFill>
                  <a:srgbClr val="3484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统一规划·分步实施</a:t>
            </a:r>
          </a:p>
        </p:txBody>
      </p:sp>
      <p:sp>
        <p:nvSpPr>
          <p:cNvPr id="874" name="线条"/>
          <p:cNvSpPr/>
          <p:nvPr/>
        </p:nvSpPr>
        <p:spPr>
          <a:xfrm>
            <a:off x="17071511" y="8401896"/>
            <a:ext cx="1" cy="3594515"/>
          </a:xfrm>
          <a:prstGeom prst="line">
            <a:avLst/>
          </a:prstGeom>
          <a:ln w="127000">
            <a:solidFill>
              <a:srgbClr val="E5E5E5"/>
            </a:solidFill>
            <a:miter lim="400000"/>
            <a:tailEnd type="oval"/>
          </a:ln>
        </p:spPr>
        <p:txBody>
          <a:bodyPr lIns="101600" tIns="101600" rIns="101600" bIns="101600" anchor="ctr"/>
          <a:lstStyle/>
          <a:p>
            <a:pPr algn="ctr" defTabSz="914400">
              <a:lnSpc>
                <a:spcPct val="80000"/>
              </a:lnSpc>
              <a:spcBef>
                <a:spcPts val="11000"/>
              </a:spcBef>
              <a:defRPr sz="10000">
                <a:solidFill>
                  <a:srgbClr val="33333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</a:p>
        </p:txBody>
      </p:sp>
      <p:grpSp>
        <p:nvGrpSpPr>
          <p:cNvPr id="877" name="成组"/>
          <p:cNvGrpSpPr/>
          <p:nvPr/>
        </p:nvGrpSpPr>
        <p:grpSpPr>
          <a:xfrm>
            <a:off x="17579513" y="8550785"/>
            <a:ext cx="5080001" cy="3636125"/>
            <a:chOff x="0" y="0"/>
            <a:chExt cx="5080000" cy="3636123"/>
          </a:xfrm>
        </p:grpSpPr>
        <p:sp>
          <p:nvSpPr>
            <p:cNvPr id="875" name="对暂不具备电子监察条件的核心业务，纳入平台统一规划，根据业务系统建设情况逐步跟进，避免技术风险。"/>
            <p:cNvSpPr txBox="1"/>
            <p:nvPr/>
          </p:nvSpPr>
          <p:spPr>
            <a:xfrm>
              <a:off x="0" y="0"/>
              <a:ext cx="5080000" cy="280596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Autofit/>
            </a:bodyPr>
            <a:lstStyle/>
            <a:p>
              <a:pPr defTabSz="1168400">
                <a:lnSpc>
                  <a:spcPct val="120000"/>
                </a:lnSpc>
                <a:spcBef>
                  <a:spcPts val="2000"/>
                </a:spcBef>
                <a:defRPr sz="3200">
                  <a:solidFill>
                    <a:srgbClr val="4D4D4D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对暂不具备电子监察条件的核心业务，</a:t>
              </a:r>
              <a:r>
                <a:rPr b="1">
                  <a:latin typeface="Helvetica Neue"/>
                  <a:ea typeface="Helvetica Neue"/>
                  <a:cs typeface="Helvetica Neue"/>
                  <a:sym typeface="Helvetica Neue"/>
                </a:rPr>
                <a:t>纳入平台统一规划，根据业务系统建设情况逐步跟进</a:t>
              </a:r>
              <a:r>
                <a:t>，避免技术风险。</a:t>
              </a:r>
            </a:p>
          </p:txBody>
        </p:sp>
        <p:sp>
          <p:nvSpPr>
            <p:cNvPr id="876" name="后续"/>
            <p:cNvSpPr txBox="1"/>
            <p:nvPr/>
          </p:nvSpPr>
          <p:spPr>
            <a:xfrm>
              <a:off x="0" y="2873086"/>
              <a:ext cx="5080000" cy="76303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spcBef>
                  <a:spcPts val="11000"/>
                </a:spcBef>
                <a:defRPr sz="5000">
                  <a:solidFill>
                    <a:srgbClr val="3484C9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后续</a:t>
              </a:r>
            </a:p>
          </p:txBody>
        </p:sp>
      </p:grpSp>
      <p:sp>
        <p:nvSpPr>
          <p:cNvPr id="878" name="线条"/>
          <p:cNvSpPr/>
          <p:nvPr/>
        </p:nvSpPr>
        <p:spPr>
          <a:xfrm>
            <a:off x="7180634" y="8401896"/>
            <a:ext cx="1" cy="3594515"/>
          </a:xfrm>
          <a:prstGeom prst="line">
            <a:avLst/>
          </a:prstGeom>
          <a:ln w="127000">
            <a:solidFill>
              <a:srgbClr val="E5E5E5"/>
            </a:solidFill>
            <a:miter lim="400000"/>
            <a:tailEnd type="oval"/>
          </a:ln>
        </p:spPr>
        <p:txBody>
          <a:bodyPr lIns="101600" tIns="101600" rIns="101600" bIns="101600" anchor="ctr"/>
          <a:lstStyle/>
          <a:p>
            <a:pPr algn="ctr" defTabSz="914400">
              <a:lnSpc>
                <a:spcPct val="80000"/>
              </a:lnSpc>
              <a:spcBef>
                <a:spcPts val="11000"/>
              </a:spcBef>
              <a:defRPr sz="10000">
                <a:solidFill>
                  <a:srgbClr val="33333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</a:p>
        </p:txBody>
      </p:sp>
      <p:grpSp>
        <p:nvGrpSpPr>
          <p:cNvPr id="881" name="成组"/>
          <p:cNvGrpSpPr/>
          <p:nvPr/>
        </p:nvGrpSpPr>
        <p:grpSpPr>
          <a:xfrm>
            <a:off x="7688635" y="8550785"/>
            <a:ext cx="5742640" cy="3636125"/>
            <a:chOff x="0" y="0"/>
            <a:chExt cx="5742639" cy="3636123"/>
          </a:xfrm>
        </p:grpSpPr>
        <p:sp>
          <p:nvSpPr>
            <p:cNvPr id="879" name="根据监察需求，全面规划，统一建设，数据对接和结果上报并存，同时预留监察数据接口。"/>
            <p:cNvSpPr txBox="1"/>
            <p:nvPr/>
          </p:nvSpPr>
          <p:spPr>
            <a:xfrm>
              <a:off x="0" y="0"/>
              <a:ext cx="5080000" cy="279400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Autofit/>
            </a:bodyPr>
            <a:lstStyle/>
            <a:p>
              <a:pPr defTabSz="1168400">
                <a:lnSpc>
                  <a:spcPct val="120000"/>
                </a:lnSpc>
                <a:spcBef>
                  <a:spcPts val="2000"/>
                </a:spcBef>
                <a:defRPr sz="3200">
                  <a:solidFill>
                    <a:srgbClr val="4D4D4D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根据监察需求，</a:t>
              </a:r>
              <a:r>
                <a:rPr b="1">
                  <a:effectLst>
                    <a:outerShdw sx="100000" sy="100000" kx="0" ky="0" algn="b" rotWithShape="0" blurRad="25400" dist="25400" dir="2700000">
                      <a:srgbClr val="FFFFFF">
                        <a:alpha val="50000"/>
                      </a:srgbClr>
                    </a:outerShdw>
                  </a:effectLst>
                  <a:latin typeface="Helvetica Neue"/>
                  <a:ea typeface="Helvetica Neue"/>
                  <a:cs typeface="Helvetica Neue"/>
                  <a:sym typeface="Helvetica Neue"/>
                </a:rPr>
                <a:t>全面规划，</a:t>
              </a:r>
              <a:r>
                <a:t>统一建设，数据对接和结果上报并存，同时预留监察数据接口。</a:t>
              </a:r>
            </a:p>
          </p:txBody>
        </p:sp>
        <p:sp>
          <p:nvSpPr>
            <p:cNvPr id="880" name="二期·工程建设主线"/>
            <p:cNvSpPr txBox="1"/>
            <p:nvPr/>
          </p:nvSpPr>
          <p:spPr>
            <a:xfrm>
              <a:off x="1" y="2873086"/>
              <a:ext cx="5742639" cy="76303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spcBef>
                  <a:spcPts val="11000"/>
                </a:spcBef>
                <a:defRPr sz="5000">
                  <a:solidFill>
                    <a:srgbClr val="3484C9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二期·工程建设主线</a:t>
              </a:r>
            </a:p>
          </p:txBody>
        </p:sp>
      </p:grpSp>
      <p:sp>
        <p:nvSpPr>
          <p:cNvPr id="882" name="线条"/>
          <p:cNvSpPr/>
          <p:nvPr/>
        </p:nvSpPr>
        <p:spPr>
          <a:xfrm flipV="1">
            <a:off x="2232486" y="3816784"/>
            <a:ext cx="1" cy="3594514"/>
          </a:xfrm>
          <a:prstGeom prst="line">
            <a:avLst/>
          </a:prstGeom>
          <a:ln w="127000">
            <a:solidFill>
              <a:srgbClr val="E5E5E5"/>
            </a:solidFill>
            <a:miter lim="400000"/>
            <a:tailEnd type="oval"/>
          </a:ln>
        </p:spPr>
        <p:txBody>
          <a:bodyPr lIns="101600" tIns="101600" rIns="101600" bIns="101600" anchor="ctr"/>
          <a:lstStyle/>
          <a:p>
            <a:pPr algn="ctr" defTabSz="914400">
              <a:lnSpc>
                <a:spcPct val="80000"/>
              </a:lnSpc>
              <a:spcBef>
                <a:spcPts val="11000"/>
              </a:spcBef>
              <a:defRPr sz="10000">
                <a:solidFill>
                  <a:srgbClr val="33333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</a:p>
        </p:txBody>
      </p:sp>
      <p:grpSp>
        <p:nvGrpSpPr>
          <p:cNvPr id="885" name="成组"/>
          <p:cNvGrpSpPr/>
          <p:nvPr/>
        </p:nvGrpSpPr>
        <p:grpSpPr>
          <a:xfrm>
            <a:off x="2740486" y="3626284"/>
            <a:ext cx="5080003" cy="3661526"/>
            <a:chOff x="0" y="0"/>
            <a:chExt cx="5080001" cy="3661524"/>
          </a:xfrm>
        </p:grpSpPr>
        <p:sp>
          <p:nvSpPr>
            <p:cNvPr id="883" name="包括廉政教育，业务监察（合同管理、计量支付）、责任监察、效能评价。搭建主体框架。"/>
            <p:cNvSpPr txBox="1"/>
            <p:nvPr/>
          </p:nvSpPr>
          <p:spPr>
            <a:xfrm>
              <a:off x="0" y="886525"/>
              <a:ext cx="5080000" cy="277500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defTabSz="1168400">
                <a:lnSpc>
                  <a:spcPct val="120000"/>
                </a:lnSpc>
                <a:spcBef>
                  <a:spcPts val="2000"/>
                </a:spcBef>
                <a:defRPr sz="3200">
                  <a:solidFill>
                    <a:srgbClr val="4D4D4D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包括</a:t>
              </a:r>
              <a:r>
                <a:rPr b="1">
                  <a:latin typeface="Helvetica Neue"/>
                  <a:ea typeface="Helvetica Neue"/>
                  <a:cs typeface="Helvetica Neue"/>
                  <a:sym typeface="Helvetica Neue"/>
                </a:rPr>
                <a:t>廉政教育</a:t>
              </a:r>
              <a:r>
                <a:t>，</a:t>
              </a:r>
              <a:r>
                <a:rPr b="1">
                  <a:latin typeface="Helvetica Neue"/>
                  <a:ea typeface="Helvetica Neue"/>
                  <a:cs typeface="Helvetica Neue"/>
                  <a:sym typeface="Helvetica Neue"/>
                </a:rPr>
                <a:t>业务监察</a:t>
              </a:r>
              <a:r>
                <a:t>（合同管理、计量支付）、</a:t>
              </a:r>
              <a:r>
                <a:rPr b="1">
                  <a:latin typeface="Helvetica Neue"/>
                  <a:ea typeface="Helvetica Neue"/>
                  <a:cs typeface="Helvetica Neue"/>
                  <a:sym typeface="Helvetica Neue"/>
                </a:rPr>
                <a:t>责任监察、效能评价</a:t>
              </a:r>
              <a:r>
                <a:t>。搭建主体框架。</a:t>
              </a:r>
            </a:p>
          </p:txBody>
        </p:sp>
        <p:sp>
          <p:nvSpPr>
            <p:cNvPr id="884" name="一期建设内容"/>
            <p:cNvSpPr txBox="1"/>
            <p:nvPr/>
          </p:nvSpPr>
          <p:spPr>
            <a:xfrm>
              <a:off x="1" y="0"/>
              <a:ext cx="5080001" cy="76303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spcBef>
                  <a:spcPts val="11000"/>
                </a:spcBef>
                <a:defRPr sz="5000">
                  <a:solidFill>
                    <a:srgbClr val="3484C9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一期建设内容</a:t>
              </a:r>
            </a:p>
          </p:txBody>
        </p:sp>
      </p:grpSp>
      <p:sp>
        <p:nvSpPr>
          <p:cNvPr id="886" name="线条"/>
          <p:cNvSpPr/>
          <p:nvPr/>
        </p:nvSpPr>
        <p:spPr>
          <a:xfrm flipV="1">
            <a:off x="12143909" y="3805290"/>
            <a:ext cx="1" cy="3594515"/>
          </a:xfrm>
          <a:prstGeom prst="line">
            <a:avLst/>
          </a:prstGeom>
          <a:ln w="127000">
            <a:solidFill>
              <a:srgbClr val="E5E5E5"/>
            </a:solidFill>
            <a:miter lim="400000"/>
            <a:tailEnd type="oval"/>
          </a:ln>
        </p:spPr>
        <p:txBody>
          <a:bodyPr lIns="101600" tIns="101600" rIns="101600" bIns="101600" anchor="ctr"/>
          <a:lstStyle/>
          <a:p>
            <a:pPr algn="ctr" defTabSz="914400">
              <a:lnSpc>
                <a:spcPct val="80000"/>
              </a:lnSpc>
              <a:spcBef>
                <a:spcPts val="11000"/>
              </a:spcBef>
              <a:defRPr sz="10000">
                <a:solidFill>
                  <a:srgbClr val="33333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</a:p>
        </p:txBody>
      </p:sp>
      <p:grpSp>
        <p:nvGrpSpPr>
          <p:cNvPr id="889" name="成组"/>
          <p:cNvGrpSpPr/>
          <p:nvPr/>
        </p:nvGrpSpPr>
        <p:grpSpPr>
          <a:xfrm>
            <a:off x="12651909" y="3614791"/>
            <a:ext cx="5080002" cy="3684512"/>
            <a:chOff x="0" y="0"/>
            <a:chExt cx="5080001" cy="3684510"/>
          </a:xfrm>
        </p:grpSpPr>
        <p:sp>
          <p:nvSpPr>
            <p:cNvPr id="887" name="围绕“人财物”主线，将条件成熟的人力管理、资金使用、资产管理纳入监察平台。"/>
            <p:cNvSpPr txBox="1"/>
            <p:nvPr/>
          </p:nvSpPr>
          <p:spPr>
            <a:xfrm>
              <a:off x="0" y="886525"/>
              <a:ext cx="5080000" cy="2797986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defTabSz="1168400">
                <a:lnSpc>
                  <a:spcPct val="120000"/>
                </a:lnSpc>
                <a:spcBef>
                  <a:spcPts val="2000"/>
                </a:spcBef>
                <a:defRPr sz="3200">
                  <a:solidFill>
                    <a:srgbClr val="4D4D4D"/>
                  </a:solidFill>
                  <a:effectLst>
                    <a:outerShdw sx="100000" sy="100000" kx="0" ky="0" algn="b" rotWithShape="0" blurRad="25400" dist="25400" dir="2700000">
                      <a:srgbClr val="FFFFFF">
                        <a:alpha val="50000"/>
                      </a:srgbClr>
                    </a:outerShdw>
                  </a:effectLst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围绕“</a:t>
              </a:r>
              <a:r>
                <a:rPr b="1">
                  <a:latin typeface="Helvetica Neue"/>
                  <a:ea typeface="Helvetica Neue"/>
                  <a:cs typeface="Helvetica Neue"/>
                  <a:sym typeface="Helvetica Neue"/>
                </a:rPr>
                <a:t>人财物</a:t>
              </a:r>
              <a:r>
                <a:t>”主线，将条件成熟</a:t>
              </a:r>
              <a:r>
                <a:rPr b="1">
                  <a:latin typeface="Helvetica Neue"/>
                  <a:ea typeface="Helvetica Neue"/>
                  <a:cs typeface="Helvetica Neue"/>
                  <a:sym typeface="Helvetica Neue"/>
                </a:rPr>
                <a:t>的人力管理、资金使用、资产管理</a:t>
              </a:r>
              <a:r>
                <a:t>纳入监察平台。</a:t>
              </a:r>
            </a:p>
          </p:txBody>
        </p:sp>
        <p:sp>
          <p:nvSpPr>
            <p:cNvPr id="888" name="二期·人财物主线"/>
            <p:cNvSpPr txBox="1"/>
            <p:nvPr/>
          </p:nvSpPr>
          <p:spPr>
            <a:xfrm>
              <a:off x="1" y="0"/>
              <a:ext cx="5080001" cy="76303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spcBef>
                  <a:spcPts val="11000"/>
                </a:spcBef>
                <a:defRPr sz="5000">
                  <a:solidFill>
                    <a:srgbClr val="3484C9"/>
                  </a:solidFill>
                  <a:effectLst>
                    <a:outerShdw sx="100000" sy="100000" kx="0" ky="0" algn="b" rotWithShape="0" blurRad="25400" dist="25400" dir="2700000">
                      <a:srgbClr val="FFFFFF">
                        <a:alpha val="50000"/>
                      </a:srgbClr>
                    </a:outerShdw>
                  </a:effectLst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>
                <a:defRPr>
                  <a:effectLst/>
                </a:defRPr>
              </a:pPr>
              <a:r>
                <a:rPr>
                  <a:effectLst>
                    <a:outerShdw sx="100000" sy="100000" kx="0" ky="0" algn="b" rotWithShape="0" blurRad="25400" dist="25400" dir="2700000">
                      <a:srgbClr val="FFFFFF">
                        <a:alpha val="50000"/>
                      </a:srgbClr>
                    </a:outerShdw>
                  </a:effectLst>
                </a:rPr>
                <a:t>二期·人财物主线</a:t>
              </a:r>
            </a:p>
          </p:txBody>
        </p:sp>
      </p:grpSp>
      <p:grpSp>
        <p:nvGrpSpPr>
          <p:cNvPr id="894" name="成组"/>
          <p:cNvGrpSpPr/>
          <p:nvPr/>
        </p:nvGrpSpPr>
        <p:grpSpPr>
          <a:xfrm>
            <a:off x="1739877" y="7393399"/>
            <a:ext cx="5564056" cy="1016001"/>
            <a:chOff x="0" y="0"/>
            <a:chExt cx="5564054" cy="1016000"/>
          </a:xfrm>
        </p:grpSpPr>
        <p:sp>
          <p:nvSpPr>
            <p:cNvPr id="890" name="圆角矩形"/>
            <p:cNvSpPr/>
            <p:nvPr/>
          </p:nvSpPr>
          <p:spPr>
            <a:xfrm>
              <a:off x="611054" y="254000"/>
              <a:ext cx="4953001" cy="508000"/>
            </a:xfrm>
            <a:prstGeom prst="roundRect">
              <a:avLst>
                <a:gd name="adj" fmla="val 50000"/>
              </a:avLst>
            </a:prstGeom>
            <a:solidFill>
              <a:srgbClr val="3484C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grpSp>
          <p:nvGrpSpPr>
            <p:cNvPr id="893" name="成组"/>
            <p:cNvGrpSpPr/>
            <p:nvPr/>
          </p:nvGrpSpPr>
          <p:grpSpPr>
            <a:xfrm>
              <a:off x="0" y="0"/>
              <a:ext cx="1016000" cy="1016000"/>
              <a:chOff x="0" y="0"/>
              <a:chExt cx="1016000" cy="1016000"/>
            </a:xfrm>
          </p:grpSpPr>
          <p:sp>
            <p:nvSpPr>
              <p:cNvPr id="891" name="圆形"/>
              <p:cNvSpPr/>
              <p:nvPr/>
            </p:nvSpPr>
            <p:spPr>
              <a:xfrm>
                <a:off x="0" y="0"/>
                <a:ext cx="1016000" cy="1016000"/>
              </a:xfrm>
              <a:prstGeom prst="ellipse">
                <a:avLst/>
              </a:prstGeom>
              <a:solidFill>
                <a:srgbClr val="3484C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892" name="圆形"/>
              <p:cNvSpPr/>
              <p:nvPr/>
            </p:nvSpPr>
            <p:spPr>
              <a:xfrm>
                <a:off x="254000" y="254000"/>
                <a:ext cx="508000" cy="508000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</p:grpSp>
      </p:grpSp>
      <p:grpSp>
        <p:nvGrpSpPr>
          <p:cNvPr id="899" name="成组"/>
          <p:cNvGrpSpPr/>
          <p:nvPr/>
        </p:nvGrpSpPr>
        <p:grpSpPr>
          <a:xfrm>
            <a:off x="6680516" y="7393399"/>
            <a:ext cx="5569193" cy="1016001"/>
            <a:chOff x="0" y="0"/>
            <a:chExt cx="5569192" cy="1016000"/>
          </a:xfrm>
        </p:grpSpPr>
        <p:sp>
          <p:nvSpPr>
            <p:cNvPr id="895" name="圆角矩形"/>
            <p:cNvSpPr/>
            <p:nvPr/>
          </p:nvSpPr>
          <p:spPr>
            <a:xfrm>
              <a:off x="605917" y="254000"/>
              <a:ext cx="4963276" cy="508000"/>
            </a:xfrm>
            <a:prstGeom prst="roundRect">
              <a:avLst>
                <a:gd name="adj" fmla="val 50000"/>
              </a:avLst>
            </a:prstGeom>
            <a:solidFill>
              <a:srgbClr val="3197E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grpSp>
          <p:nvGrpSpPr>
            <p:cNvPr id="898" name="成组"/>
            <p:cNvGrpSpPr/>
            <p:nvPr/>
          </p:nvGrpSpPr>
          <p:grpSpPr>
            <a:xfrm>
              <a:off x="0" y="0"/>
              <a:ext cx="1016000" cy="1016000"/>
              <a:chOff x="0" y="0"/>
              <a:chExt cx="1016000" cy="1016000"/>
            </a:xfrm>
          </p:grpSpPr>
          <p:sp>
            <p:nvSpPr>
              <p:cNvPr id="896" name="圆形"/>
              <p:cNvSpPr/>
              <p:nvPr/>
            </p:nvSpPr>
            <p:spPr>
              <a:xfrm>
                <a:off x="0" y="0"/>
                <a:ext cx="1016000" cy="1016000"/>
              </a:xfrm>
              <a:prstGeom prst="ellipse">
                <a:avLst/>
              </a:prstGeom>
              <a:solidFill>
                <a:srgbClr val="3197E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897" name="圆形"/>
              <p:cNvSpPr/>
              <p:nvPr/>
            </p:nvSpPr>
            <p:spPr>
              <a:xfrm>
                <a:off x="254000" y="254000"/>
                <a:ext cx="508000" cy="508000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</p:grpSp>
      </p:grpSp>
      <p:grpSp>
        <p:nvGrpSpPr>
          <p:cNvPr id="904" name="成组"/>
          <p:cNvGrpSpPr/>
          <p:nvPr/>
        </p:nvGrpSpPr>
        <p:grpSpPr>
          <a:xfrm>
            <a:off x="11623723" y="7393399"/>
            <a:ext cx="5569193" cy="1016001"/>
            <a:chOff x="0" y="0"/>
            <a:chExt cx="5569192" cy="1016000"/>
          </a:xfrm>
        </p:grpSpPr>
        <p:sp>
          <p:nvSpPr>
            <p:cNvPr id="900" name="圆角矩形"/>
            <p:cNvSpPr/>
            <p:nvPr/>
          </p:nvSpPr>
          <p:spPr>
            <a:xfrm>
              <a:off x="605917" y="254000"/>
              <a:ext cx="4963276" cy="508000"/>
            </a:xfrm>
            <a:prstGeom prst="roundRect">
              <a:avLst>
                <a:gd name="adj" fmla="val 50000"/>
              </a:avLst>
            </a:prstGeom>
            <a:solidFill>
              <a:srgbClr val="72B1D7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grpSp>
          <p:nvGrpSpPr>
            <p:cNvPr id="903" name="成组"/>
            <p:cNvGrpSpPr/>
            <p:nvPr/>
          </p:nvGrpSpPr>
          <p:grpSpPr>
            <a:xfrm>
              <a:off x="0" y="0"/>
              <a:ext cx="1016000" cy="1016000"/>
              <a:chOff x="0" y="0"/>
              <a:chExt cx="1016000" cy="1016000"/>
            </a:xfrm>
          </p:grpSpPr>
          <p:sp>
            <p:nvSpPr>
              <p:cNvPr id="901" name="圆形"/>
              <p:cNvSpPr/>
              <p:nvPr/>
            </p:nvSpPr>
            <p:spPr>
              <a:xfrm>
                <a:off x="0" y="0"/>
                <a:ext cx="1016000" cy="1016000"/>
              </a:xfrm>
              <a:prstGeom prst="ellipse">
                <a:avLst/>
              </a:prstGeom>
              <a:solidFill>
                <a:srgbClr val="72B1D7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902" name="圆形"/>
              <p:cNvSpPr/>
              <p:nvPr/>
            </p:nvSpPr>
            <p:spPr>
              <a:xfrm>
                <a:off x="254000" y="254000"/>
                <a:ext cx="508000" cy="508000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</p:grpSp>
      </p:grpSp>
      <p:grpSp>
        <p:nvGrpSpPr>
          <p:cNvPr id="909" name="成组"/>
          <p:cNvGrpSpPr/>
          <p:nvPr/>
        </p:nvGrpSpPr>
        <p:grpSpPr>
          <a:xfrm>
            <a:off x="16566929" y="7393399"/>
            <a:ext cx="5569194" cy="1016001"/>
            <a:chOff x="0" y="0"/>
            <a:chExt cx="5569192" cy="1016000"/>
          </a:xfrm>
        </p:grpSpPr>
        <p:sp>
          <p:nvSpPr>
            <p:cNvPr id="905" name="圆角矩形"/>
            <p:cNvSpPr/>
            <p:nvPr/>
          </p:nvSpPr>
          <p:spPr>
            <a:xfrm>
              <a:off x="605917" y="253999"/>
              <a:ext cx="4963276" cy="508001"/>
            </a:xfrm>
            <a:prstGeom prst="roundRect">
              <a:avLst>
                <a:gd name="adj" fmla="val 50000"/>
              </a:avLst>
            </a:prstGeom>
            <a:solidFill>
              <a:srgbClr val="B9B9B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grpSp>
          <p:nvGrpSpPr>
            <p:cNvPr id="908" name="成组"/>
            <p:cNvGrpSpPr/>
            <p:nvPr/>
          </p:nvGrpSpPr>
          <p:grpSpPr>
            <a:xfrm>
              <a:off x="0" y="0"/>
              <a:ext cx="1016000" cy="1016000"/>
              <a:chOff x="0" y="0"/>
              <a:chExt cx="1016000" cy="1016000"/>
            </a:xfrm>
          </p:grpSpPr>
          <p:sp>
            <p:nvSpPr>
              <p:cNvPr id="906" name="圆形"/>
              <p:cNvSpPr/>
              <p:nvPr/>
            </p:nvSpPr>
            <p:spPr>
              <a:xfrm>
                <a:off x="0" y="0"/>
                <a:ext cx="1016000" cy="1016000"/>
              </a:xfrm>
              <a:prstGeom prst="ellipse">
                <a:avLst/>
              </a:pr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907" name="圆形"/>
              <p:cNvSpPr/>
              <p:nvPr/>
            </p:nvSpPr>
            <p:spPr>
              <a:xfrm>
                <a:off x="254000" y="254000"/>
                <a:ext cx="508000" cy="508000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8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Class="entr" nodeType="afterEffect" presetSubtype="8" presetID="2" grpId="3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9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9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300"/>
                            </p:stCondLst>
                            <p:childTnLst>
                              <p:par>
                                <p:cTn id="20" presetClass="entr" nodeType="afterEffect" presetSubtype="8" presetID="2" grpId="4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00" fill="hold"/>
                                        <p:tgtEl>
                                          <p:spTgt spid="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" dur="9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00"/>
                            </p:stCondLst>
                            <p:childTnLst>
                              <p:par>
                                <p:cTn id="30" presetClass="entr" nodeType="afterEffect" presetSubtype="8" presetID="2" grpId="6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8" dur="90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900"/>
                            </p:stCondLst>
                            <p:childTnLst>
                              <p:par>
                                <p:cTn id="40" presetClass="entr" nodeType="afterEffect" presetSubtype="8" presetID="2" grpId="8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100"/>
                            </p:stCondLst>
                            <p:childTnLst>
                              <p:par>
                                <p:cTn id="45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7" dur="90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Class="entr" nodeType="afterEffect" presetSubtype="8" presetID="2" grpId="10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7" dur="9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"/>
                            </p:stCondLst>
                            <p:childTnLst>
                              <p:par>
                                <p:cTn id="59" presetClass="entr" nodeType="afterEffect" presetSubtype="8" presetID="2" grpId="12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81" grpId="8"/>
      <p:bldP build="whole" bldLvl="1" animBg="1" rev="0" advAuto="0" spid="878" grpId="7"/>
      <p:bldP build="whole" bldLvl="1" animBg="1" rev="0" advAuto="0" spid="909" grpId="4"/>
      <p:bldP build="whole" bldLvl="1" animBg="1" rev="0" advAuto="0" spid="904" grpId="3"/>
      <p:bldP build="whole" bldLvl="1" animBg="1" rev="0" advAuto="0" spid="899" grpId="2"/>
      <p:bldP build="whole" bldLvl="1" animBg="1" rev="0" advAuto="0" spid="894" grpId="1"/>
      <p:bldP build="whole" bldLvl="1" animBg="1" rev="0" advAuto="0" spid="874" grpId="11"/>
      <p:bldP build="whole" bldLvl="1" animBg="1" rev="0" advAuto="0" spid="885" grpId="6"/>
      <p:bldP build="whole" bldLvl="1" animBg="1" rev="0" advAuto="0" spid="886" grpId="9"/>
      <p:bldP build="whole" bldLvl="1" animBg="1" rev="0" advAuto="0" spid="889" grpId="10"/>
      <p:bldP build="whole" bldLvl="1" animBg="1" rev="0" advAuto="0" spid="882" grpId="5"/>
      <p:bldP build="whole" bldLvl="1" animBg="1" rev="0" advAuto="0" spid="877" grpId="1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幻灯片编号"/>
          <p:cNvSpPr txBox="1"/>
          <p:nvPr>
            <p:ph type="sldNum" sz="quarter" idx="2"/>
          </p:nvPr>
        </p:nvSpPr>
        <p:spPr>
          <a:xfrm>
            <a:off x="11761613" y="12791195"/>
            <a:ext cx="860774" cy="6654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9" tIns="91439" rIns="91439" bIns="91439"/>
          <a:lstStyle/>
          <a:p>
            <a:pPr/>
            <a:fld id="{86CB4B4D-7CA3-9044-876B-883B54F8677D}" type="slidenum"/>
          </a:p>
        </p:txBody>
      </p:sp>
      <p:grpSp>
        <p:nvGrpSpPr>
          <p:cNvPr id="918" name="成组"/>
          <p:cNvGrpSpPr/>
          <p:nvPr/>
        </p:nvGrpSpPr>
        <p:grpSpPr>
          <a:xfrm>
            <a:off x="10206204" y="10467720"/>
            <a:ext cx="9525001" cy="2971801"/>
            <a:chOff x="0" y="0"/>
            <a:chExt cx="9525000" cy="2971800"/>
          </a:xfrm>
        </p:grpSpPr>
        <p:sp>
          <p:nvSpPr>
            <p:cNvPr id="914" name="效能评价系统"/>
            <p:cNvSpPr/>
            <p:nvPr/>
          </p:nvSpPr>
          <p:spPr>
            <a:xfrm>
              <a:off x="0" y="0"/>
              <a:ext cx="9525000" cy="2971800"/>
            </a:xfrm>
            <a:prstGeom prst="rect">
              <a:avLst/>
            </a:prstGeom>
            <a:solidFill>
              <a:schemeClr val="accent1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0" tIns="127000" rIns="127000" bIns="127000" numCol="1" anchor="t">
              <a:noAutofit/>
            </a:bodyPr>
            <a:lstStyle>
              <a:lvl1pPr algn="ctr">
                <a:defRPr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效能评价系统</a:t>
              </a:r>
            </a:p>
          </p:txBody>
        </p:sp>
        <p:sp>
          <p:nvSpPr>
            <p:cNvPr id="915" name="效能监察"/>
            <p:cNvSpPr/>
            <p:nvPr/>
          </p:nvSpPr>
          <p:spPr>
            <a:xfrm>
              <a:off x="952500" y="802426"/>
              <a:ext cx="7620000" cy="508001"/>
            </a:xfrm>
            <a:prstGeom prst="rect">
              <a:avLst/>
            </a:prstGeom>
            <a:solidFill>
              <a:srgbClr val="C2FD9F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203200" dist="50800" dir="5400000">
                <a:srgbClr val="000000">
                  <a:alpha val="34178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20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效能监察</a:t>
              </a:r>
            </a:p>
          </p:txBody>
        </p:sp>
        <p:sp>
          <p:nvSpPr>
            <p:cNvPr id="916" name="效能听证"/>
            <p:cNvSpPr/>
            <p:nvPr/>
          </p:nvSpPr>
          <p:spPr>
            <a:xfrm>
              <a:off x="952500" y="1541824"/>
              <a:ext cx="7620000" cy="508001"/>
            </a:xfrm>
            <a:prstGeom prst="rect">
              <a:avLst/>
            </a:prstGeom>
            <a:solidFill>
              <a:srgbClr val="C2FD9F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203200" dist="50800" dir="5400000">
                <a:srgbClr val="000000">
                  <a:alpha val="34178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20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效能听证</a:t>
              </a:r>
            </a:p>
          </p:txBody>
        </p:sp>
        <p:sp>
          <p:nvSpPr>
            <p:cNvPr id="917" name="评价管理"/>
            <p:cNvSpPr/>
            <p:nvPr/>
          </p:nvSpPr>
          <p:spPr>
            <a:xfrm>
              <a:off x="974117" y="2296139"/>
              <a:ext cx="7620001" cy="508001"/>
            </a:xfrm>
            <a:prstGeom prst="rect">
              <a:avLst/>
            </a:prstGeom>
            <a:solidFill>
              <a:srgbClr val="C2FD9F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203200" dist="50800" dir="5400000">
                <a:srgbClr val="000000">
                  <a:alpha val="34178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20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评价管理</a:t>
              </a:r>
            </a:p>
          </p:txBody>
        </p:sp>
      </p:grpSp>
      <p:grpSp>
        <p:nvGrpSpPr>
          <p:cNvPr id="925" name="成组"/>
          <p:cNvGrpSpPr/>
          <p:nvPr/>
        </p:nvGrpSpPr>
        <p:grpSpPr>
          <a:xfrm>
            <a:off x="426838" y="10466244"/>
            <a:ext cx="9525001" cy="2974752"/>
            <a:chOff x="0" y="0"/>
            <a:chExt cx="9525000" cy="2974750"/>
          </a:xfrm>
        </p:grpSpPr>
        <p:sp>
          <p:nvSpPr>
            <p:cNvPr id="919" name="责任监察系统"/>
            <p:cNvSpPr/>
            <p:nvPr/>
          </p:nvSpPr>
          <p:spPr>
            <a:xfrm>
              <a:off x="0" y="0"/>
              <a:ext cx="9525000" cy="2974751"/>
            </a:xfrm>
            <a:prstGeom prst="rect">
              <a:avLst/>
            </a:prstGeom>
            <a:solidFill>
              <a:schemeClr val="accent1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0" tIns="127000" rIns="127000" bIns="127000" numCol="1" anchor="t">
              <a:noAutofit/>
            </a:bodyPr>
            <a:lstStyle>
              <a:lvl1pPr algn="ctr">
                <a:defRPr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责任监察系统</a:t>
              </a:r>
            </a:p>
          </p:txBody>
        </p:sp>
        <p:sp>
          <p:nvSpPr>
            <p:cNvPr id="920" name="主体责任清单"/>
            <p:cNvSpPr/>
            <p:nvPr/>
          </p:nvSpPr>
          <p:spPr>
            <a:xfrm>
              <a:off x="755552" y="788983"/>
              <a:ext cx="3810001" cy="508001"/>
            </a:xfrm>
            <a:prstGeom prst="rect">
              <a:avLst/>
            </a:prstGeom>
            <a:solidFill>
              <a:srgbClr val="C2FD9F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203200" dist="50800" dir="5400000">
                <a:srgbClr val="000000">
                  <a:alpha val="34178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20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主体责任清单</a:t>
              </a:r>
            </a:p>
          </p:txBody>
        </p:sp>
        <p:sp>
          <p:nvSpPr>
            <p:cNvPr id="921" name="监督责任清单"/>
            <p:cNvSpPr/>
            <p:nvPr/>
          </p:nvSpPr>
          <p:spPr>
            <a:xfrm>
              <a:off x="4959447" y="803901"/>
              <a:ext cx="3810001" cy="508001"/>
            </a:xfrm>
            <a:prstGeom prst="rect">
              <a:avLst/>
            </a:prstGeom>
            <a:solidFill>
              <a:srgbClr val="C2FD9F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203200" dist="50800" dir="5400000">
                <a:srgbClr val="000000">
                  <a:alpha val="34178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20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监督责任清单</a:t>
              </a:r>
            </a:p>
          </p:txBody>
        </p:sp>
        <p:sp>
          <p:nvSpPr>
            <p:cNvPr id="922" name="岗位风险管理"/>
            <p:cNvSpPr/>
            <p:nvPr/>
          </p:nvSpPr>
          <p:spPr>
            <a:xfrm>
              <a:off x="755552" y="1543299"/>
              <a:ext cx="3810001" cy="508001"/>
            </a:xfrm>
            <a:prstGeom prst="rect">
              <a:avLst/>
            </a:prstGeom>
            <a:solidFill>
              <a:srgbClr val="C2FD9F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203200" dist="50800" dir="5400000">
                <a:srgbClr val="000000">
                  <a:alpha val="34178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20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岗位风险管理</a:t>
              </a:r>
            </a:p>
          </p:txBody>
        </p:sp>
        <p:sp>
          <p:nvSpPr>
            <p:cNvPr id="923" name="责任追究"/>
            <p:cNvSpPr/>
            <p:nvPr/>
          </p:nvSpPr>
          <p:spPr>
            <a:xfrm>
              <a:off x="4959447" y="1543299"/>
              <a:ext cx="3810001" cy="508001"/>
            </a:xfrm>
            <a:prstGeom prst="rect">
              <a:avLst/>
            </a:prstGeom>
            <a:solidFill>
              <a:srgbClr val="C2FD9F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203200" dist="50800" dir="5400000">
                <a:srgbClr val="000000">
                  <a:alpha val="34178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20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责任追究</a:t>
              </a:r>
            </a:p>
          </p:txBody>
        </p:sp>
        <p:sp>
          <p:nvSpPr>
            <p:cNvPr id="924" name="廉政考核"/>
            <p:cNvSpPr/>
            <p:nvPr/>
          </p:nvSpPr>
          <p:spPr>
            <a:xfrm>
              <a:off x="755552" y="2297614"/>
              <a:ext cx="3810001" cy="508001"/>
            </a:xfrm>
            <a:prstGeom prst="rect">
              <a:avLst/>
            </a:prstGeom>
            <a:solidFill>
              <a:srgbClr val="C2FD9F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203200" dist="50800" dir="5400000">
                <a:srgbClr val="000000">
                  <a:alpha val="34178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20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廉政考核</a:t>
              </a:r>
            </a:p>
          </p:txBody>
        </p:sp>
      </p:grpSp>
      <p:sp>
        <p:nvSpPr>
          <p:cNvPr id="926" name="文本框 6"/>
          <p:cNvSpPr txBox="1"/>
          <p:nvPr/>
        </p:nvSpPr>
        <p:spPr>
          <a:xfrm>
            <a:off x="2044700" y="539750"/>
            <a:ext cx="6877050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顶层设计</a:t>
            </a:r>
          </a:p>
        </p:txBody>
      </p:sp>
      <p:sp>
        <p:nvSpPr>
          <p:cNvPr id="927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grpSp>
        <p:nvGrpSpPr>
          <p:cNvPr id="930" name="组合 8"/>
          <p:cNvGrpSpPr/>
          <p:nvPr/>
        </p:nvGrpSpPr>
        <p:grpSpPr>
          <a:xfrm>
            <a:off x="412750" y="631826"/>
            <a:ext cx="1631950" cy="985114"/>
            <a:chOff x="0" y="0"/>
            <a:chExt cx="1631950" cy="985113"/>
          </a:xfrm>
        </p:grpSpPr>
        <p:sp>
          <p:nvSpPr>
            <p:cNvPr id="928" name="KSO_Shape"/>
            <p:cNvSpPr/>
            <p:nvPr/>
          </p:nvSpPr>
          <p:spPr>
            <a:xfrm>
              <a:off x="0" y="3173"/>
              <a:ext cx="1631950" cy="895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111" y="12220"/>
                  </a:moveTo>
                  <a:lnTo>
                    <a:pt x="19086" y="11837"/>
                  </a:lnTo>
                  <a:lnTo>
                    <a:pt x="19058" y="11462"/>
                  </a:lnTo>
                  <a:lnTo>
                    <a:pt x="19018" y="11087"/>
                  </a:lnTo>
                  <a:lnTo>
                    <a:pt x="18965" y="10726"/>
                  </a:lnTo>
                  <a:lnTo>
                    <a:pt x="18909" y="10366"/>
                  </a:lnTo>
                  <a:lnTo>
                    <a:pt x="18844" y="10013"/>
                  </a:lnTo>
                  <a:lnTo>
                    <a:pt x="18767" y="9667"/>
                  </a:lnTo>
                  <a:lnTo>
                    <a:pt x="18678" y="9329"/>
                  </a:lnTo>
                  <a:lnTo>
                    <a:pt x="18589" y="8998"/>
                  </a:lnTo>
                  <a:lnTo>
                    <a:pt x="18488" y="8689"/>
                  </a:lnTo>
                  <a:lnTo>
                    <a:pt x="18379" y="8372"/>
                  </a:lnTo>
                  <a:lnTo>
                    <a:pt x="18262" y="8078"/>
                  </a:lnTo>
                  <a:lnTo>
                    <a:pt x="18141" y="7791"/>
                  </a:lnTo>
                  <a:lnTo>
                    <a:pt x="18011" y="7511"/>
                  </a:lnTo>
                  <a:lnTo>
                    <a:pt x="17870" y="7239"/>
                  </a:lnTo>
                  <a:lnTo>
                    <a:pt x="17729" y="6989"/>
                  </a:lnTo>
                  <a:lnTo>
                    <a:pt x="17579" y="6746"/>
                  </a:lnTo>
                  <a:lnTo>
                    <a:pt x="17425" y="6518"/>
                  </a:lnTo>
                  <a:lnTo>
                    <a:pt x="17264" y="6298"/>
                  </a:lnTo>
                  <a:lnTo>
                    <a:pt x="17094" y="6092"/>
                  </a:lnTo>
                  <a:lnTo>
                    <a:pt x="16924" y="5900"/>
                  </a:lnTo>
                  <a:lnTo>
                    <a:pt x="16747" y="5724"/>
                  </a:lnTo>
                  <a:lnTo>
                    <a:pt x="16565" y="5569"/>
                  </a:lnTo>
                  <a:lnTo>
                    <a:pt x="16379" y="5422"/>
                  </a:lnTo>
                  <a:lnTo>
                    <a:pt x="16185" y="5290"/>
                  </a:lnTo>
                  <a:lnTo>
                    <a:pt x="15991" y="5172"/>
                  </a:lnTo>
                  <a:lnTo>
                    <a:pt x="15789" y="5069"/>
                  </a:lnTo>
                  <a:lnTo>
                    <a:pt x="15587" y="4995"/>
                  </a:lnTo>
                  <a:lnTo>
                    <a:pt x="15381" y="4929"/>
                  </a:lnTo>
                  <a:lnTo>
                    <a:pt x="15171" y="4878"/>
                  </a:lnTo>
                  <a:lnTo>
                    <a:pt x="14956" y="4856"/>
                  </a:lnTo>
                  <a:lnTo>
                    <a:pt x="14742" y="4841"/>
                  </a:lnTo>
                  <a:lnTo>
                    <a:pt x="14581" y="4856"/>
                  </a:lnTo>
                  <a:lnTo>
                    <a:pt x="14411" y="4863"/>
                  </a:lnTo>
                  <a:lnTo>
                    <a:pt x="14249" y="4892"/>
                  </a:lnTo>
                  <a:lnTo>
                    <a:pt x="14087" y="4929"/>
                  </a:lnTo>
                  <a:lnTo>
                    <a:pt x="13926" y="4981"/>
                  </a:lnTo>
                  <a:lnTo>
                    <a:pt x="13611" y="5113"/>
                  </a:lnTo>
                  <a:lnTo>
                    <a:pt x="13457" y="5194"/>
                  </a:lnTo>
                  <a:lnTo>
                    <a:pt x="13312" y="5282"/>
                  </a:lnTo>
                  <a:lnTo>
                    <a:pt x="13013" y="5488"/>
                  </a:lnTo>
                  <a:lnTo>
                    <a:pt x="12871" y="5613"/>
                  </a:lnTo>
                  <a:lnTo>
                    <a:pt x="12730" y="5731"/>
                  </a:lnTo>
                  <a:lnTo>
                    <a:pt x="12592" y="5871"/>
                  </a:lnTo>
                  <a:lnTo>
                    <a:pt x="12459" y="6011"/>
                  </a:lnTo>
                  <a:lnTo>
                    <a:pt x="12326" y="6165"/>
                  </a:lnTo>
                  <a:lnTo>
                    <a:pt x="12277" y="5834"/>
                  </a:lnTo>
                  <a:lnTo>
                    <a:pt x="12220" y="5518"/>
                  </a:lnTo>
                  <a:lnTo>
                    <a:pt x="12152" y="5201"/>
                  </a:lnTo>
                  <a:lnTo>
                    <a:pt x="12079" y="4885"/>
                  </a:lnTo>
                  <a:lnTo>
                    <a:pt x="12002" y="4583"/>
                  </a:lnTo>
                  <a:lnTo>
                    <a:pt x="11917" y="4289"/>
                  </a:lnTo>
                  <a:lnTo>
                    <a:pt x="11828" y="3987"/>
                  </a:lnTo>
                  <a:lnTo>
                    <a:pt x="11731" y="3708"/>
                  </a:lnTo>
                  <a:lnTo>
                    <a:pt x="11626" y="3436"/>
                  </a:lnTo>
                  <a:lnTo>
                    <a:pt x="11517" y="3163"/>
                  </a:lnTo>
                  <a:lnTo>
                    <a:pt x="11400" y="2913"/>
                  </a:lnTo>
                  <a:lnTo>
                    <a:pt x="11283" y="2656"/>
                  </a:lnTo>
                  <a:lnTo>
                    <a:pt x="11158" y="2420"/>
                  </a:lnTo>
                  <a:lnTo>
                    <a:pt x="11024" y="2185"/>
                  </a:lnTo>
                  <a:lnTo>
                    <a:pt x="10887" y="1972"/>
                  </a:lnTo>
                  <a:lnTo>
                    <a:pt x="10745" y="1751"/>
                  </a:lnTo>
                  <a:lnTo>
                    <a:pt x="10600" y="1552"/>
                  </a:lnTo>
                  <a:lnTo>
                    <a:pt x="10450" y="1361"/>
                  </a:lnTo>
                  <a:lnTo>
                    <a:pt x="10297" y="1184"/>
                  </a:lnTo>
                  <a:lnTo>
                    <a:pt x="10139" y="1023"/>
                  </a:lnTo>
                  <a:lnTo>
                    <a:pt x="9974" y="861"/>
                  </a:lnTo>
                  <a:lnTo>
                    <a:pt x="9808" y="714"/>
                  </a:lnTo>
                  <a:lnTo>
                    <a:pt x="9634" y="581"/>
                  </a:lnTo>
                  <a:lnTo>
                    <a:pt x="9464" y="463"/>
                  </a:lnTo>
                  <a:lnTo>
                    <a:pt x="9287" y="360"/>
                  </a:lnTo>
                  <a:lnTo>
                    <a:pt x="9105" y="265"/>
                  </a:lnTo>
                  <a:lnTo>
                    <a:pt x="8923" y="184"/>
                  </a:lnTo>
                  <a:lnTo>
                    <a:pt x="8737" y="125"/>
                  </a:lnTo>
                  <a:lnTo>
                    <a:pt x="8543" y="66"/>
                  </a:lnTo>
                  <a:lnTo>
                    <a:pt x="8353" y="29"/>
                  </a:lnTo>
                  <a:lnTo>
                    <a:pt x="8159" y="7"/>
                  </a:lnTo>
                  <a:lnTo>
                    <a:pt x="7965" y="0"/>
                  </a:lnTo>
                  <a:lnTo>
                    <a:pt x="7844" y="0"/>
                  </a:lnTo>
                  <a:lnTo>
                    <a:pt x="7731" y="7"/>
                  </a:lnTo>
                  <a:lnTo>
                    <a:pt x="7614" y="29"/>
                  </a:lnTo>
                  <a:lnTo>
                    <a:pt x="7500" y="44"/>
                  </a:lnTo>
                  <a:lnTo>
                    <a:pt x="7391" y="59"/>
                  </a:lnTo>
                  <a:lnTo>
                    <a:pt x="7274" y="96"/>
                  </a:lnTo>
                  <a:lnTo>
                    <a:pt x="7056" y="169"/>
                  </a:lnTo>
                  <a:lnTo>
                    <a:pt x="6834" y="250"/>
                  </a:lnTo>
                  <a:lnTo>
                    <a:pt x="6619" y="368"/>
                  </a:lnTo>
                  <a:lnTo>
                    <a:pt x="6413" y="500"/>
                  </a:lnTo>
                  <a:lnTo>
                    <a:pt x="6207" y="647"/>
                  </a:lnTo>
                  <a:lnTo>
                    <a:pt x="6009" y="809"/>
                  </a:lnTo>
                  <a:lnTo>
                    <a:pt x="5811" y="993"/>
                  </a:lnTo>
                  <a:lnTo>
                    <a:pt x="5625" y="1184"/>
                  </a:lnTo>
                  <a:lnTo>
                    <a:pt x="5443" y="1405"/>
                  </a:lnTo>
                  <a:lnTo>
                    <a:pt x="5266" y="1626"/>
                  </a:lnTo>
                  <a:lnTo>
                    <a:pt x="5092" y="1876"/>
                  </a:lnTo>
                  <a:lnTo>
                    <a:pt x="4930" y="2134"/>
                  </a:lnTo>
                  <a:lnTo>
                    <a:pt x="4773" y="2406"/>
                  </a:lnTo>
                  <a:lnTo>
                    <a:pt x="4623" y="2693"/>
                  </a:lnTo>
                  <a:lnTo>
                    <a:pt x="4482" y="2987"/>
                  </a:lnTo>
                  <a:lnTo>
                    <a:pt x="4348" y="3296"/>
                  </a:lnTo>
                  <a:lnTo>
                    <a:pt x="4223" y="3612"/>
                  </a:lnTo>
                  <a:lnTo>
                    <a:pt x="4106" y="3958"/>
                  </a:lnTo>
                  <a:lnTo>
                    <a:pt x="3997" y="4296"/>
                  </a:lnTo>
                  <a:lnTo>
                    <a:pt x="3896" y="4650"/>
                  </a:lnTo>
                  <a:lnTo>
                    <a:pt x="3807" y="5010"/>
                  </a:lnTo>
                  <a:lnTo>
                    <a:pt x="3726" y="5385"/>
                  </a:lnTo>
                  <a:lnTo>
                    <a:pt x="3657" y="5768"/>
                  </a:lnTo>
                  <a:lnTo>
                    <a:pt x="3597" y="6158"/>
                  </a:lnTo>
                  <a:lnTo>
                    <a:pt x="3544" y="6548"/>
                  </a:lnTo>
                  <a:lnTo>
                    <a:pt x="3504" y="6960"/>
                  </a:lnTo>
                  <a:lnTo>
                    <a:pt x="3492" y="7158"/>
                  </a:lnTo>
                  <a:lnTo>
                    <a:pt x="3475" y="7372"/>
                  </a:lnTo>
                  <a:lnTo>
                    <a:pt x="3467" y="7578"/>
                  </a:lnTo>
                  <a:lnTo>
                    <a:pt x="3455" y="7791"/>
                  </a:lnTo>
                  <a:lnTo>
                    <a:pt x="3455" y="7997"/>
                  </a:lnTo>
                  <a:lnTo>
                    <a:pt x="3451" y="8203"/>
                  </a:lnTo>
                  <a:lnTo>
                    <a:pt x="3455" y="8460"/>
                  </a:lnTo>
                  <a:lnTo>
                    <a:pt x="3463" y="8703"/>
                  </a:lnTo>
                  <a:lnTo>
                    <a:pt x="3475" y="8946"/>
                  </a:lnTo>
                  <a:lnTo>
                    <a:pt x="3492" y="9196"/>
                  </a:lnTo>
                  <a:lnTo>
                    <a:pt x="3415" y="9189"/>
                  </a:lnTo>
                  <a:lnTo>
                    <a:pt x="3237" y="9196"/>
                  </a:lnTo>
                  <a:lnTo>
                    <a:pt x="3063" y="9218"/>
                  </a:lnTo>
                  <a:lnTo>
                    <a:pt x="2893" y="9262"/>
                  </a:lnTo>
                  <a:lnTo>
                    <a:pt x="2724" y="9314"/>
                  </a:lnTo>
                  <a:lnTo>
                    <a:pt x="2558" y="9380"/>
                  </a:lnTo>
                  <a:lnTo>
                    <a:pt x="2400" y="9468"/>
                  </a:lnTo>
                  <a:lnTo>
                    <a:pt x="2243" y="9564"/>
                  </a:lnTo>
                  <a:lnTo>
                    <a:pt x="2081" y="9682"/>
                  </a:lnTo>
                  <a:lnTo>
                    <a:pt x="1936" y="9799"/>
                  </a:lnTo>
                  <a:lnTo>
                    <a:pt x="1786" y="9939"/>
                  </a:lnTo>
                  <a:lnTo>
                    <a:pt x="1645" y="10086"/>
                  </a:lnTo>
                  <a:lnTo>
                    <a:pt x="1503" y="10248"/>
                  </a:lnTo>
                  <a:lnTo>
                    <a:pt x="1370" y="10417"/>
                  </a:lnTo>
                  <a:lnTo>
                    <a:pt x="1241" y="10601"/>
                  </a:lnTo>
                  <a:lnTo>
                    <a:pt x="1119" y="10800"/>
                  </a:lnTo>
                  <a:lnTo>
                    <a:pt x="1002" y="11006"/>
                  </a:lnTo>
                  <a:lnTo>
                    <a:pt x="885" y="11219"/>
                  </a:lnTo>
                  <a:lnTo>
                    <a:pt x="780" y="11447"/>
                  </a:lnTo>
                  <a:lnTo>
                    <a:pt x="683" y="11683"/>
                  </a:lnTo>
                  <a:lnTo>
                    <a:pt x="586" y="11926"/>
                  </a:lnTo>
                  <a:lnTo>
                    <a:pt x="493" y="12176"/>
                  </a:lnTo>
                  <a:lnTo>
                    <a:pt x="412" y="12433"/>
                  </a:lnTo>
                  <a:lnTo>
                    <a:pt x="335" y="12698"/>
                  </a:lnTo>
                  <a:lnTo>
                    <a:pt x="206" y="13257"/>
                  </a:lnTo>
                  <a:lnTo>
                    <a:pt x="154" y="13544"/>
                  </a:lnTo>
                  <a:lnTo>
                    <a:pt x="73" y="14147"/>
                  </a:lnTo>
                  <a:lnTo>
                    <a:pt x="40" y="14456"/>
                  </a:lnTo>
                  <a:lnTo>
                    <a:pt x="20" y="14758"/>
                  </a:lnTo>
                  <a:lnTo>
                    <a:pt x="8" y="15074"/>
                  </a:lnTo>
                  <a:lnTo>
                    <a:pt x="0" y="15391"/>
                  </a:lnTo>
                  <a:lnTo>
                    <a:pt x="8" y="15707"/>
                  </a:lnTo>
                  <a:lnTo>
                    <a:pt x="20" y="16009"/>
                  </a:lnTo>
                  <a:lnTo>
                    <a:pt x="40" y="16310"/>
                  </a:lnTo>
                  <a:lnTo>
                    <a:pt x="69" y="16605"/>
                  </a:lnTo>
                  <a:lnTo>
                    <a:pt x="101" y="16899"/>
                  </a:lnTo>
                  <a:lnTo>
                    <a:pt x="145" y="17186"/>
                  </a:lnTo>
                  <a:lnTo>
                    <a:pt x="198" y="17465"/>
                  </a:lnTo>
                  <a:lnTo>
                    <a:pt x="255" y="17738"/>
                  </a:lnTo>
                  <a:lnTo>
                    <a:pt x="319" y="18010"/>
                  </a:lnTo>
                  <a:lnTo>
                    <a:pt x="388" y="18267"/>
                  </a:lnTo>
                  <a:lnTo>
                    <a:pt x="465" y="18517"/>
                  </a:lnTo>
                  <a:lnTo>
                    <a:pt x="554" y="18775"/>
                  </a:lnTo>
                  <a:lnTo>
                    <a:pt x="643" y="19010"/>
                  </a:lnTo>
                  <a:lnTo>
                    <a:pt x="740" y="19238"/>
                  </a:lnTo>
                  <a:lnTo>
                    <a:pt x="841" y="19459"/>
                  </a:lnTo>
                  <a:lnTo>
                    <a:pt x="946" y="19672"/>
                  </a:lnTo>
                  <a:lnTo>
                    <a:pt x="1059" y="19878"/>
                  </a:lnTo>
                  <a:lnTo>
                    <a:pt x="1172" y="20070"/>
                  </a:lnTo>
                  <a:lnTo>
                    <a:pt x="1297" y="20254"/>
                  </a:lnTo>
                  <a:lnTo>
                    <a:pt x="1422" y="20430"/>
                  </a:lnTo>
                  <a:lnTo>
                    <a:pt x="1556" y="20592"/>
                  </a:lnTo>
                  <a:lnTo>
                    <a:pt x="1689" y="20739"/>
                  </a:lnTo>
                  <a:lnTo>
                    <a:pt x="1831" y="20894"/>
                  </a:lnTo>
                  <a:lnTo>
                    <a:pt x="1972" y="21011"/>
                  </a:lnTo>
                  <a:lnTo>
                    <a:pt x="2122" y="21137"/>
                  </a:lnTo>
                  <a:lnTo>
                    <a:pt x="2275" y="21240"/>
                  </a:lnTo>
                  <a:lnTo>
                    <a:pt x="2429" y="21328"/>
                  </a:lnTo>
                  <a:lnTo>
                    <a:pt x="2744" y="21475"/>
                  </a:lnTo>
                  <a:lnTo>
                    <a:pt x="2906" y="21526"/>
                  </a:lnTo>
                  <a:lnTo>
                    <a:pt x="3075" y="21563"/>
                  </a:lnTo>
                  <a:lnTo>
                    <a:pt x="3241" y="21585"/>
                  </a:lnTo>
                  <a:lnTo>
                    <a:pt x="3241" y="21600"/>
                  </a:lnTo>
                  <a:lnTo>
                    <a:pt x="18921" y="21600"/>
                  </a:lnTo>
                  <a:lnTo>
                    <a:pt x="18921" y="21578"/>
                  </a:lnTo>
                  <a:lnTo>
                    <a:pt x="18965" y="21585"/>
                  </a:lnTo>
                  <a:lnTo>
                    <a:pt x="19018" y="21600"/>
                  </a:lnTo>
                  <a:lnTo>
                    <a:pt x="19155" y="21600"/>
                  </a:lnTo>
                  <a:lnTo>
                    <a:pt x="19284" y="21578"/>
                  </a:lnTo>
                  <a:lnTo>
                    <a:pt x="19414" y="21541"/>
                  </a:lnTo>
                  <a:lnTo>
                    <a:pt x="19543" y="21497"/>
                  </a:lnTo>
                  <a:lnTo>
                    <a:pt x="19664" y="21446"/>
                  </a:lnTo>
                  <a:lnTo>
                    <a:pt x="19786" y="21387"/>
                  </a:lnTo>
                  <a:lnTo>
                    <a:pt x="19907" y="21320"/>
                  </a:lnTo>
                  <a:lnTo>
                    <a:pt x="20024" y="21232"/>
                  </a:lnTo>
                  <a:lnTo>
                    <a:pt x="20141" y="21137"/>
                  </a:lnTo>
                  <a:lnTo>
                    <a:pt x="20250" y="21034"/>
                  </a:lnTo>
                  <a:lnTo>
                    <a:pt x="20359" y="20916"/>
                  </a:lnTo>
                  <a:lnTo>
                    <a:pt x="20460" y="20798"/>
                  </a:lnTo>
                  <a:lnTo>
                    <a:pt x="20565" y="20666"/>
                  </a:lnTo>
                  <a:lnTo>
                    <a:pt x="20662" y="20526"/>
                  </a:lnTo>
                  <a:lnTo>
                    <a:pt x="20751" y="20379"/>
                  </a:lnTo>
                  <a:lnTo>
                    <a:pt x="20844" y="20217"/>
                  </a:lnTo>
                  <a:lnTo>
                    <a:pt x="20929" y="20062"/>
                  </a:lnTo>
                  <a:lnTo>
                    <a:pt x="21010" y="19886"/>
                  </a:lnTo>
                  <a:lnTo>
                    <a:pt x="21087" y="19717"/>
                  </a:lnTo>
                  <a:lnTo>
                    <a:pt x="21160" y="19533"/>
                  </a:lnTo>
                  <a:lnTo>
                    <a:pt x="21224" y="19341"/>
                  </a:lnTo>
                  <a:lnTo>
                    <a:pt x="21289" y="19143"/>
                  </a:lnTo>
                  <a:lnTo>
                    <a:pt x="21345" y="18937"/>
                  </a:lnTo>
                  <a:lnTo>
                    <a:pt x="21398" y="18731"/>
                  </a:lnTo>
                  <a:lnTo>
                    <a:pt x="21442" y="18517"/>
                  </a:lnTo>
                  <a:lnTo>
                    <a:pt x="21483" y="18304"/>
                  </a:lnTo>
                  <a:lnTo>
                    <a:pt x="21519" y="18076"/>
                  </a:lnTo>
                  <a:lnTo>
                    <a:pt x="21547" y="17848"/>
                  </a:lnTo>
                  <a:lnTo>
                    <a:pt x="21572" y="17613"/>
                  </a:lnTo>
                  <a:lnTo>
                    <a:pt x="21596" y="17142"/>
                  </a:lnTo>
                  <a:lnTo>
                    <a:pt x="21600" y="16899"/>
                  </a:lnTo>
                  <a:lnTo>
                    <a:pt x="21596" y="16663"/>
                  </a:lnTo>
                  <a:lnTo>
                    <a:pt x="21584" y="16428"/>
                  </a:lnTo>
                  <a:lnTo>
                    <a:pt x="21572" y="16207"/>
                  </a:lnTo>
                  <a:lnTo>
                    <a:pt x="21552" y="15979"/>
                  </a:lnTo>
                  <a:lnTo>
                    <a:pt x="21523" y="15751"/>
                  </a:lnTo>
                  <a:lnTo>
                    <a:pt x="21491" y="15531"/>
                  </a:lnTo>
                  <a:lnTo>
                    <a:pt x="21450" y="15325"/>
                  </a:lnTo>
                  <a:lnTo>
                    <a:pt x="21402" y="15111"/>
                  </a:lnTo>
                  <a:lnTo>
                    <a:pt x="21353" y="14905"/>
                  </a:lnTo>
                  <a:lnTo>
                    <a:pt x="21301" y="14714"/>
                  </a:lnTo>
                  <a:lnTo>
                    <a:pt x="21180" y="14331"/>
                  </a:lnTo>
                  <a:lnTo>
                    <a:pt x="21107" y="14147"/>
                  </a:lnTo>
                  <a:lnTo>
                    <a:pt x="21034" y="13971"/>
                  </a:lnTo>
                  <a:lnTo>
                    <a:pt x="20953" y="13809"/>
                  </a:lnTo>
                  <a:lnTo>
                    <a:pt x="20873" y="13640"/>
                  </a:lnTo>
                  <a:lnTo>
                    <a:pt x="20695" y="13346"/>
                  </a:lnTo>
                  <a:lnTo>
                    <a:pt x="20602" y="13206"/>
                  </a:lnTo>
                  <a:lnTo>
                    <a:pt x="20505" y="13073"/>
                  </a:lnTo>
                  <a:lnTo>
                    <a:pt x="20404" y="12956"/>
                  </a:lnTo>
                  <a:lnTo>
                    <a:pt x="20299" y="12838"/>
                  </a:lnTo>
                  <a:lnTo>
                    <a:pt x="20194" y="12735"/>
                  </a:lnTo>
                  <a:lnTo>
                    <a:pt x="20081" y="12632"/>
                  </a:lnTo>
                  <a:lnTo>
                    <a:pt x="19967" y="12551"/>
                  </a:lnTo>
                  <a:lnTo>
                    <a:pt x="19854" y="12477"/>
                  </a:lnTo>
                  <a:lnTo>
                    <a:pt x="19733" y="12404"/>
                  </a:lnTo>
                  <a:lnTo>
                    <a:pt x="19612" y="12345"/>
                  </a:lnTo>
                  <a:lnTo>
                    <a:pt x="19491" y="12301"/>
                  </a:lnTo>
                  <a:lnTo>
                    <a:pt x="19365" y="12264"/>
                  </a:lnTo>
                  <a:lnTo>
                    <a:pt x="19240" y="12242"/>
                  </a:lnTo>
                  <a:lnTo>
                    <a:pt x="19111" y="12220"/>
                  </a:lnTo>
                  <a:close/>
                </a:path>
              </a:pathLst>
            </a:custGeom>
            <a:solidFill>
              <a:srgbClr val="58A6D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 defTabSz="1371508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9" name="文本框 10"/>
            <p:cNvSpPr txBox="1"/>
            <p:nvPr/>
          </p:nvSpPr>
          <p:spPr>
            <a:xfrm>
              <a:off x="340136" y="0"/>
              <a:ext cx="951675" cy="98511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>
                <a:defRPr sz="5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933" name="成组"/>
          <p:cNvGrpSpPr/>
          <p:nvPr/>
        </p:nvGrpSpPr>
        <p:grpSpPr>
          <a:xfrm>
            <a:off x="433188" y="1756947"/>
            <a:ext cx="19304001" cy="1270001"/>
            <a:chOff x="0" y="0"/>
            <a:chExt cx="19304000" cy="1270000"/>
          </a:xfrm>
        </p:grpSpPr>
        <p:sp>
          <p:nvSpPr>
            <p:cNvPr id="931" name="矩形"/>
            <p:cNvSpPr/>
            <p:nvPr/>
          </p:nvSpPr>
          <p:spPr>
            <a:xfrm>
              <a:off x="0" y="0"/>
              <a:ext cx="19304000" cy="1270000"/>
            </a:xfrm>
            <a:prstGeom prst="rect">
              <a:avLst/>
            </a:prstGeom>
            <a:solidFill>
              <a:schemeClr val="accent1"/>
            </a:solidFill>
            <a:ln w="254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32" name="监察动态展示"/>
            <p:cNvSpPr/>
            <p:nvPr/>
          </p:nvSpPr>
          <p:spPr>
            <a:xfrm>
              <a:off x="3306483" y="231202"/>
              <a:ext cx="12700001" cy="809871"/>
            </a:xfrm>
            <a:prstGeom prst="rect">
              <a:avLst/>
            </a:prstGeom>
            <a:solidFill>
              <a:srgbClr val="C1FF9A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203200" dist="50800" dir="5400000">
                <a:srgbClr val="000000">
                  <a:alpha val="34178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监察动态展示</a:t>
              </a:r>
            </a:p>
          </p:txBody>
        </p:sp>
      </p:grpSp>
      <p:grpSp>
        <p:nvGrpSpPr>
          <p:cNvPr id="936" name="成组"/>
          <p:cNvGrpSpPr/>
          <p:nvPr/>
        </p:nvGrpSpPr>
        <p:grpSpPr>
          <a:xfrm>
            <a:off x="433188" y="3164786"/>
            <a:ext cx="19312968" cy="1270001"/>
            <a:chOff x="0" y="0"/>
            <a:chExt cx="19312966" cy="1270000"/>
          </a:xfrm>
        </p:grpSpPr>
        <p:sp>
          <p:nvSpPr>
            <p:cNvPr id="934" name="矩形"/>
            <p:cNvSpPr/>
            <p:nvPr/>
          </p:nvSpPr>
          <p:spPr>
            <a:xfrm>
              <a:off x="0" y="0"/>
              <a:ext cx="19312967" cy="1270000"/>
            </a:xfrm>
            <a:prstGeom prst="rect">
              <a:avLst/>
            </a:prstGeom>
            <a:solidFill>
              <a:schemeClr val="accent1"/>
            </a:solidFill>
            <a:ln w="254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35" name="廉政教育"/>
            <p:cNvSpPr/>
            <p:nvPr/>
          </p:nvSpPr>
          <p:spPr>
            <a:xfrm>
              <a:off x="3306483" y="231202"/>
              <a:ext cx="12700001" cy="809871"/>
            </a:xfrm>
            <a:prstGeom prst="rect">
              <a:avLst/>
            </a:prstGeom>
            <a:solidFill>
              <a:srgbClr val="C1FF9A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203200" dist="50800" dir="5400000">
                <a:srgbClr val="000000">
                  <a:alpha val="34178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廉政教育</a:t>
              </a:r>
            </a:p>
          </p:txBody>
        </p:sp>
      </p:grpSp>
      <p:grpSp>
        <p:nvGrpSpPr>
          <p:cNvPr id="943" name="成组"/>
          <p:cNvGrpSpPr/>
          <p:nvPr/>
        </p:nvGrpSpPr>
        <p:grpSpPr>
          <a:xfrm>
            <a:off x="20202994" y="10438476"/>
            <a:ext cx="3729595" cy="1741345"/>
            <a:chOff x="0" y="0"/>
            <a:chExt cx="3729594" cy="1741344"/>
          </a:xfrm>
        </p:grpSpPr>
        <p:grpSp>
          <p:nvGrpSpPr>
            <p:cNvPr id="939" name="成组"/>
            <p:cNvGrpSpPr/>
            <p:nvPr/>
          </p:nvGrpSpPr>
          <p:grpSpPr>
            <a:xfrm>
              <a:off x="0" y="923464"/>
              <a:ext cx="3729594" cy="817881"/>
              <a:chOff x="0" y="0"/>
              <a:chExt cx="3729593" cy="817880"/>
            </a:xfrm>
          </p:grpSpPr>
          <p:sp>
            <p:nvSpPr>
              <p:cNvPr id="937" name="正方形"/>
              <p:cNvSpPr/>
              <p:nvPr/>
            </p:nvSpPr>
            <p:spPr>
              <a:xfrm>
                <a:off x="0" y="154940"/>
                <a:ext cx="508000" cy="508001"/>
              </a:xfrm>
              <a:prstGeom prst="rect">
                <a:avLst/>
              </a:prstGeom>
              <a:solidFill>
                <a:srgbClr val="F95999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203200" dist="50800" dir="5400000">
                  <a:srgbClr val="000000">
                    <a:alpha val="34178"/>
                  </a:srgbClr>
                </a:outerShdw>
              </a:effectLst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algn="ctr">
                  <a:defRPr b="1" sz="40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38" name="二期建设内容"/>
              <p:cNvSpPr txBox="1"/>
              <p:nvPr/>
            </p:nvSpPr>
            <p:spPr>
              <a:xfrm>
                <a:off x="790814" y="0"/>
                <a:ext cx="2938781" cy="817880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91439" tIns="91439" rIns="91439" bIns="91439" numCol="1" anchor="t">
                <a:spAutoFit/>
              </a:bodyPr>
              <a:lstStyle>
                <a:lvl1pPr>
                  <a:defRPr b="1">
                    <a:solidFill>
                      <a:srgbClr val="535353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二期建设内容</a:t>
                </a:r>
              </a:p>
            </p:txBody>
          </p:sp>
        </p:grpSp>
        <p:grpSp>
          <p:nvGrpSpPr>
            <p:cNvPr id="942" name="成组"/>
            <p:cNvGrpSpPr/>
            <p:nvPr/>
          </p:nvGrpSpPr>
          <p:grpSpPr>
            <a:xfrm>
              <a:off x="0" y="-1"/>
              <a:ext cx="3729594" cy="817882"/>
              <a:chOff x="0" y="0"/>
              <a:chExt cx="3729593" cy="817880"/>
            </a:xfrm>
          </p:grpSpPr>
          <p:sp>
            <p:nvSpPr>
              <p:cNvPr id="940" name="正方形"/>
              <p:cNvSpPr/>
              <p:nvPr/>
            </p:nvSpPr>
            <p:spPr>
              <a:xfrm>
                <a:off x="0" y="154940"/>
                <a:ext cx="508000" cy="508001"/>
              </a:xfrm>
              <a:prstGeom prst="rect">
                <a:avLst/>
              </a:prstGeom>
              <a:solidFill>
                <a:srgbClr val="C4FCA3"/>
              </a:solidFill>
              <a:ln w="12700" cap="flat">
                <a:solidFill>
                  <a:srgbClr val="535353"/>
                </a:solidFill>
                <a:prstDash val="solid"/>
                <a:miter lim="800000"/>
              </a:ln>
              <a:effectLst>
                <a:outerShdw sx="100000" sy="100000" kx="0" ky="0" algn="b" rotWithShape="0" blurRad="203200" dist="50800" dir="5400000">
                  <a:srgbClr val="000000">
                    <a:alpha val="34178"/>
                  </a:srgbClr>
                </a:outerShdw>
              </a:effectLst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algn="ctr">
                  <a:defRPr b="1" sz="4000">
                    <a:solidFill>
                      <a:srgbClr val="535353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41" name="一期建设内容"/>
              <p:cNvSpPr txBox="1"/>
              <p:nvPr/>
            </p:nvSpPr>
            <p:spPr>
              <a:xfrm>
                <a:off x="790814" y="0"/>
                <a:ext cx="2938781" cy="817880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91439" tIns="91439" rIns="91439" bIns="91439" numCol="1" anchor="t">
                <a:spAutoFit/>
              </a:bodyPr>
              <a:lstStyle>
                <a:lvl1pPr>
                  <a:defRPr b="1">
                    <a:solidFill>
                      <a:srgbClr val="535353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一期建设内容</a:t>
                </a:r>
              </a:p>
            </p:txBody>
          </p:sp>
        </p:grpSp>
      </p:grpSp>
      <p:grpSp>
        <p:nvGrpSpPr>
          <p:cNvPr id="971" name="成组"/>
          <p:cNvGrpSpPr/>
          <p:nvPr/>
        </p:nvGrpSpPr>
        <p:grpSpPr>
          <a:xfrm>
            <a:off x="426838" y="4566275"/>
            <a:ext cx="19304367" cy="5762131"/>
            <a:chOff x="0" y="0"/>
            <a:chExt cx="19304365" cy="5762129"/>
          </a:xfrm>
        </p:grpSpPr>
        <p:sp>
          <p:nvSpPr>
            <p:cNvPr id="944" name="业务监察系统"/>
            <p:cNvSpPr/>
            <p:nvPr/>
          </p:nvSpPr>
          <p:spPr>
            <a:xfrm>
              <a:off x="0" y="0"/>
              <a:ext cx="19304366" cy="5762130"/>
            </a:xfrm>
            <a:prstGeom prst="rect">
              <a:avLst/>
            </a:prstGeom>
            <a:solidFill>
              <a:schemeClr val="accent1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03200" tIns="203200" rIns="203200" bIns="203200" numCol="1" anchor="t">
              <a:noAutofit/>
            </a:bodyPr>
            <a:lstStyle>
              <a:lvl1pPr algn="ctr">
                <a:defRPr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业务监察系统</a:t>
              </a:r>
            </a:p>
          </p:txBody>
        </p:sp>
        <p:grpSp>
          <p:nvGrpSpPr>
            <p:cNvPr id="949" name="成组"/>
            <p:cNvGrpSpPr/>
            <p:nvPr/>
          </p:nvGrpSpPr>
          <p:grpSpPr>
            <a:xfrm>
              <a:off x="7296244" y="1306151"/>
              <a:ext cx="3357531" cy="3810001"/>
              <a:chOff x="0" y="0"/>
              <a:chExt cx="3357529" cy="3810000"/>
            </a:xfrm>
          </p:grpSpPr>
          <p:sp>
            <p:nvSpPr>
              <p:cNvPr id="945" name="人力资源监管"/>
              <p:cNvSpPr/>
              <p:nvPr/>
            </p:nvSpPr>
            <p:spPr>
              <a:xfrm>
                <a:off x="0" y="0"/>
                <a:ext cx="3357530" cy="3810000"/>
              </a:xfrm>
              <a:prstGeom prst="rect">
                <a:avLst/>
              </a:prstGeom>
              <a:solidFill>
                <a:srgbClr val="F9F9F9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203200" dist="50800" dir="5400000">
                  <a:srgbClr val="000000">
                    <a:alpha val="34178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03200" tIns="203200" rIns="203200" bIns="203200" numCol="1" anchor="t">
                <a:noAutofit/>
              </a:bodyPr>
              <a:lstStyle>
                <a:lvl1pPr algn="ctr">
                  <a:lnSpc>
                    <a:spcPct val="80000"/>
                  </a:lnSpc>
                  <a:defRPr b="1" sz="3000">
                    <a:solidFill>
                      <a:srgbClr val="535353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人力资源监管</a:t>
                </a:r>
              </a:p>
            </p:txBody>
          </p:sp>
          <p:sp>
            <p:nvSpPr>
              <p:cNvPr id="946" name="人员招聘"/>
              <p:cNvSpPr/>
              <p:nvPr/>
            </p:nvSpPr>
            <p:spPr>
              <a:xfrm>
                <a:off x="243532" y="892725"/>
                <a:ext cx="2870465" cy="68102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ctr">
                <a:noAutofit/>
              </a:bodyPr>
              <a:lstStyle>
                <a:lvl1pPr algn="ctr">
                  <a:defRPr b="1" sz="2600">
                    <a:solidFill>
                      <a:srgbClr val="535353"/>
                    </a:solidFill>
                  </a:defRPr>
                </a:lvl1pPr>
              </a:lstStyle>
              <a:p>
                <a:pPr/>
                <a:r>
                  <a:t>人员招聘</a:t>
                </a:r>
              </a:p>
            </p:txBody>
          </p:sp>
          <p:sp>
            <p:nvSpPr>
              <p:cNvPr id="947" name="职级管理"/>
              <p:cNvSpPr/>
              <p:nvPr/>
            </p:nvSpPr>
            <p:spPr>
              <a:xfrm>
                <a:off x="243532" y="1747414"/>
                <a:ext cx="2870465" cy="681027"/>
              </a:xfrm>
              <a:prstGeom prst="roundRect">
                <a:avLst>
                  <a:gd name="adj" fmla="val 50000"/>
                </a:avLst>
              </a:prstGeom>
              <a:solidFill>
                <a:srgbClr val="F75C99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ctr">
                <a:noAutofit/>
              </a:bodyPr>
              <a:lstStyle>
                <a:lvl1pPr algn="ctr">
                  <a:defRPr b="1" sz="22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职级管理</a:t>
                </a:r>
              </a:p>
            </p:txBody>
          </p:sp>
          <p:sp>
            <p:nvSpPr>
              <p:cNvPr id="948" name="管理人员选拔"/>
              <p:cNvSpPr/>
              <p:nvPr/>
            </p:nvSpPr>
            <p:spPr>
              <a:xfrm>
                <a:off x="243532" y="2611017"/>
                <a:ext cx="2870465" cy="681028"/>
              </a:xfrm>
              <a:prstGeom prst="roundRect">
                <a:avLst>
                  <a:gd name="adj" fmla="val 50000"/>
                </a:avLst>
              </a:prstGeom>
              <a:solidFill>
                <a:srgbClr val="F75C99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ctr">
                <a:noAutofit/>
              </a:bodyPr>
              <a:lstStyle>
                <a:lvl1pPr algn="ctr">
                  <a:defRPr b="1" sz="22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管理人员选拔</a:t>
                </a:r>
              </a:p>
            </p:txBody>
          </p:sp>
        </p:grpSp>
        <p:grpSp>
          <p:nvGrpSpPr>
            <p:cNvPr id="954" name="成组"/>
            <p:cNvGrpSpPr/>
            <p:nvPr/>
          </p:nvGrpSpPr>
          <p:grpSpPr>
            <a:xfrm>
              <a:off x="10890677" y="1306152"/>
              <a:ext cx="3357530" cy="3810001"/>
              <a:chOff x="0" y="0"/>
              <a:chExt cx="3357529" cy="3810000"/>
            </a:xfrm>
          </p:grpSpPr>
          <p:sp>
            <p:nvSpPr>
              <p:cNvPr id="950" name="资金监管"/>
              <p:cNvSpPr/>
              <p:nvPr/>
            </p:nvSpPr>
            <p:spPr>
              <a:xfrm>
                <a:off x="0" y="0"/>
                <a:ext cx="3357530" cy="3810000"/>
              </a:xfrm>
              <a:prstGeom prst="rect">
                <a:avLst/>
              </a:prstGeom>
              <a:solidFill>
                <a:srgbClr val="F9F9F9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203200" dist="50800" dir="5400000">
                  <a:srgbClr val="000000">
                    <a:alpha val="34178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03200" tIns="203200" rIns="203200" bIns="203200" numCol="1" anchor="t">
                <a:noAutofit/>
              </a:bodyPr>
              <a:lstStyle>
                <a:lvl1pPr algn="ctr">
                  <a:lnSpc>
                    <a:spcPct val="80000"/>
                  </a:lnSpc>
                  <a:defRPr b="1" sz="3000">
                    <a:solidFill>
                      <a:srgbClr val="535353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资金监管</a:t>
                </a:r>
              </a:p>
            </p:txBody>
          </p:sp>
          <p:sp>
            <p:nvSpPr>
              <p:cNvPr id="951" name="资金使用…"/>
              <p:cNvSpPr/>
              <p:nvPr/>
            </p:nvSpPr>
            <p:spPr>
              <a:xfrm>
                <a:off x="243532" y="892725"/>
                <a:ext cx="2870465" cy="1057836"/>
              </a:xfrm>
              <a:prstGeom prst="roundRect">
                <a:avLst>
                  <a:gd name="adj" fmla="val 32314"/>
                </a:avLst>
              </a:prstGeom>
              <a:solidFill>
                <a:srgbClr val="F75C99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algn="ctr">
                  <a:defRPr b="1" sz="2200">
                    <a:solidFill>
                      <a:srgbClr val="FFFFFF"/>
                    </a:solidFill>
                  </a:defRPr>
                </a:pPr>
                <a:r>
                  <a:t>资金使用</a:t>
                </a:r>
              </a:p>
              <a:p>
                <a:pPr algn="ctr">
                  <a:defRPr b="1" sz="2200">
                    <a:solidFill>
                      <a:srgbClr val="FFFFFF"/>
                    </a:solidFill>
                  </a:defRPr>
                </a:pPr>
                <a:r>
                  <a:t>（“八项规定”监察）</a:t>
                </a:r>
              </a:p>
            </p:txBody>
          </p:sp>
          <p:sp>
            <p:nvSpPr>
              <p:cNvPr id="952" name="资金运作"/>
              <p:cNvSpPr/>
              <p:nvPr/>
            </p:nvSpPr>
            <p:spPr>
              <a:xfrm>
                <a:off x="243532" y="2128414"/>
                <a:ext cx="2870465" cy="68102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ctr">
                <a:noAutofit/>
              </a:bodyPr>
              <a:lstStyle>
                <a:lvl1pPr algn="ctr">
                  <a:defRPr b="1" sz="2600">
                    <a:solidFill>
                      <a:srgbClr val="535353"/>
                    </a:solidFill>
                  </a:defRPr>
                </a:lvl1pPr>
              </a:lstStyle>
              <a:p>
                <a:pPr/>
                <a:r>
                  <a:t>资金运作</a:t>
                </a:r>
              </a:p>
            </p:txBody>
          </p:sp>
          <p:sp>
            <p:nvSpPr>
              <p:cNvPr id="953" name="资金存放"/>
              <p:cNvSpPr/>
              <p:nvPr/>
            </p:nvSpPr>
            <p:spPr>
              <a:xfrm>
                <a:off x="243532" y="2992017"/>
                <a:ext cx="2870465" cy="68102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ctr">
                <a:noAutofit/>
              </a:bodyPr>
              <a:lstStyle>
                <a:lvl1pPr algn="ctr">
                  <a:defRPr b="1" sz="2600">
                    <a:solidFill>
                      <a:srgbClr val="535353"/>
                    </a:solidFill>
                  </a:defRPr>
                </a:lvl1pPr>
              </a:lstStyle>
              <a:p>
                <a:pPr/>
                <a:r>
                  <a:t>资金存放</a:t>
                </a:r>
              </a:p>
            </p:txBody>
          </p:sp>
        </p:grpSp>
        <p:grpSp>
          <p:nvGrpSpPr>
            <p:cNvPr id="959" name="成组"/>
            <p:cNvGrpSpPr/>
            <p:nvPr/>
          </p:nvGrpSpPr>
          <p:grpSpPr>
            <a:xfrm>
              <a:off x="14485109" y="1306152"/>
              <a:ext cx="3357531" cy="3810001"/>
              <a:chOff x="0" y="0"/>
              <a:chExt cx="3357529" cy="3810000"/>
            </a:xfrm>
          </p:grpSpPr>
          <p:sp>
            <p:nvSpPr>
              <p:cNvPr id="955" name="资产管理"/>
              <p:cNvSpPr/>
              <p:nvPr/>
            </p:nvSpPr>
            <p:spPr>
              <a:xfrm>
                <a:off x="0" y="0"/>
                <a:ext cx="3357530" cy="3810000"/>
              </a:xfrm>
              <a:prstGeom prst="rect">
                <a:avLst/>
              </a:prstGeom>
              <a:solidFill>
                <a:srgbClr val="F9F9F9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203200" dist="50800" dir="5400000">
                  <a:srgbClr val="000000">
                    <a:alpha val="34178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03200" tIns="203200" rIns="203200" bIns="203200" numCol="1" anchor="t">
                <a:noAutofit/>
              </a:bodyPr>
              <a:lstStyle>
                <a:lvl1pPr algn="ctr">
                  <a:lnSpc>
                    <a:spcPct val="80000"/>
                  </a:lnSpc>
                  <a:defRPr b="1" sz="3000">
                    <a:solidFill>
                      <a:srgbClr val="535353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资产管理</a:t>
                </a:r>
              </a:p>
            </p:txBody>
          </p:sp>
          <p:sp>
            <p:nvSpPr>
              <p:cNvPr id="956" name="固定资产"/>
              <p:cNvSpPr/>
              <p:nvPr/>
            </p:nvSpPr>
            <p:spPr>
              <a:xfrm>
                <a:off x="243532" y="892725"/>
                <a:ext cx="2870465" cy="681027"/>
              </a:xfrm>
              <a:prstGeom prst="roundRect">
                <a:avLst>
                  <a:gd name="adj" fmla="val 50000"/>
                </a:avLst>
              </a:prstGeom>
              <a:solidFill>
                <a:srgbClr val="F75C99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ctr">
                <a:noAutofit/>
              </a:bodyPr>
              <a:lstStyle>
                <a:lvl1pPr algn="ctr">
                  <a:defRPr b="1" sz="26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固定资产</a:t>
                </a:r>
              </a:p>
            </p:txBody>
          </p:sp>
          <p:sp>
            <p:nvSpPr>
              <p:cNvPr id="957" name="生产物资"/>
              <p:cNvSpPr/>
              <p:nvPr/>
            </p:nvSpPr>
            <p:spPr>
              <a:xfrm>
                <a:off x="243532" y="1747414"/>
                <a:ext cx="2870465" cy="681027"/>
              </a:xfrm>
              <a:prstGeom prst="roundRect">
                <a:avLst>
                  <a:gd name="adj" fmla="val 50000"/>
                </a:avLst>
              </a:prstGeom>
              <a:solidFill>
                <a:srgbClr val="F75C99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ctr">
                <a:noAutofit/>
              </a:bodyPr>
              <a:lstStyle>
                <a:lvl1pPr algn="ctr">
                  <a:defRPr b="1" sz="26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生产物资</a:t>
                </a:r>
              </a:p>
            </p:txBody>
          </p:sp>
          <p:sp>
            <p:nvSpPr>
              <p:cNvPr id="958" name="设施设备"/>
              <p:cNvSpPr/>
              <p:nvPr/>
            </p:nvSpPr>
            <p:spPr>
              <a:xfrm>
                <a:off x="243532" y="2611017"/>
                <a:ext cx="2870465" cy="681028"/>
              </a:xfrm>
              <a:prstGeom prst="roundRect">
                <a:avLst>
                  <a:gd name="adj" fmla="val 50000"/>
                </a:avLst>
              </a:prstGeom>
              <a:solidFill>
                <a:srgbClr val="F75C99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ctr">
                <a:noAutofit/>
              </a:bodyPr>
              <a:lstStyle>
                <a:lvl1pPr algn="ctr">
                  <a:defRPr b="1" sz="26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设施设备</a:t>
                </a:r>
              </a:p>
            </p:txBody>
          </p:sp>
        </p:grpSp>
        <p:grpSp>
          <p:nvGrpSpPr>
            <p:cNvPr id="969" name="成组"/>
            <p:cNvGrpSpPr/>
            <p:nvPr/>
          </p:nvGrpSpPr>
          <p:grpSpPr>
            <a:xfrm>
              <a:off x="402203" y="1306151"/>
              <a:ext cx="6680733" cy="3810001"/>
              <a:chOff x="0" y="0"/>
              <a:chExt cx="6680731" cy="3810000"/>
            </a:xfrm>
          </p:grpSpPr>
          <p:sp>
            <p:nvSpPr>
              <p:cNvPr id="960" name="工程建设监管"/>
              <p:cNvSpPr/>
              <p:nvPr/>
            </p:nvSpPr>
            <p:spPr>
              <a:xfrm>
                <a:off x="0" y="-1"/>
                <a:ext cx="6680732" cy="3810001"/>
              </a:xfrm>
              <a:prstGeom prst="rect">
                <a:avLst/>
              </a:prstGeom>
              <a:solidFill>
                <a:srgbClr val="F9F9F9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203200" dist="50800" dir="5400000">
                  <a:srgbClr val="000000">
                    <a:alpha val="34178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03200" tIns="203200" rIns="203200" bIns="203200" numCol="1" anchor="t">
                <a:noAutofit/>
              </a:bodyPr>
              <a:lstStyle>
                <a:lvl1pPr algn="ctr">
                  <a:lnSpc>
                    <a:spcPct val="80000"/>
                  </a:lnSpc>
                  <a:defRPr b="1" sz="3000">
                    <a:solidFill>
                      <a:srgbClr val="535353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工程建设监管</a:t>
                </a:r>
              </a:p>
            </p:txBody>
          </p:sp>
          <p:grpSp>
            <p:nvGrpSpPr>
              <p:cNvPr id="968" name="成组"/>
              <p:cNvGrpSpPr/>
              <p:nvPr/>
            </p:nvGrpSpPr>
            <p:grpSpPr>
              <a:xfrm>
                <a:off x="196287" y="829617"/>
                <a:ext cx="6288157" cy="2848563"/>
                <a:chOff x="0" y="0"/>
                <a:chExt cx="6288156" cy="2848561"/>
              </a:xfrm>
            </p:grpSpPr>
            <p:sp>
              <p:nvSpPr>
                <p:cNvPr id="961" name="合同管理"/>
                <p:cNvSpPr/>
                <p:nvPr/>
              </p:nvSpPr>
              <p:spPr>
                <a:xfrm>
                  <a:off x="2763078" y="0"/>
                  <a:ext cx="762001" cy="2848562"/>
                </a:xfrm>
                <a:prstGeom prst="rect">
                  <a:avLst/>
                </a:prstGeom>
                <a:solidFill>
                  <a:srgbClr val="C2FD9F"/>
                </a:solidFill>
                <a:ln w="25400" cap="flat">
                  <a:noFill/>
                  <a:miter lim="400000"/>
                </a:ln>
                <a:effectLst>
                  <a:outerShdw sx="100000" sy="100000" kx="0" ky="0" algn="b" rotWithShape="0" blurRad="203200" dist="50800" dir="5400000">
                    <a:srgbClr val="000000">
                      <a:alpha val="34178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91439" tIns="91439" rIns="91439" bIns="91439" numCol="1" anchor="ctr">
                  <a:noAutofit/>
                </a:bodyPr>
                <a:lstStyle>
                  <a:lvl1pPr algn="ctr">
                    <a:lnSpc>
                      <a:spcPct val="80000"/>
                    </a:lnSpc>
                    <a:defRPr b="1" sz="2900">
                      <a:solidFill>
                        <a:srgbClr val="535353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/>
                  <a:r>
                    <a:t>合同管理</a:t>
                  </a:r>
                </a:p>
              </p:txBody>
            </p:sp>
            <p:sp>
              <p:nvSpPr>
                <p:cNvPr id="962" name="工程设计"/>
                <p:cNvSpPr/>
                <p:nvPr/>
              </p:nvSpPr>
              <p:spPr>
                <a:xfrm>
                  <a:off x="1842051" y="0"/>
                  <a:ext cx="762001" cy="2848562"/>
                </a:xfrm>
                <a:prstGeom prst="rect">
                  <a:avLst/>
                </a:prstGeom>
                <a:solidFill>
                  <a:srgbClr val="F95999"/>
                </a:solidFill>
                <a:ln w="25400" cap="flat">
                  <a:noFill/>
                  <a:miter lim="400000"/>
                </a:ln>
                <a:effectLst>
                  <a:outerShdw sx="100000" sy="100000" kx="0" ky="0" algn="b" rotWithShape="0" blurRad="203200" dist="50800" dir="5400000">
                    <a:srgbClr val="000000">
                      <a:alpha val="34178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91439" tIns="91439" rIns="91439" bIns="91439" numCol="1" anchor="ctr">
                  <a:noAutofit/>
                </a:bodyPr>
                <a:lstStyle>
                  <a:lvl1pPr algn="ctr">
                    <a:lnSpc>
                      <a:spcPct val="80000"/>
                    </a:lnSpc>
                    <a:defRPr b="1" sz="29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/>
                  <a:r>
                    <a:t>工程设计</a:t>
                  </a:r>
                </a:p>
              </p:txBody>
            </p:sp>
            <p:sp>
              <p:nvSpPr>
                <p:cNvPr id="963" name="招标管理"/>
                <p:cNvSpPr/>
                <p:nvPr/>
              </p:nvSpPr>
              <p:spPr>
                <a:xfrm>
                  <a:off x="0" y="0"/>
                  <a:ext cx="762000" cy="2848562"/>
                </a:xfrm>
                <a:prstGeom prst="rect">
                  <a:avLst/>
                </a:prstGeom>
                <a:solidFill>
                  <a:srgbClr val="F95999"/>
                </a:solidFill>
                <a:ln w="25400" cap="flat">
                  <a:noFill/>
                  <a:miter lim="400000"/>
                </a:ln>
                <a:effectLst>
                  <a:outerShdw sx="100000" sy="100000" kx="0" ky="0" algn="b" rotWithShape="0" blurRad="203200" dist="50800" dir="5400000">
                    <a:srgbClr val="000000">
                      <a:alpha val="34178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91439" tIns="91439" rIns="91439" bIns="91439" numCol="1" anchor="ctr">
                  <a:noAutofit/>
                </a:bodyPr>
                <a:lstStyle>
                  <a:lvl1pPr algn="ctr">
                    <a:lnSpc>
                      <a:spcPct val="80000"/>
                    </a:lnSpc>
                    <a:defRPr b="1" sz="29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/>
                  <a:r>
                    <a:t>招标管理</a:t>
                  </a:r>
                </a:p>
              </p:txBody>
            </p:sp>
            <p:sp>
              <p:nvSpPr>
                <p:cNvPr id="964" name="计量支付"/>
                <p:cNvSpPr/>
                <p:nvPr/>
              </p:nvSpPr>
              <p:spPr>
                <a:xfrm>
                  <a:off x="3684104" y="0"/>
                  <a:ext cx="762001" cy="2848562"/>
                </a:xfrm>
                <a:prstGeom prst="rect">
                  <a:avLst/>
                </a:prstGeom>
                <a:solidFill>
                  <a:srgbClr val="C2FD9F"/>
                </a:solidFill>
                <a:ln w="25400" cap="flat">
                  <a:noFill/>
                  <a:miter lim="400000"/>
                </a:ln>
                <a:effectLst>
                  <a:outerShdw sx="100000" sy="100000" kx="0" ky="0" algn="b" rotWithShape="0" blurRad="203200" dist="50800" dir="5400000">
                    <a:srgbClr val="000000">
                      <a:alpha val="34178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91439" tIns="91439" rIns="91439" bIns="91439" numCol="1" anchor="ctr">
                  <a:noAutofit/>
                </a:bodyPr>
                <a:lstStyle>
                  <a:lvl1pPr algn="ctr">
                    <a:lnSpc>
                      <a:spcPct val="80000"/>
                    </a:lnSpc>
                    <a:defRPr b="1" sz="2900">
                      <a:solidFill>
                        <a:srgbClr val="535353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/>
                  <a:r>
                    <a:t>计量支付</a:t>
                  </a:r>
                </a:p>
              </p:txBody>
            </p:sp>
            <p:sp>
              <p:nvSpPr>
                <p:cNvPr id="965" name="经济签证"/>
                <p:cNvSpPr/>
                <p:nvPr/>
              </p:nvSpPr>
              <p:spPr>
                <a:xfrm>
                  <a:off x="4605130" y="0"/>
                  <a:ext cx="762001" cy="2848562"/>
                </a:xfrm>
                <a:prstGeom prst="rect">
                  <a:avLst/>
                </a:prstGeom>
                <a:solidFill>
                  <a:srgbClr val="F95999"/>
                </a:solidFill>
                <a:ln w="25400" cap="flat">
                  <a:noFill/>
                  <a:miter lim="400000"/>
                </a:ln>
                <a:effectLst>
                  <a:outerShdw sx="100000" sy="100000" kx="0" ky="0" algn="b" rotWithShape="0" blurRad="203200" dist="50800" dir="5400000">
                    <a:srgbClr val="000000">
                      <a:alpha val="34178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91439" tIns="91439" rIns="91439" bIns="91439" numCol="1" anchor="ctr">
                  <a:noAutofit/>
                </a:bodyPr>
                <a:lstStyle>
                  <a:lvl1pPr algn="ctr">
                    <a:lnSpc>
                      <a:spcPct val="80000"/>
                    </a:lnSpc>
                    <a:defRPr b="1" sz="29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/>
                  <a:r>
                    <a:t>经济签证</a:t>
                  </a:r>
                </a:p>
              </p:txBody>
            </p:sp>
            <p:sp>
              <p:nvSpPr>
                <p:cNvPr id="966" name="结算审计"/>
                <p:cNvSpPr/>
                <p:nvPr/>
              </p:nvSpPr>
              <p:spPr>
                <a:xfrm>
                  <a:off x="5526156" y="-1"/>
                  <a:ext cx="762001" cy="2848563"/>
                </a:xfrm>
                <a:prstGeom prst="rect">
                  <a:avLst/>
                </a:prstGeom>
                <a:solidFill>
                  <a:srgbClr val="F95999"/>
                </a:solidFill>
                <a:ln w="25400" cap="flat">
                  <a:noFill/>
                  <a:miter lim="400000"/>
                </a:ln>
                <a:effectLst>
                  <a:outerShdw sx="100000" sy="100000" kx="0" ky="0" algn="b" rotWithShape="0" blurRad="203200" dist="50800" dir="5400000">
                    <a:srgbClr val="000000">
                      <a:alpha val="34178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91439" tIns="91439" rIns="91439" bIns="91439" numCol="1" anchor="ctr">
                  <a:noAutofit/>
                </a:bodyPr>
                <a:lstStyle>
                  <a:lvl1pPr algn="ctr">
                    <a:lnSpc>
                      <a:spcPct val="80000"/>
                    </a:lnSpc>
                    <a:defRPr b="1" sz="29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/>
                  <a:r>
                    <a:t>结算审计</a:t>
                  </a:r>
                </a:p>
              </p:txBody>
            </p:sp>
            <p:sp>
              <p:nvSpPr>
                <p:cNvPr id="967" name="供应商管理"/>
                <p:cNvSpPr/>
                <p:nvPr/>
              </p:nvSpPr>
              <p:spPr>
                <a:xfrm>
                  <a:off x="921026" y="0"/>
                  <a:ext cx="762001" cy="2848562"/>
                </a:xfrm>
                <a:prstGeom prst="rect">
                  <a:avLst/>
                </a:prstGeom>
                <a:solidFill>
                  <a:srgbClr val="F95999"/>
                </a:solidFill>
                <a:ln w="25400" cap="flat">
                  <a:noFill/>
                  <a:miter lim="400000"/>
                </a:ln>
                <a:effectLst>
                  <a:outerShdw sx="100000" sy="100000" kx="0" ky="0" algn="b" rotWithShape="0" blurRad="203200" dist="50800" dir="5400000">
                    <a:srgbClr val="000000">
                      <a:alpha val="34178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91439" tIns="91439" rIns="91439" bIns="91439" numCol="1" anchor="ctr">
                  <a:noAutofit/>
                </a:bodyPr>
                <a:lstStyle>
                  <a:lvl1pPr algn="ctr">
                    <a:lnSpc>
                      <a:spcPct val="80000"/>
                    </a:lnSpc>
                    <a:defRPr b="1" sz="29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/>
                  <a:r>
                    <a:t>供应商管理</a:t>
                  </a:r>
                </a:p>
              </p:txBody>
            </p:sp>
          </p:grpSp>
        </p:grpSp>
        <p:sp>
          <p:nvSpPr>
            <p:cNvPr id="970" name="三重一大"/>
            <p:cNvSpPr/>
            <p:nvPr/>
          </p:nvSpPr>
          <p:spPr>
            <a:xfrm>
              <a:off x="18079542" y="1306151"/>
              <a:ext cx="834954" cy="3810001"/>
            </a:xfrm>
            <a:prstGeom prst="rect">
              <a:avLst/>
            </a:prstGeom>
            <a:solidFill>
              <a:srgbClr val="C2FD9F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203200" dist="50800" dir="5400000">
                <a:srgbClr val="000000">
                  <a:alpha val="34178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lnSpc>
                  <a:spcPct val="80000"/>
                </a:lnSpc>
                <a:defRPr b="1" sz="33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三重一大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80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Class="entr" nodeType="afterEffect" presetSubtype="1" presetID="2" grpId="2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Class="entr" nodeType="afterEffect" presetSubtype="1" presetID="2" grpId="3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9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9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300"/>
                            </p:stCondLst>
                            <p:childTnLst>
                              <p:par>
                                <p:cTn id="20" presetClass="entr" nodeType="afterEffect" presetSubtype="1" presetID="2" grpId="4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00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100"/>
                            </p:stCondLst>
                            <p:childTnLst>
                              <p:par>
                                <p:cTn id="25" presetClass="entr" nodeType="afterEffect" presetSubtype="1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00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00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800"/>
                            </p:stCondLst>
                            <p:childTnLst>
                              <p:par>
                                <p:cTn id="30" presetClass="entr" nodeType="afterEffect" presetSubtype="8" presetID="15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18" grpId="5"/>
      <p:bldP build="whole" bldLvl="1" animBg="1" rev="0" advAuto="0" spid="971" grpId="3"/>
      <p:bldP build="whole" bldLvl="1" animBg="1" rev="0" advAuto="0" spid="933" grpId="1"/>
      <p:bldP build="whole" bldLvl="1" animBg="1" rev="0" advAuto="0" spid="925" grpId="4"/>
      <p:bldP build="whole" bldLvl="1" animBg="1" rev="0" advAuto="0" spid="943" grpId="6"/>
      <p:bldP build="whole" bldLvl="1" animBg="1" rev="0" advAuto="0" spid="936" grpId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幻灯片编号"/>
          <p:cNvSpPr txBox="1"/>
          <p:nvPr>
            <p:ph type="sldNum" sz="quarter" idx="2"/>
          </p:nvPr>
        </p:nvSpPr>
        <p:spPr>
          <a:xfrm>
            <a:off x="11868189" y="12893692"/>
            <a:ext cx="647622" cy="6654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9" tIns="91439" rIns="91439" bIns="91439"/>
          <a:lstStyle/>
          <a:p>
            <a:pPr/>
            <a:fld id="{86CB4B4D-7CA3-9044-876B-883B54F8677D}" type="slidenum"/>
          </a:p>
        </p:txBody>
      </p:sp>
      <p:sp>
        <p:nvSpPr>
          <p:cNvPr id="976" name="TextBox 22"/>
          <p:cNvSpPr txBox="1"/>
          <p:nvPr/>
        </p:nvSpPr>
        <p:spPr>
          <a:xfrm>
            <a:off x="3439055" y="2868426"/>
            <a:ext cx="7961656" cy="6599084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711200" dist="0" dir="0">
              <a:srgbClr val="000000">
                <a:alpha val="8416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>
              <a:defRPr b="1" sz="13600">
                <a:solidFill>
                  <a:srgbClr val="58A6DA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PART</a:t>
            </a:r>
            <a:r>
              <a:rPr sz="45200"/>
              <a:t>3</a:t>
            </a:r>
          </a:p>
        </p:txBody>
      </p:sp>
      <p:sp>
        <p:nvSpPr>
          <p:cNvPr id="977" name="TextBox 38"/>
          <p:cNvSpPr txBox="1"/>
          <p:nvPr/>
        </p:nvSpPr>
        <p:spPr>
          <a:xfrm>
            <a:off x="11396700" y="5220003"/>
            <a:ext cx="9396912" cy="21767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11200">
                <a:solidFill>
                  <a:srgbClr val="58A6D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二期建设方案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77" grpId="2"/>
      <p:bldP build="whole" bldLvl="1" animBg="1" rev="0" advAuto="0" spid="976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9" name="成组"/>
          <p:cNvGrpSpPr/>
          <p:nvPr/>
        </p:nvGrpSpPr>
        <p:grpSpPr>
          <a:xfrm>
            <a:off x="-1" y="4174584"/>
            <a:ext cx="24384003" cy="5300079"/>
            <a:chOff x="0" y="0"/>
            <a:chExt cx="24384001" cy="5300078"/>
          </a:xfrm>
        </p:grpSpPr>
        <p:sp>
          <p:nvSpPr>
            <p:cNvPr id="979" name="矩形"/>
            <p:cNvSpPr/>
            <p:nvPr/>
          </p:nvSpPr>
          <p:spPr>
            <a:xfrm>
              <a:off x="0" y="772790"/>
              <a:ext cx="24384002" cy="4527289"/>
            </a:xfrm>
            <a:prstGeom prst="rect">
              <a:avLst/>
            </a:prstGeom>
            <a:solidFill>
              <a:srgbClr val="72B1D7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grpSp>
          <p:nvGrpSpPr>
            <p:cNvPr id="986" name="成组"/>
            <p:cNvGrpSpPr/>
            <p:nvPr/>
          </p:nvGrpSpPr>
          <p:grpSpPr>
            <a:xfrm>
              <a:off x="9306566" y="0"/>
              <a:ext cx="6431701" cy="2381250"/>
              <a:chOff x="0" y="0"/>
              <a:chExt cx="6431700" cy="2381250"/>
            </a:xfrm>
          </p:grpSpPr>
          <p:sp>
            <p:nvSpPr>
              <p:cNvPr id="980" name="圆角矩形"/>
              <p:cNvSpPr/>
              <p:nvPr/>
            </p:nvSpPr>
            <p:spPr>
              <a:xfrm>
                <a:off x="0" y="0"/>
                <a:ext cx="6431701" cy="2381250"/>
              </a:xfrm>
              <a:prstGeom prst="roundRect">
                <a:avLst>
                  <a:gd name="adj" fmla="val 29910"/>
                </a:avLst>
              </a:prstGeom>
              <a:solidFill>
                <a:srgbClr val="72B1D7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grpSp>
            <p:nvGrpSpPr>
              <p:cNvPr id="985" name="成组"/>
              <p:cNvGrpSpPr/>
              <p:nvPr/>
            </p:nvGrpSpPr>
            <p:grpSpPr>
              <a:xfrm>
                <a:off x="471720" y="476250"/>
                <a:ext cx="5488261" cy="1428751"/>
                <a:chOff x="0" y="0"/>
                <a:chExt cx="5488260" cy="1428750"/>
              </a:xfrm>
            </p:grpSpPr>
            <p:grpSp>
              <p:nvGrpSpPr>
                <p:cNvPr id="983" name="成组"/>
                <p:cNvGrpSpPr/>
                <p:nvPr/>
              </p:nvGrpSpPr>
              <p:grpSpPr>
                <a:xfrm>
                  <a:off x="0" y="0"/>
                  <a:ext cx="1428750" cy="1428750"/>
                  <a:chOff x="0" y="0"/>
                  <a:chExt cx="1428750" cy="1428750"/>
                </a:xfrm>
              </p:grpSpPr>
              <p:sp>
                <p:nvSpPr>
                  <p:cNvPr id="981" name="圆形"/>
                  <p:cNvSpPr/>
                  <p:nvPr/>
                </p:nvSpPr>
                <p:spPr>
                  <a:xfrm>
                    <a:off x="0" y="0"/>
                    <a:ext cx="1428750" cy="1428750"/>
                  </a:xfrm>
                  <a:prstGeom prst="ellipse">
                    <a:avLst/>
                  </a:prstGeom>
                  <a:solidFill>
                    <a:srgbClr val="5686A3"/>
                  </a:solidFill>
                  <a:ln w="254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ctr" defTabSz="914400">
                      <a:lnSpc>
                        <a:spcPct val="80000"/>
                      </a:lnSpc>
                      <a:spcBef>
                        <a:spcPts val="11000"/>
                      </a:spcBef>
                      <a:defRPr sz="10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982" name="形状"/>
                  <p:cNvSpPr/>
                  <p:nvPr/>
                </p:nvSpPr>
                <p:spPr>
                  <a:xfrm>
                    <a:off x="357187" y="350034"/>
                    <a:ext cx="714376" cy="71439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10800" y="6913"/>
                        </a:moveTo>
                        <a:cubicBezTo>
                          <a:pt x="8653" y="6913"/>
                          <a:pt x="6912" y="8653"/>
                          <a:pt x="6912" y="10800"/>
                        </a:cubicBezTo>
                        <a:cubicBezTo>
                          <a:pt x="6912" y="12947"/>
                          <a:pt x="8653" y="14687"/>
                          <a:pt x="10800" y="14687"/>
                        </a:cubicBezTo>
                        <a:cubicBezTo>
                          <a:pt x="12947" y="14687"/>
                          <a:pt x="14687" y="12947"/>
                          <a:pt x="14687" y="10800"/>
                        </a:cubicBezTo>
                        <a:cubicBezTo>
                          <a:pt x="14687" y="8653"/>
                          <a:pt x="12947" y="6913"/>
                          <a:pt x="10800" y="6913"/>
                        </a:cubicBezTo>
                        <a:close/>
                        <a:moveTo>
                          <a:pt x="21600" y="9257"/>
                        </a:moveTo>
                        <a:lnTo>
                          <a:pt x="21600" y="12343"/>
                        </a:lnTo>
                        <a:cubicBezTo>
                          <a:pt x="21600" y="12343"/>
                          <a:pt x="20184" y="12738"/>
                          <a:pt x="18089" y="13128"/>
                        </a:cubicBezTo>
                        <a:cubicBezTo>
                          <a:pt x="17994" y="13428"/>
                          <a:pt x="17898" y="13723"/>
                          <a:pt x="17766" y="14007"/>
                        </a:cubicBezTo>
                        <a:cubicBezTo>
                          <a:pt x="19158" y="15729"/>
                          <a:pt x="20056" y="16971"/>
                          <a:pt x="20056" y="16971"/>
                        </a:cubicBezTo>
                        <a:lnTo>
                          <a:pt x="16970" y="20057"/>
                        </a:lnTo>
                        <a:cubicBezTo>
                          <a:pt x="16970" y="20057"/>
                          <a:pt x="15727" y="19158"/>
                          <a:pt x="14006" y="17768"/>
                        </a:cubicBezTo>
                        <a:cubicBezTo>
                          <a:pt x="13725" y="17897"/>
                          <a:pt x="13429" y="17994"/>
                          <a:pt x="13131" y="18089"/>
                        </a:cubicBezTo>
                        <a:cubicBezTo>
                          <a:pt x="12740" y="20184"/>
                          <a:pt x="12341" y="21600"/>
                          <a:pt x="12341" y="21600"/>
                        </a:cubicBezTo>
                        <a:lnTo>
                          <a:pt x="9257" y="21600"/>
                        </a:lnTo>
                        <a:cubicBezTo>
                          <a:pt x="9257" y="21600"/>
                          <a:pt x="8859" y="20187"/>
                          <a:pt x="8467" y="18098"/>
                        </a:cubicBezTo>
                        <a:cubicBezTo>
                          <a:pt x="8166" y="18003"/>
                          <a:pt x="7867" y="17907"/>
                          <a:pt x="7583" y="17777"/>
                        </a:cubicBezTo>
                        <a:cubicBezTo>
                          <a:pt x="5866" y="19163"/>
                          <a:pt x="4628" y="20057"/>
                          <a:pt x="4628" y="20057"/>
                        </a:cubicBezTo>
                        <a:lnTo>
                          <a:pt x="1543" y="16972"/>
                        </a:lnTo>
                        <a:cubicBezTo>
                          <a:pt x="1543" y="16972"/>
                          <a:pt x="2434" y="15738"/>
                          <a:pt x="3816" y="14027"/>
                        </a:cubicBezTo>
                        <a:cubicBezTo>
                          <a:pt x="3682" y="13741"/>
                          <a:pt x="3581" y="13440"/>
                          <a:pt x="3483" y="13136"/>
                        </a:cubicBezTo>
                        <a:cubicBezTo>
                          <a:pt x="1403" y="12743"/>
                          <a:pt x="0" y="12343"/>
                          <a:pt x="0" y="12343"/>
                        </a:cubicBezTo>
                        <a:lnTo>
                          <a:pt x="0" y="9257"/>
                        </a:lnTo>
                        <a:cubicBezTo>
                          <a:pt x="0" y="9257"/>
                          <a:pt x="1398" y="8860"/>
                          <a:pt x="3473" y="8469"/>
                        </a:cubicBezTo>
                        <a:cubicBezTo>
                          <a:pt x="3570" y="8160"/>
                          <a:pt x="3671" y="7856"/>
                          <a:pt x="3805" y="7565"/>
                        </a:cubicBezTo>
                        <a:cubicBezTo>
                          <a:pt x="2429" y="5858"/>
                          <a:pt x="1543" y="4629"/>
                          <a:pt x="1543" y="4629"/>
                        </a:cubicBezTo>
                        <a:lnTo>
                          <a:pt x="4628" y="1543"/>
                        </a:lnTo>
                        <a:cubicBezTo>
                          <a:pt x="4628" y="1543"/>
                          <a:pt x="5858" y="2430"/>
                          <a:pt x="7565" y="3805"/>
                        </a:cubicBezTo>
                        <a:cubicBezTo>
                          <a:pt x="7856" y="3671"/>
                          <a:pt x="8162" y="3570"/>
                          <a:pt x="8472" y="3472"/>
                        </a:cubicBezTo>
                        <a:cubicBezTo>
                          <a:pt x="8863" y="1399"/>
                          <a:pt x="9257" y="0"/>
                          <a:pt x="9257" y="0"/>
                        </a:cubicBezTo>
                        <a:lnTo>
                          <a:pt x="12341" y="0"/>
                        </a:lnTo>
                        <a:cubicBezTo>
                          <a:pt x="12341" y="0"/>
                          <a:pt x="12741" y="1404"/>
                          <a:pt x="13132" y="3482"/>
                        </a:cubicBezTo>
                        <a:cubicBezTo>
                          <a:pt x="13437" y="3581"/>
                          <a:pt x="13738" y="3681"/>
                          <a:pt x="14025" y="3814"/>
                        </a:cubicBezTo>
                        <a:cubicBezTo>
                          <a:pt x="15736" y="2434"/>
                          <a:pt x="16970" y="1543"/>
                          <a:pt x="16970" y="1543"/>
                        </a:cubicBezTo>
                        <a:lnTo>
                          <a:pt x="20056" y="4629"/>
                        </a:lnTo>
                        <a:cubicBezTo>
                          <a:pt x="20056" y="4629"/>
                          <a:pt x="19164" y="5869"/>
                          <a:pt x="17778" y="7587"/>
                        </a:cubicBezTo>
                        <a:cubicBezTo>
                          <a:pt x="17909" y="7870"/>
                          <a:pt x="18002" y="8169"/>
                          <a:pt x="18099" y="8469"/>
                        </a:cubicBezTo>
                        <a:cubicBezTo>
                          <a:pt x="20187" y="8861"/>
                          <a:pt x="21600" y="9257"/>
                          <a:pt x="21600" y="925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5400" cap="flat">
                    <a:noFill/>
                    <a:miter lim="400000"/>
                  </a:ln>
                  <a:effectLst/>
                </p:spPr>
                <p:txBody>
                  <a:bodyPr wrap="square" lIns="76200" tIns="76200" rIns="76200" bIns="76200" numCol="1" anchor="ctr">
                    <a:noAutofit/>
                  </a:bodyPr>
                  <a:lstStyle/>
                  <a:p>
                    <a:pPr algn="ctr" defTabSz="914400">
                      <a:defRPr sz="60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</a:p>
                </p:txBody>
              </p:sp>
            </p:grpSp>
            <p:sp>
              <p:nvSpPr>
                <p:cNvPr id="984" name="建设原因"/>
                <p:cNvSpPr txBox="1"/>
                <p:nvPr/>
              </p:nvSpPr>
              <p:spPr>
                <a:xfrm>
                  <a:off x="1922133" y="10160"/>
                  <a:ext cx="3566128" cy="1418591"/>
                </a:xfrm>
                <a:prstGeom prst="rect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defTabSz="1168400">
                    <a:defRPr b="1" cap="all" sz="5000">
                      <a:solidFill>
                        <a:srgbClr val="FFFFFF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pPr/>
                  <a:r>
                    <a:t>建设原因</a:t>
                  </a:r>
                </a:p>
              </p:txBody>
            </p:sp>
          </p:grpSp>
        </p:grpSp>
        <p:sp>
          <p:nvSpPr>
            <p:cNvPr id="987" name="工程设计管理内容广泛，涉及金额较大，涉及变更原因复杂，廉政风险较大。"/>
            <p:cNvSpPr txBox="1"/>
            <p:nvPr/>
          </p:nvSpPr>
          <p:spPr>
            <a:xfrm>
              <a:off x="4067306" y="2012312"/>
              <a:ext cx="18135601" cy="1656716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1168400">
                <a:lnSpc>
                  <a:spcPct val="110000"/>
                </a:lnSpc>
                <a:spcBef>
                  <a:spcPts val="2000"/>
                </a:spcBef>
                <a:defRPr sz="42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工程设计管理内容广泛，涉及金额较大，涉及变更原因复杂，廉政风险较大。</a:t>
              </a:r>
            </a:p>
          </p:txBody>
        </p:sp>
        <p:sp>
          <p:nvSpPr>
            <p:cNvPr id="988" name="01"/>
            <p:cNvSpPr txBox="1"/>
            <p:nvPr/>
          </p:nvSpPr>
          <p:spPr>
            <a:xfrm>
              <a:off x="1203549" y="1650045"/>
              <a:ext cx="2381251" cy="238125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914400">
                <a:lnSpc>
                  <a:spcPct val="80000"/>
                </a:lnSpc>
                <a:spcBef>
                  <a:spcPts val="11000"/>
                </a:spcBef>
                <a:defRPr sz="16000">
                  <a:solidFill>
                    <a:srgbClr val="FFFFFF"/>
                  </a:solidFill>
                  <a:latin typeface="Helvetica Neue UltraLight"/>
                  <a:ea typeface="Helvetica Neue UltraLight"/>
                  <a:cs typeface="Helvetica Neue UltraLight"/>
                  <a:sym typeface="Helvetica Neue UltraLight"/>
                </a:defRPr>
              </a:lvl1pPr>
            </a:lstStyle>
            <a:p>
              <a:pPr/>
              <a:r>
                <a:t>01</a:t>
              </a:r>
            </a:p>
          </p:txBody>
        </p:sp>
      </p:grpSp>
      <p:grpSp>
        <p:nvGrpSpPr>
          <p:cNvPr id="999" name="成组"/>
          <p:cNvGrpSpPr/>
          <p:nvPr/>
        </p:nvGrpSpPr>
        <p:grpSpPr>
          <a:xfrm>
            <a:off x="0" y="8197449"/>
            <a:ext cx="24384002" cy="6342591"/>
            <a:chOff x="0" y="0"/>
            <a:chExt cx="24384001" cy="6342589"/>
          </a:xfrm>
        </p:grpSpPr>
        <p:sp>
          <p:nvSpPr>
            <p:cNvPr id="990" name="矩形"/>
            <p:cNvSpPr/>
            <p:nvPr/>
          </p:nvSpPr>
          <p:spPr>
            <a:xfrm>
              <a:off x="0" y="796602"/>
              <a:ext cx="24384002" cy="5545988"/>
            </a:xfrm>
            <a:prstGeom prst="rect">
              <a:avLst/>
            </a:prstGeom>
            <a:solidFill>
              <a:srgbClr val="3197E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grpSp>
          <p:nvGrpSpPr>
            <p:cNvPr id="996" name="成组"/>
            <p:cNvGrpSpPr/>
            <p:nvPr/>
          </p:nvGrpSpPr>
          <p:grpSpPr>
            <a:xfrm>
              <a:off x="9322199" y="0"/>
              <a:ext cx="6431702" cy="2381250"/>
              <a:chOff x="0" y="0"/>
              <a:chExt cx="6431700" cy="2381250"/>
            </a:xfrm>
          </p:grpSpPr>
          <p:sp>
            <p:nvSpPr>
              <p:cNvPr id="991" name="圆角矩形"/>
              <p:cNvSpPr/>
              <p:nvPr/>
            </p:nvSpPr>
            <p:spPr>
              <a:xfrm>
                <a:off x="0" y="0"/>
                <a:ext cx="6431701" cy="2381250"/>
              </a:xfrm>
              <a:prstGeom prst="roundRect">
                <a:avLst>
                  <a:gd name="adj" fmla="val 29910"/>
                </a:avLst>
              </a:prstGeom>
              <a:solidFill>
                <a:srgbClr val="3197E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992" name="主要做法"/>
              <p:cNvSpPr txBox="1"/>
              <p:nvPr/>
            </p:nvSpPr>
            <p:spPr>
              <a:xfrm>
                <a:off x="2393853" y="486410"/>
                <a:ext cx="3566128" cy="141859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1168400">
                  <a:defRPr b="1" cap="all" sz="50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主要做法</a:t>
                </a:r>
              </a:p>
            </p:txBody>
          </p:sp>
          <p:grpSp>
            <p:nvGrpSpPr>
              <p:cNvPr id="995" name="成组"/>
              <p:cNvGrpSpPr/>
              <p:nvPr/>
            </p:nvGrpSpPr>
            <p:grpSpPr>
              <a:xfrm>
                <a:off x="472128" y="476250"/>
                <a:ext cx="1428751" cy="1428750"/>
                <a:chOff x="0" y="0"/>
                <a:chExt cx="1428750" cy="1428750"/>
              </a:xfrm>
            </p:grpSpPr>
            <p:sp>
              <p:nvSpPr>
                <p:cNvPr id="993" name="圆形"/>
                <p:cNvSpPr/>
                <p:nvPr/>
              </p:nvSpPr>
              <p:spPr>
                <a:xfrm>
                  <a:off x="0" y="0"/>
                  <a:ext cx="1428750" cy="1428750"/>
                </a:xfrm>
                <a:prstGeom prst="ellipse">
                  <a:avLst/>
                </a:prstGeom>
                <a:solidFill>
                  <a:srgbClr val="2675AD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ctr" defTabSz="914400">
                    <a:lnSpc>
                      <a:spcPct val="80000"/>
                    </a:lnSpc>
                    <a:spcBef>
                      <a:spcPts val="11000"/>
                    </a:spcBef>
                    <a:defRPr sz="10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sp>
              <p:nvSpPr>
                <p:cNvPr id="994" name="形状"/>
                <p:cNvSpPr/>
                <p:nvPr/>
              </p:nvSpPr>
              <p:spPr>
                <a:xfrm>
                  <a:off x="355020" y="388007"/>
                  <a:ext cx="714376" cy="7161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lnTo>
                        <a:pt x="1730" y="15723"/>
                      </a:lnTo>
                      <a:lnTo>
                        <a:pt x="5834" y="19822"/>
                      </a:lnTo>
                      <a:cubicBezTo>
                        <a:pt x="5834" y="19822"/>
                        <a:pt x="0" y="21600"/>
                        <a:pt x="0" y="21600"/>
                      </a:cubicBezTo>
                      <a:close/>
                      <a:moveTo>
                        <a:pt x="6506" y="19151"/>
                      </a:moveTo>
                      <a:lnTo>
                        <a:pt x="2402" y="15052"/>
                      </a:lnTo>
                      <a:lnTo>
                        <a:pt x="14384" y="3102"/>
                      </a:lnTo>
                      <a:lnTo>
                        <a:pt x="18490" y="7198"/>
                      </a:lnTo>
                      <a:cubicBezTo>
                        <a:pt x="18490" y="7198"/>
                        <a:pt x="6506" y="19151"/>
                        <a:pt x="6506" y="19151"/>
                      </a:cubicBezTo>
                      <a:close/>
                      <a:moveTo>
                        <a:pt x="19175" y="6514"/>
                      </a:moveTo>
                      <a:lnTo>
                        <a:pt x="15069" y="2417"/>
                      </a:lnTo>
                      <a:lnTo>
                        <a:pt x="17493" y="0"/>
                      </a:lnTo>
                      <a:lnTo>
                        <a:pt x="21600" y="4097"/>
                      </a:lnTo>
                      <a:cubicBezTo>
                        <a:pt x="21600" y="4097"/>
                        <a:pt x="19175" y="6514"/>
                        <a:pt x="19175" y="65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76200" tIns="76200" rIns="76200" bIns="76200" numCol="1" anchor="ctr">
                  <a:noAutofit/>
                </a:bodyPr>
                <a:lstStyle/>
                <a:p>
                  <a:pPr algn="ctr" defTabSz="914400">
                    <a:defRPr sz="6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</p:grpSp>
        </p:grpSp>
        <p:sp>
          <p:nvSpPr>
            <p:cNvPr id="997" name="与工程管理系统进行数据对接。设置工程设计管理从报规报建、施工图设计到设计变更的全程监察，达到有效监察的目的。对于青岛地铁集团总体把握工程设计进度、保证流程合规、控制投资有着非常重要的意义。"/>
            <p:cNvSpPr txBox="1"/>
            <p:nvPr/>
          </p:nvSpPr>
          <p:spPr>
            <a:xfrm>
              <a:off x="4067306" y="2086924"/>
              <a:ext cx="18144146" cy="2452657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1168400">
                <a:lnSpc>
                  <a:spcPct val="110000"/>
                </a:lnSpc>
                <a:spcBef>
                  <a:spcPts val="2000"/>
                </a:spcBef>
                <a:defRPr sz="42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与工程管理系统进行数据对接。设置工程设计管理从报规报建、施工图设计到设计变更的全程监察，达到有效监察的目的。对于青岛地铁集团总体把握工程设计进度、保证流程合规、控制投资有着非常重要的意义。</a:t>
              </a:r>
            </a:p>
          </p:txBody>
        </p:sp>
        <p:sp>
          <p:nvSpPr>
            <p:cNvPr id="998" name="02"/>
            <p:cNvSpPr txBox="1"/>
            <p:nvPr/>
          </p:nvSpPr>
          <p:spPr>
            <a:xfrm>
              <a:off x="1203549" y="1724657"/>
              <a:ext cx="2381251" cy="238125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914400">
                <a:lnSpc>
                  <a:spcPct val="80000"/>
                </a:lnSpc>
                <a:spcBef>
                  <a:spcPts val="11000"/>
                </a:spcBef>
                <a:defRPr sz="16000">
                  <a:solidFill>
                    <a:srgbClr val="FFFFFF"/>
                  </a:solidFill>
                  <a:latin typeface="Helvetica Neue UltraLight"/>
                  <a:ea typeface="Helvetica Neue UltraLight"/>
                  <a:cs typeface="Helvetica Neue UltraLight"/>
                  <a:sym typeface="Helvetica Neue UltraLight"/>
                </a:defRPr>
              </a:lvl1pPr>
            </a:lstStyle>
            <a:p>
              <a:pPr/>
              <a:r>
                <a:t>02</a:t>
              </a:r>
            </a:p>
          </p:txBody>
        </p:sp>
      </p:grpSp>
      <p:sp>
        <p:nvSpPr>
          <p:cNvPr id="1000" name="幻灯片编号"/>
          <p:cNvSpPr txBox="1"/>
          <p:nvPr>
            <p:ph type="sldNum" sz="quarter" idx="2"/>
          </p:nvPr>
        </p:nvSpPr>
        <p:spPr>
          <a:xfrm>
            <a:off x="11761613" y="12791195"/>
            <a:ext cx="860774" cy="6654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9" tIns="91439" rIns="91439" bIns="91439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001" name="01工程设计监察"/>
          <p:cNvSpPr txBox="1"/>
          <p:nvPr/>
        </p:nvSpPr>
        <p:spPr>
          <a:xfrm>
            <a:off x="2429272" y="1215659"/>
            <a:ext cx="19525456" cy="238125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914400">
              <a:lnSpc>
                <a:spcPct val="80000"/>
              </a:lnSpc>
              <a:spcBef>
                <a:spcPts val="11000"/>
              </a:spcBef>
              <a:defRPr sz="14000">
                <a:solidFill>
                  <a:srgbClr val="333333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pPr/>
            <a:r>
              <a:t>01工程设计监察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04" name="工程管理系统"/>
          <p:cNvSpPr txBox="1"/>
          <p:nvPr/>
        </p:nvSpPr>
        <p:spPr>
          <a:xfrm>
            <a:off x="3806982" y="9472617"/>
            <a:ext cx="3243581" cy="8940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 b="1" sz="4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工程管理系统</a:t>
            </a:r>
          </a:p>
        </p:txBody>
      </p:sp>
      <p:sp>
        <p:nvSpPr>
          <p:cNvPr id="1005" name="电子监察平台"/>
          <p:cNvSpPr txBox="1"/>
          <p:nvPr/>
        </p:nvSpPr>
        <p:spPr>
          <a:xfrm>
            <a:off x="17723125" y="9503157"/>
            <a:ext cx="3243581" cy="8940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 b="1" sz="4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电子监察平台</a:t>
            </a:r>
          </a:p>
        </p:txBody>
      </p:sp>
      <p:sp>
        <p:nvSpPr>
          <p:cNvPr id="1006" name="合同管理"/>
          <p:cNvSpPr txBox="1"/>
          <p:nvPr/>
        </p:nvSpPr>
        <p:spPr>
          <a:xfrm>
            <a:off x="4314982" y="10327764"/>
            <a:ext cx="2227581" cy="8940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 sz="40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合同管理</a:t>
            </a:r>
          </a:p>
        </p:txBody>
      </p:sp>
      <p:sp>
        <p:nvSpPr>
          <p:cNvPr id="1007" name="设计管理"/>
          <p:cNvSpPr txBox="1"/>
          <p:nvPr/>
        </p:nvSpPr>
        <p:spPr>
          <a:xfrm>
            <a:off x="4314982" y="11182911"/>
            <a:ext cx="2227581" cy="8940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 sz="40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设计管理</a:t>
            </a:r>
          </a:p>
        </p:txBody>
      </p:sp>
      <p:sp>
        <p:nvSpPr>
          <p:cNvPr id="1008" name="硬币"/>
          <p:cNvSpPr/>
          <p:nvPr/>
        </p:nvSpPr>
        <p:spPr>
          <a:xfrm>
            <a:off x="11422071" y="5627644"/>
            <a:ext cx="1539858" cy="15444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F9F9F9"/>
          </a:solidFill>
          <a:ln w="25400">
            <a:solidFill>
              <a:srgbClr val="0065FA"/>
            </a:solidFill>
            <a:miter/>
          </a:ln>
        </p:spPr>
        <p:txBody>
          <a:bodyPr tIns="91439" bIns="91439" anchor="ctr"/>
          <a:lstStyle/>
          <a:p>
            <a:pPr>
              <a:defRPr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009" name="数据采集系统"/>
          <p:cNvSpPr txBox="1"/>
          <p:nvPr/>
        </p:nvSpPr>
        <p:spPr>
          <a:xfrm>
            <a:off x="10716259" y="7304207"/>
            <a:ext cx="2938781" cy="817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>
                <a:solidFill>
                  <a:srgbClr val="1E78FD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数据采集系统</a:t>
            </a:r>
          </a:p>
        </p:txBody>
      </p:sp>
      <p:sp>
        <p:nvSpPr>
          <p:cNvPr id="1010" name="箭头"/>
          <p:cNvSpPr/>
          <p:nvPr/>
        </p:nvSpPr>
        <p:spPr>
          <a:xfrm>
            <a:off x="9881199" y="8262546"/>
            <a:ext cx="4607124" cy="776862"/>
          </a:xfrm>
          <a:prstGeom prst="rightArrow">
            <a:avLst>
              <a:gd name="adj1" fmla="val 39110"/>
              <a:gd name="adj2" fmla="val 94599"/>
            </a:avLst>
          </a:prstGeom>
          <a:solidFill>
            <a:srgbClr val="F9F9F9"/>
          </a:solidFill>
          <a:ln w="25400">
            <a:solidFill>
              <a:srgbClr val="0065FA"/>
            </a:solidFill>
            <a:miter/>
          </a:ln>
        </p:spPr>
        <p:txBody>
          <a:bodyPr tIns="91439" bIns="91439" anchor="ctr"/>
          <a:lstStyle/>
          <a:p>
            <a:pPr>
              <a:defRPr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01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0001" y="4562507"/>
            <a:ext cx="7950244" cy="4590986"/>
          </a:xfrm>
          <a:prstGeom prst="rect">
            <a:avLst/>
          </a:prstGeom>
          <a:ln w="50800">
            <a:solidFill>
              <a:srgbClr val="DDDDDD"/>
            </a:solidFill>
            <a:miter lim="400000"/>
          </a:ln>
        </p:spPr>
      </p:pic>
      <p:pic>
        <p:nvPicPr>
          <p:cNvPr id="1012" name="青岛地铁集团电子监察平台.png" descr="青岛地铁集团电子监察平台.png"/>
          <p:cNvPicPr>
            <a:picLocks noChangeAspect="1"/>
          </p:cNvPicPr>
          <p:nvPr/>
        </p:nvPicPr>
        <p:blipFill>
          <a:blip r:embed="rId3">
            <a:extLst/>
          </a:blip>
          <a:srcRect l="15094" t="0" r="13563" b="15261"/>
          <a:stretch>
            <a:fillRect/>
          </a:stretch>
        </p:blipFill>
        <p:spPr>
          <a:xfrm>
            <a:off x="14949526" y="4361129"/>
            <a:ext cx="8803311" cy="4994081"/>
          </a:xfrm>
          <a:prstGeom prst="rect">
            <a:avLst/>
          </a:prstGeom>
          <a:ln w="50800">
            <a:solidFill>
              <a:srgbClr val="DDDDDD"/>
            </a:solidFill>
            <a:miter lim="400000"/>
          </a:ln>
        </p:spPr>
      </p:pic>
      <p:sp>
        <p:nvSpPr>
          <p:cNvPr id="1013" name="文本框 6"/>
          <p:cNvSpPr txBox="1"/>
          <p:nvPr/>
        </p:nvSpPr>
        <p:spPr>
          <a:xfrm>
            <a:off x="2044700" y="539750"/>
            <a:ext cx="6877050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数据采集</a:t>
            </a:r>
          </a:p>
        </p:txBody>
      </p:sp>
      <p:sp>
        <p:nvSpPr>
          <p:cNvPr id="1014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sp>
        <p:nvSpPr>
          <p:cNvPr id="1015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prism dir="u"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033" name="成组"/>
          <p:cNvGrpSpPr/>
          <p:nvPr/>
        </p:nvGrpSpPr>
        <p:grpSpPr>
          <a:xfrm>
            <a:off x="3683141" y="2778429"/>
            <a:ext cx="9754380" cy="9488691"/>
            <a:chOff x="0" y="0"/>
            <a:chExt cx="9754379" cy="9488689"/>
          </a:xfrm>
        </p:grpSpPr>
        <p:grpSp>
          <p:nvGrpSpPr>
            <p:cNvPr id="1021" name="成组"/>
            <p:cNvGrpSpPr/>
            <p:nvPr/>
          </p:nvGrpSpPr>
          <p:grpSpPr>
            <a:xfrm>
              <a:off x="649696" y="-1"/>
              <a:ext cx="7563041" cy="3277376"/>
              <a:chOff x="0" y="0"/>
              <a:chExt cx="7563039" cy="3277374"/>
            </a:xfrm>
          </p:grpSpPr>
          <p:sp>
            <p:nvSpPr>
              <p:cNvPr id="1018" name="形状"/>
              <p:cNvSpPr/>
              <p:nvPr/>
            </p:nvSpPr>
            <p:spPr>
              <a:xfrm>
                <a:off x="4470187" y="1824583"/>
                <a:ext cx="2265026" cy="13246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94" fill="norm" stroke="1" extrusionOk="0">
                    <a:moveTo>
                      <a:pt x="7664" y="1"/>
                    </a:moveTo>
                    <a:cubicBezTo>
                      <a:pt x="6375" y="5"/>
                      <a:pt x="5090" y="36"/>
                      <a:pt x="3810" y="209"/>
                    </a:cubicBezTo>
                    <a:cubicBezTo>
                      <a:pt x="2530" y="382"/>
                      <a:pt x="1257" y="695"/>
                      <a:pt x="0" y="1148"/>
                    </a:cubicBezTo>
                    <a:cubicBezTo>
                      <a:pt x="5303" y="3972"/>
                      <a:pt x="9935" y="9622"/>
                      <a:pt x="13227" y="17266"/>
                    </a:cubicBezTo>
                    <a:cubicBezTo>
                      <a:pt x="13824" y="18652"/>
                      <a:pt x="14372" y="20098"/>
                      <a:pt x="14870" y="21594"/>
                    </a:cubicBezTo>
                    <a:lnTo>
                      <a:pt x="21600" y="5081"/>
                    </a:lnTo>
                    <a:cubicBezTo>
                      <a:pt x="21404" y="4885"/>
                      <a:pt x="21208" y="4692"/>
                      <a:pt x="21007" y="4510"/>
                    </a:cubicBezTo>
                    <a:cubicBezTo>
                      <a:pt x="18962" y="2660"/>
                      <a:pt x="16785" y="1403"/>
                      <a:pt x="14526" y="735"/>
                    </a:cubicBezTo>
                    <a:cubicBezTo>
                      <a:pt x="12275" y="69"/>
                      <a:pt x="9960" y="-6"/>
                      <a:pt x="7664" y="1"/>
                    </a:cubicBezTo>
                    <a:close/>
                  </a:path>
                </a:pathLst>
              </a:custGeom>
              <a:solidFill>
                <a:srgbClr val="3484C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1019" name="形状"/>
              <p:cNvSpPr/>
              <p:nvPr/>
            </p:nvSpPr>
            <p:spPr>
              <a:xfrm>
                <a:off x="0" y="0"/>
                <a:ext cx="7562900" cy="32773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444" y="0"/>
                    </a:moveTo>
                    <a:lnTo>
                      <a:pt x="0" y="19995"/>
                    </a:lnTo>
                    <a:lnTo>
                      <a:pt x="8755" y="21600"/>
                    </a:lnTo>
                    <a:lnTo>
                      <a:pt x="7284" y="17252"/>
                    </a:lnTo>
                    <a:cubicBezTo>
                      <a:pt x="9639" y="13984"/>
                      <a:pt x="12321" y="12214"/>
                      <a:pt x="15060" y="12112"/>
                    </a:cubicBezTo>
                    <a:cubicBezTo>
                      <a:pt x="16432" y="12060"/>
                      <a:pt x="17824" y="12442"/>
                      <a:pt x="19046" y="13915"/>
                    </a:cubicBezTo>
                    <a:cubicBezTo>
                      <a:pt x="19295" y="14215"/>
                      <a:pt x="19534" y="14559"/>
                      <a:pt x="19767" y="14923"/>
                    </a:cubicBezTo>
                    <a:cubicBezTo>
                      <a:pt x="20101" y="15446"/>
                      <a:pt x="20422" y="16010"/>
                      <a:pt x="20727" y="16622"/>
                    </a:cubicBezTo>
                    <a:cubicBezTo>
                      <a:pt x="21037" y="17246"/>
                      <a:pt x="21329" y="17916"/>
                      <a:pt x="21600" y="18629"/>
                    </a:cubicBezTo>
                    <a:cubicBezTo>
                      <a:pt x="20973" y="15465"/>
                      <a:pt x="20096" y="12520"/>
                      <a:pt x="18974" y="9962"/>
                    </a:cubicBezTo>
                    <a:cubicBezTo>
                      <a:pt x="16544" y="4422"/>
                      <a:pt x="13384" y="1599"/>
                      <a:pt x="10212" y="1586"/>
                    </a:cubicBezTo>
                    <a:cubicBezTo>
                      <a:pt x="7880" y="1576"/>
                      <a:pt x="5548" y="3096"/>
                      <a:pt x="3517" y="6124"/>
                    </a:cubicBezTo>
                    <a:lnTo>
                      <a:pt x="1444" y="0"/>
                    </a:lnTo>
                    <a:close/>
                  </a:path>
                </a:pathLst>
              </a:custGeom>
              <a:solidFill>
                <a:srgbClr val="37A8FA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1020" name="形状"/>
              <p:cNvSpPr/>
              <p:nvPr/>
            </p:nvSpPr>
            <p:spPr>
              <a:xfrm>
                <a:off x="0" y="858559"/>
                <a:ext cx="7563040" cy="2418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62" fill="norm" stroke="1" extrusionOk="0">
                    <a:moveTo>
                      <a:pt x="13046" y="1"/>
                    </a:moveTo>
                    <a:cubicBezTo>
                      <a:pt x="10270" y="-38"/>
                      <a:pt x="7525" y="3085"/>
                      <a:pt x="5091" y="7836"/>
                    </a:cubicBezTo>
                    <a:cubicBezTo>
                      <a:pt x="4152" y="9670"/>
                      <a:pt x="3253" y="11729"/>
                      <a:pt x="2362" y="13803"/>
                    </a:cubicBezTo>
                    <a:cubicBezTo>
                      <a:pt x="1572" y="15640"/>
                      <a:pt x="786" y="17499"/>
                      <a:pt x="2" y="19362"/>
                    </a:cubicBezTo>
                    <a:lnTo>
                      <a:pt x="0" y="19392"/>
                    </a:lnTo>
                    <a:lnTo>
                      <a:pt x="8755" y="21562"/>
                    </a:lnTo>
                    <a:lnTo>
                      <a:pt x="7284" y="15681"/>
                    </a:lnTo>
                    <a:cubicBezTo>
                      <a:pt x="9643" y="11290"/>
                      <a:pt x="12322" y="8896"/>
                      <a:pt x="15060" y="8727"/>
                    </a:cubicBezTo>
                    <a:cubicBezTo>
                      <a:pt x="16434" y="8642"/>
                      <a:pt x="17828" y="9144"/>
                      <a:pt x="19045" y="11169"/>
                    </a:cubicBezTo>
                    <a:cubicBezTo>
                      <a:pt x="19127" y="11305"/>
                      <a:pt x="19207" y="11448"/>
                      <a:pt x="19287" y="11597"/>
                    </a:cubicBezTo>
                    <a:lnTo>
                      <a:pt x="20643" y="15084"/>
                    </a:lnTo>
                    <a:lnTo>
                      <a:pt x="21600" y="17544"/>
                    </a:lnTo>
                    <a:cubicBezTo>
                      <a:pt x="21543" y="17157"/>
                      <a:pt x="21482" y="16776"/>
                      <a:pt x="21419" y="16398"/>
                    </a:cubicBezTo>
                    <a:cubicBezTo>
                      <a:pt x="21356" y="16020"/>
                      <a:pt x="21290" y="15644"/>
                      <a:pt x="21226" y="15268"/>
                    </a:cubicBezTo>
                    <a:cubicBezTo>
                      <a:pt x="21069" y="14530"/>
                      <a:pt x="20915" y="13789"/>
                      <a:pt x="20747" y="13072"/>
                    </a:cubicBezTo>
                    <a:cubicBezTo>
                      <a:pt x="19897" y="9446"/>
                      <a:pt x="18934" y="6150"/>
                      <a:pt x="17767" y="3888"/>
                    </a:cubicBezTo>
                    <a:cubicBezTo>
                      <a:pt x="16514" y="1459"/>
                      <a:pt x="15082" y="302"/>
                      <a:pt x="13601" y="51"/>
                    </a:cubicBezTo>
                    <a:cubicBezTo>
                      <a:pt x="13417" y="20"/>
                      <a:pt x="13232" y="3"/>
                      <a:pt x="13046" y="1"/>
                    </a:cubicBezTo>
                    <a:close/>
                  </a:path>
                </a:pathLst>
              </a:custGeom>
              <a:solidFill>
                <a:srgbClr val="3197E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</p:grpSp>
        <p:grpSp>
          <p:nvGrpSpPr>
            <p:cNvPr id="1025" name="成组"/>
            <p:cNvGrpSpPr/>
            <p:nvPr/>
          </p:nvGrpSpPr>
          <p:grpSpPr>
            <a:xfrm>
              <a:off x="-1" y="1949745"/>
              <a:ext cx="4785408" cy="7538945"/>
              <a:chOff x="0" y="0"/>
              <a:chExt cx="4785406" cy="7538944"/>
            </a:xfrm>
          </p:grpSpPr>
          <p:sp>
            <p:nvSpPr>
              <p:cNvPr id="1022" name="形状"/>
              <p:cNvSpPr/>
              <p:nvPr/>
            </p:nvSpPr>
            <p:spPr>
              <a:xfrm>
                <a:off x="640339" y="1075768"/>
                <a:ext cx="1230249" cy="20822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8" h="21600" fill="norm" stroke="1" extrusionOk="0">
                    <a:moveTo>
                      <a:pt x="8090" y="14745"/>
                    </a:moveTo>
                    <a:cubicBezTo>
                      <a:pt x="9280" y="15958"/>
                      <a:pt x="10492" y="17159"/>
                      <a:pt x="11832" y="18309"/>
                    </a:cubicBezTo>
                    <a:cubicBezTo>
                      <a:pt x="13172" y="19460"/>
                      <a:pt x="14636" y="20560"/>
                      <a:pt x="16215" y="21600"/>
                    </a:cubicBezTo>
                    <a:cubicBezTo>
                      <a:pt x="13967" y="15706"/>
                      <a:pt x="14974" y="9544"/>
                      <a:pt x="19074" y="4011"/>
                    </a:cubicBezTo>
                    <a:cubicBezTo>
                      <a:pt x="19817" y="3008"/>
                      <a:pt x="20660" y="2031"/>
                      <a:pt x="21598" y="1086"/>
                    </a:cubicBezTo>
                    <a:lnTo>
                      <a:pt x="1" y="0"/>
                    </a:lnTo>
                    <a:cubicBezTo>
                      <a:pt x="-2" y="247"/>
                      <a:pt x="-1" y="493"/>
                      <a:pt x="14" y="740"/>
                    </a:cubicBezTo>
                    <a:cubicBezTo>
                      <a:pt x="171" y="3256"/>
                      <a:pt x="1002" y="5706"/>
                      <a:pt x="2459" y="8047"/>
                    </a:cubicBezTo>
                    <a:cubicBezTo>
                      <a:pt x="3910" y="10379"/>
                      <a:pt x="5971" y="12585"/>
                      <a:pt x="8090" y="14745"/>
                    </a:cubicBezTo>
                    <a:close/>
                  </a:path>
                </a:pathLst>
              </a:custGeom>
              <a:solidFill>
                <a:srgbClr val="3484C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1023" name="形状"/>
              <p:cNvSpPr/>
              <p:nvPr/>
            </p:nvSpPr>
            <p:spPr>
              <a:xfrm>
                <a:off x="0" y="13785"/>
                <a:ext cx="4785407" cy="75251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12" h="21600" fill="norm" stroke="1" extrusionOk="0">
                    <a:moveTo>
                      <a:pt x="8325" y="21600"/>
                    </a:moveTo>
                    <a:lnTo>
                      <a:pt x="20912" y="18502"/>
                    </a:lnTo>
                    <a:lnTo>
                      <a:pt x="15135" y="10533"/>
                    </a:lnTo>
                    <a:lnTo>
                      <a:pt x="13764" y="12760"/>
                    </a:lnTo>
                    <a:cubicBezTo>
                      <a:pt x="10086" y="11422"/>
                      <a:pt x="7017" y="9473"/>
                      <a:pt x="4863" y="7111"/>
                    </a:cubicBezTo>
                    <a:cubicBezTo>
                      <a:pt x="3784" y="5928"/>
                      <a:pt x="2939" y="4634"/>
                      <a:pt x="2850" y="3250"/>
                    </a:cubicBezTo>
                    <a:cubicBezTo>
                      <a:pt x="2831" y="2967"/>
                      <a:pt x="2846" y="2685"/>
                      <a:pt x="2877" y="2403"/>
                    </a:cubicBezTo>
                    <a:cubicBezTo>
                      <a:pt x="2921" y="1998"/>
                      <a:pt x="3000" y="1595"/>
                      <a:pt x="3118" y="1197"/>
                    </a:cubicBezTo>
                    <a:cubicBezTo>
                      <a:pt x="3239" y="791"/>
                      <a:pt x="3400" y="391"/>
                      <a:pt x="3603" y="0"/>
                    </a:cubicBezTo>
                    <a:cubicBezTo>
                      <a:pt x="2265" y="1235"/>
                      <a:pt x="1245" y="2640"/>
                      <a:pt x="635" y="4173"/>
                    </a:cubicBezTo>
                    <a:cubicBezTo>
                      <a:pt x="-688" y="7494"/>
                      <a:pt x="109" y="10860"/>
                      <a:pt x="2528" y="13623"/>
                    </a:cubicBezTo>
                    <a:cubicBezTo>
                      <a:pt x="4307" y="15655"/>
                      <a:pt x="6963" y="17354"/>
                      <a:pt x="10256" y="18462"/>
                    </a:cubicBezTo>
                    <a:lnTo>
                      <a:pt x="8325" y="21600"/>
                    </a:lnTo>
                    <a:close/>
                  </a:path>
                </a:pathLst>
              </a:custGeom>
              <a:solidFill>
                <a:srgbClr val="37A8FA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1024" name="形状"/>
              <p:cNvSpPr/>
              <p:nvPr/>
            </p:nvSpPr>
            <p:spPr>
              <a:xfrm>
                <a:off x="167386" y="0"/>
                <a:ext cx="4618018" cy="64610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9" h="21600" fill="norm" stroke="1" extrusionOk="0">
                    <a:moveTo>
                      <a:pt x="2098" y="12006"/>
                    </a:moveTo>
                    <a:cubicBezTo>
                      <a:pt x="4348" y="14828"/>
                      <a:pt x="8002" y="17025"/>
                      <a:pt x="12140" y="18602"/>
                    </a:cubicBezTo>
                    <a:cubicBezTo>
                      <a:pt x="13737" y="19210"/>
                      <a:pt x="15403" y="19735"/>
                      <a:pt x="17070" y="20250"/>
                    </a:cubicBezTo>
                    <a:cubicBezTo>
                      <a:pt x="18547" y="20706"/>
                      <a:pt x="20030" y="21154"/>
                      <a:pt x="21514" y="21600"/>
                    </a:cubicBezTo>
                    <a:lnTo>
                      <a:pt x="21529" y="21596"/>
                    </a:lnTo>
                    <a:lnTo>
                      <a:pt x="15366" y="12314"/>
                    </a:lnTo>
                    <a:lnTo>
                      <a:pt x="13903" y="14908"/>
                    </a:lnTo>
                    <a:cubicBezTo>
                      <a:pt x="9957" y="13372"/>
                      <a:pt x="6674" y="11097"/>
                      <a:pt x="4407" y="8329"/>
                    </a:cubicBezTo>
                    <a:cubicBezTo>
                      <a:pt x="3357" y="7047"/>
                      <a:pt x="2533" y="5658"/>
                      <a:pt x="2293" y="4184"/>
                    </a:cubicBezTo>
                    <a:cubicBezTo>
                      <a:pt x="2274" y="4067"/>
                      <a:pt x="2259" y="3950"/>
                      <a:pt x="2261" y="3832"/>
                    </a:cubicBezTo>
                    <a:cubicBezTo>
                      <a:pt x="2263" y="3729"/>
                      <a:pt x="2278" y="3628"/>
                      <a:pt x="2307" y="3528"/>
                    </a:cubicBezTo>
                    <a:cubicBezTo>
                      <a:pt x="2317" y="3416"/>
                      <a:pt x="2335" y="3304"/>
                      <a:pt x="2359" y="3194"/>
                    </a:cubicBezTo>
                    <a:cubicBezTo>
                      <a:pt x="2384" y="3078"/>
                      <a:pt x="2415" y="2964"/>
                      <a:pt x="2446" y="2849"/>
                    </a:cubicBezTo>
                    <a:cubicBezTo>
                      <a:pt x="2568" y="2396"/>
                      <a:pt x="2674" y="1942"/>
                      <a:pt x="2763" y="1486"/>
                    </a:cubicBezTo>
                    <a:lnTo>
                      <a:pt x="3101" y="0"/>
                    </a:lnTo>
                    <a:cubicBezTo>
                      <a:pt x="2960" y="145"/>
                      <a:pt x="2824" y="294"/>
                      <a:pt x="2692" y="444"/>
                    </a:cubicBezTo>
                    <a:cubicBezTo>
                      <a:pt x="2572" y="579"/>
                      <a:pt x="2455" y="716"/>
                      <a:pt x="2337" y="852"/>
                    </a:cubicBezTo>
                    <a:cubicBezTo>
                      <a:pt x="2131" y="1149"/>
                      <a:pt x="1922" y="1445"/>
                      <a:pt x="1734" y="1749"/>
                    </a:cubicBezTo>
                    <a:cubicBezTo>
                      <a:pt x="785" y="3291"/>
                      <a:pt x="78" y="4885"/>
                      <a:pt x="6" y="6492"/>
                    </a:cubicBezTo>
                    <a:cubicBezTo>
                      <a:pt x="-71" y="8218"/>
                      <a:pt x="573" y="9886"/>
                      <a:pt x="1668" y="11434"/>
                    </a:cubicBezTo>
                    <a:cubicBezTo>
                      <a:pt x="1805" y="11628"/>
                      <a:pt x="1948" y="11818"/>
                      <a:pt x="2098" y="12006"/>
                    </a:cubicBezTo>
                    <a:close/>
                  </a:path>
                </a:pathLst>
              </a:custGeom>
              <a:solidFill>
                <a:srgbClr val="3197E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</p:grpSp>
        <p:grpSp>
          <p:nvGrpSpPr>
            <p:cNvPr id="1029" name="成组"/>
            <p:cNvGrpSpPr/>
            <p:nvPr/>
          </p:nvGrpSpPr>
          <p:grpSpPr>
            <a:xfrm>
              <a:off x="3777725" y="2130909"/>
              <a:ext cx="5976655" cy="6673357"/>
              <a:chOff x="0" y="0"/>
              <a:chExt cx="5976654" cy="6673355"/>
            </a:xfrm>
          </p:grpSpPr>
          <p:sp>
            <p:nvSpPr>
              <p:cNvPr id="1026" name="形状"/>
              <p:cNvSpPr/>
              <p:nvPr/>
            </p:nvSpPr>
            <p:spPr>
              <a:xfrm>
                <a:off x="477135" y="4440757"/>
                <a:ext cx="1876091" cy="18457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7675" y="8556"/>
                    </a:moveTo>
                    <a:cubicBezTo>
                      <a:pt x="18450" y="7185"/>
                      <a:pt x="19207" y="5808"/>
                      <a:pt x="19874" y="4387"/>
                    </a:cubicBezTo>
                    <a:cubicBezTo>
                      <a:pt x="20542" y="2964"/>
                      <a:pt x="21119" y="1499"/>
                      <a:pt x="21600" y="0"/>
                    </a:cubicBezTo>
                    <a:cubicBezTo>
                      <a:pt x="16656" y="4599"/>
                      <a:pt x="10412" y="7489"/>
                      <a:pt x="3757" y="8271"/>
                    </a:cubicBezTo>
                    <a:cubicBezTo>
                      <a:pt x="2510" y="8417"/>
                      <a:pt x="1255" y="8487"/>
                      <a:pt x="0" y="8481"/>
                    </a:cubicBezTo>
                    <a:lnTo>
                      <a:pt x="6087" y="21600"/>
                    </a:lnTo>
                    <a:cubicBezTo>
                      <a:pt x="6348" y="21444"/>
                      <a:pt x="6608" y="21286"/>
                      <a:pt x="6862" y="21118"/>
                    </a:cubicBezTo>
                    <a:cubicBezTo>
                      <a:pt x="9206" y="19577"/>
                      <a:pt x="11305" y="17739"/>
                      <a:pt x="13084" y="15585"/>
                    </a:cubicBezTo>
                    <a:cubicBezTo>
                      <a:pt x="14858" y="13439"/>
                      <a:pt x="16296" y="11000"/>
                      <a:pt x="17675" y="8556"/>
                    </a:cubicBezTo>
                    <a:close/>
                  </a:path>
                </a:pathLst>
              </a:custGeom>
              <a:solidFill>
                <a:srgbClr val="3484C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1027" name="形状"/>
              <p:cNvSpPr/>
              <p:nvPr/>
            </p:nvSpPr>
            <p:spPr>
              <a:xfrm>
                <a:off x="38" y="0"/>
                <a:ext cx="5976616" cy="66733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03" fill="norm" stroke="1" extrusionOk="0">
                    <a:moveTo>
                      <a:pt x="21600" y="6299"/>
                    </a:moveTo>
                    <a:lnTo>
                      <a:pt x="13018" y="0"/>
                    </a:lnTo>
                    <a:lnTo>
                      <a:pt x="6716" y="8162"/>
                    </a:lnTo>
                    <a:lnTo>
                      <a:pt x="9712" y="7788"/>
                    </a:lnTo>
                    <a:cubicBezTo>
                      <a:pt x="9774" y="10888"/>
                      <a:pt x="8917" y="13941"/>
                      <a:pt x="7233" y="16642"/>
                    </a:cubicBezTo>
                    <a:cubicBezTo>
                      <a:pt x="6389" y="17995"/>
                      <a:pt x="5328" y="19261"/>
                      <a:pt x="3855" y="20095"/>
                    </a:cubicBezTo>
                    <a:cubicBezTo>
                      <a:pt x="3555" y="20265"/>
                      <a:pt x="3240" y="20415"/>
                      <a:pt x="2920" y="20553"/>
                    </a:cubicBezTo>
                    <a:cubicBezTo>
                      <a:pt x="2461" y="20752"/>
                      <a:pt x="1989" y="20928"/>
                      <a:pt x="1505" y="21076"/>
                    </a:cubicBezTo>
                    <a:cubicBezTo>
                      <a:pt x="1013" y="21227"/>
                      <a:pt x="510" y="21348"/>
                      <a:pt x="0" y="21439"/>
                    </a:cubicBezTo>
                    <a:cubicBezTo>
                      <a:pt x="1899" y="21600"/>
                      <a:pt x="3853" y="21462"/>
                      <a:pt x="5777" y="20992"/>
                    </a:cubicBezTo>
                    <a:cubicBezTo>
                      <a:pt x="9946" y="19972"/>
                      <a:pt x="13286" y="17574"/>
                      <a:pt x="15299" y="14478"/>
                    </a:cubicBezTo>
                    <a:cubicBezTo>
                      <a:pt x="16779" y="12202"/>
                      <a:pt x="17533" y="9552"/>
                      <a:pt x="17380" y="6827"/>
                    </a:cubicBezTo>
                    <a:lnTo>
                      <a:pt x="21600" y="6299"/>
                    </a:lnTo>
                    <a:close/>
                  </a:path>
                </a:pathLst>
              </a:custGeom>
              <a:solidFill>
                <a:srgbClr val="37A8FA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1028" name="形状"/>
              <p:cNvSpPr/>
              <p:nvPr/>
            </p:nvSpPr>
            <p:spPr>
              <a:xfrm>
                <a:off x="0" y="1"/>
                <a:ext cx="3837701" cy="66676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26" h="21600" fill="norm" stroke="1" extrusionOk="0">
                    <a:moveTo>
                      <a:pt x="17876" y="16339"/>
                    </a:moveTo>
                    <a:cubicBezTo>
                      <a:pt x="20611" y="13619"/>
                      <a:pt x="21600" y="10355"/>
                      <a:pt x="21402" y="7101"/>
                    </a:cubicBezTo>
                    <a:cubicBezTo>
                      <a:pt x="21325" y="5845"/>
                      <a:pt x="21087" y="4588"/>
                      <a:pt x="20834" y="3336"/>
                    </a:cubicBezTo>
                    <a:cubicBezTo>
                      <a:pt x="20609" y="2225"/>
                      <a:pt x="20369" y="1116"/>
                      <a:pt x="20125" y="7"/>
                    </a:cubicBezTo>
                    <a:lnTo>
                      <a:pt x="20110" y="0"/>
                    </a:lnTo>
                    <a:lnTo>
                      <a:pt x="10376" y="8206"/>
                    </a:lnTo>
                    <a:lnTo>
                      <a:pt x="15004" y="7830"/>
                    </a:lnTo>
                    <a:cubicBezTo>
                      <a:pt x="15244" y="10955"/>
                      <a:pt x="13912" y="14047"/>
                      <a:pt x="11175" y="16732"/>
                    </a:cubicBezTo>
                    <a:cubicBezTo>
                      <a:pt x="9902" y="17981"/>
                      <a:pt x="8328" y="19129"/>
                      <a:pt x="6364" y="20028"/>
                    </a:cubicBezTo>
                    <a:cubicBezTo>
                      <a:pt x="6231" y="20089"/>
                      <a:pt x="6097" y="20149"/>
                      <a:pt x="5955" y="20202"/>
                    </a:cubicBezTo>
                    <a:cubicBezTo>
                      <a:pt x="5730" y="20287"/>
                      <a:pt x="5489" y="20357"/>
                      <a:pt x="5240" y="20416"/>
                    </a:cubicBezTo>
                    <a:cubicBezTo>
                      <a:pt x="4997" y="20475"/>
                      <a:pt x="4747" y="20524"/>
                      <a:pt x="4499" y="20575"/>
                    </a:cubicBezTo>
                    <a:cubicBezTo>
                      <a:pt x="3763" y="20727"/>
                      <a:pt x="3040" y="20898"/>
                      <a:pt x="2307" y="21055"/>
                    </a:cubicBezTo>
                    <a:cubicBezTo>
                      <a:pt x="1923" y="21138"/>
                      <a:pt x="1536" y="21216"/>
                      <a:pt x="1150" y="21298"/>
                    </a:cubicBezTo>
                    <a:cubicBezTo>
                      <a:pt x="765" y="21380"/>
                      <a:pt x="381" y="21465"/>
                      <a:pt x="0" y="21554"/>
                    </a:cubicBezTo>
                    <a:cubicBezTo>
                      <a:pt x="265" y="21569"/>
                      <a:pt x="531" y="21578"/>
                      <a:pt x="798" y="21584"/>
                    </a:cubicBezTo>
                    <a:cubicBezTo>
                      <a:pt x="1065" y="21591"/>
                      <a:pt x="1333" y="21595"/>
                      <a:pt x="1600" y="21600"/>
                    </a:cubicBezTo>
                    <a:cubicBezTo>
                      <a:pt x="2153" y="21580"/>
                      <a:pt x="2706" y="21563"/>
                      <a:pt x="3259" y="21528"/>
                    </a:cubicBezTo>
                    <a:cubicBezTo>
                      <a:pt x="6058" y="21352"/>
                      <a:pt x="8786" y="21006"/>
                      <a:pt x="11154" y="20270"/>
                    </a:cubicBezTo>
                    <a:cubicBezTo>
                      <a:pt x="13696" y="19480"/>
                      <a:pt x="15723" y="18285"/>
                      <a:pt x="17306" y="16875"/>
                    </a:cubicBezTo>
                    <a:cubicBezTo>
                      <a:pt x="17504" y="16700"/>
                      <a:pt x="17694" y="16521"/>
                      <a:pt x="17876" y="16339"/>
                    </a:cubicBezTo>
                    <a:close/>
                  </a:path>
                </a:pathLst>
              </a:custGeom>
              <a:solidFill>
                <a:srgbClr val="3197E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</p:grpSp>
        <p:sp>
          <p:nvSpPr>
            <p:cNvPr id="1030" name="01 流程手续"/>
            <p:cNvSpPr txBox="1"/>
            <p:nvPr/>
          </p:nvSpPr>
          <p:spPr>
            <a:xfrm rot="20100000">
              <a:off x="1713943" y="1237062"/>
              <a:ext cx="3907088" cy="967666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ctr" defTabSz="1168400">
                <a:defRPr cap="all" sz="5000">
                  <a:solidFill>
                    <a:srgbClr val="FFFFFF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  <a:r>
                <a:t>01 </a:t>
              </a:r>
              <a:r>
                <a:rPr b="1">
                  <a:latin typeface="Helvetica Neue"/>
                  <a:ea typeface="Helvetica Neue"/>
                  <a:cs typeface="Helvetica Neue"/>
                  <a:sym typeface="Helvetica Neue"/>
                </a:rPr>
                <a:t>流程手续</a:t>
              </a:r>
            </a:p>
          </p:txBody>
        </p:sp>
        <p:sp>
          <p:nvSpPr>
            <p:cNvPr id="1031" name="03 设计变更"/>
            <p:cNvSpPr txBox="1"/>
            <p:nvPr/>
          </p:nvSpPr>
          <p:spPr>
            <a:xfrm rot="2400000">
              <a:off x="-63735" y="5653437"/>
              <a:ext cx="3907087" cy="967666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ctr" defTabSz="1168400">
                <a:defRPr cap="all" sz="5000">
                  <a:solidFill>
                    <a:srgbClr val="FFFFFF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  <a:r>
                <a:t>03 </a:t>
              </a:r>
              <a:r>
                <a:rPr b="1">
                  <a:latin typeface="Helvetica Neue"/>
                  <a:ea typeface="Helvetica Neue"/>
                  <a:cs typeface="Helvetica Neue"/>
                  <a:sym typeface="Helvetica Neue"/>
                </a:rPr>
                <a:t>设计变更</a:t>
              </a:r>
            </a:p>
          </p:txBody>
        </p:sp>
        <p:sp>
          <p:nvSpPr>
            <p:cNvPr id="1032" name="02 设计进度"/>
            <p:cNvSpPr txBox="1"/>
            <p:nvPr/>
          </p:nvSpPr>
          <p:spPr>
            <a:xfrm rot="17100000">
              <a:off x="4949018" y="5191384"/>
              <a:ext cx="3907087" cy="967666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ctr" defTabSz="1168400">
                <a:defRPr cap="all" sz="5000">
                  <a:solidFill>
                    <a:srgbClr val="FFFFFF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  <a:r>
                <a:t>02 </a:t>
              </a:r>
              <a:r>
                <a:rPr b="1">
                  <a:latin typeface="Helvetica Neue"/>
                  <a:ea typeface="Helvetica Neue"/>
                  <a:cs typeface="Helvetica Neue"/>
                  <a:sym typeface="Helvetica Neue"/>
                </a:rPr>
                <a:t>设计进度</a:t>
              </a:r>
            </a:p>
          </p:txBody>
        </p:sp>
      </p:grpSp>
      <p:grpSp>
        <p:nvGrpSpPr>
          <p:cNvPr id="1037" name="成组"/>
          <p:cNvGrpSpPr/>
          <p:nvPr/>
        </p:nvGrpSpPr>
        <p:grpSpPr>
          <a:xfrm>
            <a:off x="13794449" y="3823172"/>
            <a:ext cx="6906410" cy="2245329"/>
            <a:chOff x="0" y="0"/>
            <a:chExt cx="6906409" cy="2245328"/>
          </a:xfrm>
        </p:grpSpPr>
        <p:sp>
          <p:nvSpPr>
            <p:cNvPr id="1034" name="01"/>
            <p:cNvSpPr/>
            <p:nvPr/>
          </p:nvSpPr>
          <p:spPr>
            <a:xfrm>
              <a:off x="0" y="0"/>
              <a:ext cx="1558644" cy="1558644"/>
            </a:xfrm>
            <a:prstGeom prst="ellipse">
              <a:avLst/>
            </a:prstGeom>
            <a:solidFill>
              <a:srgbClr val="3197E0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914400">
                <a:lnSpc>
                  <a:spcPct val="90000"/>
                </a:lnSpc>
                <a:spcBef>
                  <a:spcPts val="11000"/>
                </a:spcBef>
                <a:defRPr sz="6000">
                  <a:solidFill>
                    <a:srgbClr val="FFFFFF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pPr/>
              <a:r>
                <a:t>01</a:t>
              </a:r>
            </a:p>
          </p:txBody>
        </p:sp>
        <p:sp>
          <p:nvSpPr>
            <p:cNvPr id="1035" name="在报规报建阶段，监察流程是否完备，手续是否齐备。"/>
            <p:cNvSpPr txBox="1"/>
            <p:nvPr/>
          </p:nvSpPr>
          <p:spPr>
            <a:xfrm>
              <a:off x="1826409" y="721328"/>
              <a:ext cx="5080001" cy="15240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1168400">
                <a:lnSpc>
                  <a:spcPct val="120000"/>
                </a:lnSpc>
                <a:spcBef>
                  <a:spcPts val="2000"/>
                </a:spcBef>
                <a:defRPr sz="3200">
                  <a:solidFill>
                    <a:srgbClr val="4D4D4D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在报规报建阶段，监察流程是否完备，手续是否齐备。</a:t>
              </a:r>
            </a:p>
          </p:txBody>
        </p:sp>
        <p:sp>
          <p:nvSpPr>
            <p:cNvPr id="1036" name="流程手续监察"/>
            <p:cNvSpPr txBox="1"/>
            <p:nvPr/>
          </p:nvSpPr>
          <p:spPr>
            <a:xfrm>
              <a:off x="1826409" y="0"/>
              <a:ext cx="3901753" cy="76200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spcBef>
                  <a:spcPts val="11000"/>
                </a:spcBef>
                <a:defRPr b="1" sz="4600">
                  <a:solidFill>
                    <a:srgbClr val="3484C9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流程手续监察</a:t>
              </a:r>
            </a:p>
          </p:txBody>
        </p:sp>
      </p:grpSp>
      <p:grpSp>
        <p:nvGrpSpPr>
          <p:cNvPr id="1041" name="成组"/>
          <p:cNvGrpSpPr/>
          <p:nvPr/>
        </p:nvGrpSpPr>
        <p:grpSpPr>
          <a:xfrm>
            <a:off x="13794449" y="6532914"/>
            <a:ext cx="6906410" cy="1979721"/>
            <a:chOff x="0" y="0"/>
            <a:chExt cx="6906409" cy="1979719"/>
          </a:xfrm>
        </p:grpSpPr>
        <p:sp>
          <p:nvSpPr>
            <p:cNvPr id="1038" name="02"/>
            <p:cNvSpPr/>
            <p:nvPr/>
          </p:nvSpPr>
          <p:spPr>
            <a:xfrm>
              <a:off x="0" y="0"/>
              <a:ext cx="1558644" cy="1558644"/>
            </a:xfrm>
            <a:prstGeom prst="ellipse">
              <a:avLst/>
            </a:prstGeom>
            <a:solidFill>
              <a:srgbClr val="3197E0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914400">
                <a:lnSpc>
                  <a:spcPct val="90000"/>
                </a:lnSpc>
                <a:spcBef>
                  <a:spcPts val="11000"/>
                </a:spcBef>
                <a:defRPr sz="6000">
                  <a:solidFill>
                    <a:srgbClr val="FFFFFF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pPr/>
              <a:r>
                <a:t>02</a:t>
              </a:r>
            </a:p>
          </p:txBody>
        </p:sp>
        <p:sp>
          <p:nvSpPr>
            <p:cNvPr id="1039" name="施工图进度监察，为工程后续工作开展提供保障。"/>
            <p:cNvSpPr txBox="1"/>
            <p:nvPr/>
          </p:nvSpPr>
          <p:spPr>
            <a:xfrm>
              <a:off x="1826409" y="721328"/>
              <a:ext cx="5080001" cy="125839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1168400">
                <a:lnSpc>
                  <a:spcPct val="120000"/>
                </a:lnSpc>
                <a:spcBef>
                  <a:spcPts val="2000"/>
                </a:spcBef>
                <a:defRPr sz="3200">
                  <a:solidFill>
                    <a:srgbClr val="4D4D4D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施工图进度监察，为工程后续工作开展提供保障。</a:t>
              </a:r>
            </a:p>
          </p:txBody>
        </p:sp>
        <p:sp>
          <p:nvSpPr>
            <p:cNvPr id="1040" name="设计进度监察"/>
            <p:cNvSpPr txBox="1"/>
            <p:nvPr/>
          </p:nvSpPr>
          <p:spPr>
            <a:xfrm>
              <a:off x="1826409" y="0"/>
              <a:ext cx="3901753" cy="76200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spcBef>
                  <a:spcPts val="11000"/>
                </a:spcBef>
                <a:defRPr b="1" sz="4600">
                  <a:solidFill>
                    <a:srgbClr val="3484C9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设计进度监察</a:t>
              </a:r>
            </a:p>
          </p:txBody>
        </p:sp>
      </p:grpSp>
      <p:grpSp>
        <p:nvGrpSpPr>
          <p:cNvPr id="1045" name="成组"/>
          <p:cNvGrpSpPr/>
          <p:nvPr/>
        </p:nvGrpSpPr>
        <p:grpSpPr>
          <a:xfrm>
            <a:off x="13794449" y="9320390"/>
            <a:ext cx="6906410" cy="2152842"/>
            <a:chOff x="0" y="0"/>
            <a:chExt cx="6906409" cy="2152840"/>
          </a:xfrm>
        </p:grpSpPr>
        <p:sp>
          <p:nvSpPr>
            <p:cNvPr id="1042" name="03"/>
            <p:cNvSpPr/>
            <p:nvPr/>
          </p:nvSpPr>
          <p:spPr>
            <a:xfrm>
              <a:off x="0" y="0"/>
              <a:ext cx="1558644" cy="1558644"/>
            </a:xfrm>
            <a:prstGeom prst="ellipse">
              <a:avLst/>
            </a:prstGeom>
            <a:solidFill>
              <a:srgbClr val="3197E0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914400">
                <a:lnSpc>
                  <a:spcPct val="90000"/>
                </a:lnSpc>
                <a:spcBef>
                  <a:spcPts val="11000"/>
                </a:spcBef>
                <a:defRPr sz="6000">
                  <a:solidFill>
                    <a:srgbClr val="FFFFFF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pPr/>
              <a:r>
                <a:t>03</a:t>
              </a:r>
            </a:p>
          </p:txBody>
        </p:sp>
        <p:sp>
          <p:nvSpPr>
            <p:cNvPr id="1043" name="对设计变更事前、事中、事后进行监察。"/>
            <p:cNvSpPr txBox="1"/>
            <p:nvPr/>
          </p:nvSpPr>
          <p:spPr>
            <a:xfrm>
              <a:off x="1826409" y="721328"/>
              <a:ext cx="5080001" cy="143151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1168400">
                <a:lnSpc>
                  <a:spcPct val="120000"/>
                </a:lnSpc>
                <a:spcBef>
                  <a:spcPts val="2000"/>
                </a:spcBef>
                <a:defRPr sz="3200">
                  <a:solidFill>
                    <a:srgbClr val="4D4D4D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对设计变更事前、事中、事后进行监察。</a:t>
              </a:r>
            </a:p>
          </p:txBody>
        </p:sp>
        <p:sp>
          <p:nvSpPr>
            <p:cNvPr id="1044" name="设计变更监察"/>
            <p:cNvSpPr txBox="1"/>
            <p:nvPr/>
          </p:nvSpPr>
          <p:spPr>
            <a:xfrm>
              <a:off x="1826409" y="0"/>
              <a:ext cx="3901753" cy="76200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spcBef>
                  <a:spcPts val="11000"/>
                </a:spcBef>
                <a:defRPr b="1" sz="4600">
                  <a:solidFill>
                    <a:srgbClr val="3484C9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设计变更监察</a:t>
              </a:r>
            </a:p>
          </p:txBody>
        </p:sp>
      </p:grpSp>
      <p:sp>
        <p:nvSpPr>
          <p:cNvPr id="1046" name="文本框 6"/>
          <p:cNvSpPr txBox="1"/>
          <p:nvPr/>
        </p:nvSpPr>
        <p:spPr>
          <a:xfrm>
            <a:off x="2044700" y="539750"/>
            <a:ext cx="6877050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工程设计管理监察的核心</a:t>
            </a:r>
          </a:p>
        </p:txBody>
      </p:sp>
      <p:sp>
        <p:nvSpPr>
          <p:cNvPr id="1047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sp>
        <p:nvSpPr>
          <p:cNvPr id="1048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37" grpId="1"/>
      <p:bldP build="whole" bldLvl="1" animBg="1" rev="0" advAuto="0" spid="1041" grpId="2"/>
      <p:bldP build="whole" bldLvl="1" animBg="1" rev="0" advAuto="0" spid="1045" grpId="3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53" name="形状"/>
          <p:cNvSpPr/>
          <p:nvPr/>
        </p:nvSpPr>
        <p:spPr>
          <a:xfrm>
            <a:off x="15246736" y="8927179"/>
            <a:ext cx="7620001" cy="8897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419" y="21600"/>
                </a:lnTo>
                <a:lnTo>
                  <a:pt x="21600" y="21600"/>
                </a:lnTo>
                <a:lnTo>
                  <a:pt x="19181" y="0"/>
                </a:lnTo>
                <a:lnTo>
                  <a:pt x="0" y="0"/>
                </a:lnTo>
                <a:close/>
              </a:path>
            </a:pathLst>
          </a:custGeom>
          <a:solidFill>
            <a:srgbClr val="40B9CD"/>
          </a:solidFill>
          <a:ln w="25400">
            <a:miter lim="400000"/>
          </a:ln>
        </p:spPr>
        <p:txBody>
          <a:bodyPr lIns="0" tIns="0" rIns="0" bIns="0" anchor="ctr"/>
          <a:lstStyle/>
          <a:p>
            <a:pPr algn="ctr" defTabSz="1168400">
              <a:defRPr sz="6000"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</a:p>
        </p:txBody>
      </p:sp>
      <p:sp>
        <p:nvSpPr>
          <p:cNvPr id="1054" name="建设施工阶段"/>
          <p:cNvSpPr/>
          <p:nvPr/>
        </p:nvSpPr>
        <p:spPr>
          <a:xfrm>
            <a:off x="16516736" y="7933188"/>
            <a:ext cx="5080001" cy="7620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1168400">
              <a:defRPr sz="5000">
                <a:solidFill>
                  <a:srgbClr val="51565D"/>
                </a:solidFill>
                <a:latin typeface="Seravek"/>
                <a:ea typeface="Seravek"/>
                <a:cs typeface="Seravek"/>
                <a:sym typeface="Seravek"/>
              </a:defRPr>
            </a:lvl1pPr>
          </a:lstStyle>
          <a:p>
            <a:pPr/>
            <a:r>
              <a:t>建设施工阶段</a:t>
            </a:r>
          </a:p>
        </p:txBody>
      </p:sp>
      <p:sp>
        <p:nvSpPr>
          <p:cNvPr id="1055" name="工程破土动工，施工期间，设计发生变更，对工期、性能、投资等都有深刻影响。"/>
          <p:cNvSpPr/>
          <p:nvPr/>
        </p:nvSpPr>
        <p:spPr>
          <a:xfrm>
            <a:off x="16897736" y="5935896"/>
            <a:ext cx="4318001" cy="214044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1168400">
              <a:lnSpc>
                <a:spcPct val="130000"/>
              </a:lnSpc>
              <a:defRPr sz="2600">
                <a:solidFill>
                  <a:srgbClr val="51565D"/>
                </a:solidFill>
                <a:latin typeface="Seravek Medium"/>
                <a:ea typeface="Seravek Medium"/>
                <a:cs typeface="Seravek Medium"/>
                <a:sym typeface="Seravek Medium"/>
              </a:defRPr>
            </a:lvl1pPr>
          </a:lstStyle>
          <a:p>
            <a:pPr/>
            <a:r>
              <a:t>工程破土动工，施工期间，设计发生变更，对工期、性能、投资等都有深刻影响。</a:t>
            </a:r>
          </a:p>
        </p:txBody>
      </p:sp>
      <p:grpSp>
        <p:nvGrpSpPr>
          <p:cNvPr id="1058" name="成组"/>
          <p:cNvGrpSpPr/>
          <p:nvPr/>
        </p:nvGrpSpPr>
        <p:grpSpPr>
          <a:xfrm>
            <a:off x="18559521" y="9933291"/>
            <a:ext cx="994431" cy="2606734"/>
            <a:chOff x="0" y="0"/>
            <a:chExt cx="994429" cy="2606733"/>
          </a:xfrm>
        </p:grpSpPr>
        <p:sp>
          <p:nvSpPr>
            <p:cNvPr id="1056" name="线条"/>
            <p:cNvSpPr/>
            <p:nvPr/>
          </p:nvSpPr>
          <p:spPr>
            <a:xfrm flipH="1">
              <a:off x="497216" y="0"/>
              <a:ext cx="1" cy="1223487"/>
            </a:xfrm>
            <a:prstGeom prst="line">
              <a:avLst/>
            </a:prstGeom>
            <a:noFill/>
            <a:ln w="50800" cap="flat">
              <a:solidFill>
                <a:srgbClr val="40B9CD"/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algn="ctr" defTabSz="1168400">
                <a:defRPr sz="8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057" name="形状"/>
            <p:cNvSpPr/>
            <p:nvPr/>
          </p:nvSpPr>
          <p:spPr>
            <a:xfrm>
              <a:off x="0" y="1495393"/>
              <a:ext cx="994430" cy="1111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7" fill="norm" stroke="1" extrusionOk="0">
                  <a:moveTo>
                    <a:pt x="1" y="9001"/>
                  </a:moveTo>
                  <a:cubicBezTo>
                    <a:pt x="1" y="9725"/>
                    <a:pt x="636" y="10127"/>
                    <a:pt x="636" y="10127"/>
                  </a:cubicBezTo>
                  <a:lnTo>
                    <a:pt x="2542" y="10127"/>
                  </a:lnTo>
                  <a:lnTo>
                    <a:pt x="2542" y="19127"/>
                  </a:lnTo>
                  <a:cubicBezTo>
                    <a:pt x="2542" y="20369"/>
                    <a:pt x="3680" y="21377"/>
                    <a:pt x="5083" y="21377"/>
                  </a:cubicBezTo>
                  <a:lnTo>
                    <a:pt x="16517" y="21377"/>
                  </a:lnTo>
                  <a:cubicBezTo>
                    <a:pt x="17920" y="21377"/>
                    <a:pt x="19058" y="20369"/>
                    <a:pt x="19058" y="19127"/>
                  </a:cubicBezTo>
                  <a:lnTo>
                    <a:pt x="19058" y="10127"/>
                  </a:lnTo>
                  <a:lnTo>
                    <a:pt x="20964" y="10127"/>
                  </a:lnTo>
                  <a:cubicBezTo>
                    <a:pt x="20964" y="10127"/>
                    <a:pt x="21599" y="9725"/>
                    <a:pt x="21599" y="9001"/>
                  </a:cubicBezTo>
                  <a:lnTo>
                    <a:pt x="21600" y="8760"/>
                  </a:lnTo>
                  <a:lnTo>
                    <a:pt x="12600" y="671"/>
                  </a:lnTo>
                  <a:cubicBezTo>
                    <a:pt x="11606" y="-223"/>
                    <a:pt x="9994" y="-223"/>
                    <a:pt x="9000" y="671"/>
                  </a:cubicBezTo>
                  <a:lnTo>
                    <a:pt x="0" y="8760"/>
                  </a:lnTo>
                  <a:cubicBezTo>
                    <a:pt x="0" y="8760"/>
                    <a:pt x="1" y="9001"/>
                    <a:pt x="1" y="9001"/>
                  </a:cubicBezTo>
                  <a:close/>
                </a:path>
              </a:pathLst>
            </a:custGeom>
            <a:solidFill>
              <a:srgbClr val="40B9CD"/>
            </a:solidFill>
            <a:ln w="25400" cap="flat">
              <a:noFill/>
              <a:miter lim="400000"/>
            </a:ln>
            <a:effectLst/>
          </p:spPr>
          <p:txBody>
            <a:bodyPr wrap="square" lIns="76200" tIns="76200" rIns="76200" bIns="76200" numCol="1" anchor="ctr">
              <a:noAutofit/>
            </a:bodyPr>
            <a:lstStyle/>
            <a:p>
              <a:pPr algn="ctr" defTabSz="914400">
                <a:defRPr sz="6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1059" name="形状"/>
          <p:cNvSpPr/>
          <p:nvPr/>
        </p:nvSpPr>
        <p:spPr>
          <a:xfrm>
            <a:off x="8382000" y="8927179"/>
            <a:ext cx="7620001" cy="8897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419" y="21600"/>
                </a:lnTo>
                <a:lnTo>
                  <a:pt x="21600" y="21600"/>
                </a:lnTo>
                <a:lnTo>
                  <a:pt x="19181" y="0"/>
                </a:lnTo>
                <a:lnTo>
                  <a:pt x="0" y="0"/>
                </a:lnTo>
                <a:close/>
              </a:path>
            </a:pathLst>
          </a:custGeom>
          <a:solidFill>
            <a:srgbClr val="219ABA"/>
          </a:solidFill>
          <a:ln w="25400">
            <a:miter lim="400000"/>
          </a:ln>
        </p:spPr>
        <p:txBody>
          <a:bodyPr lIns="0" tIns="0" rIns="0" bIns="0" anchor="ctr"/>
          <a:lstStyle/>
          <a:p>
            <a:pPr algn="ctr" defTabSz="1168400">
              <a:defRPr sz="6000"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</a:p>
        </p:txBody>
      </p:sp>
      <p:sp>
        <p:nvSpPr>
          <p:cNvPr id="1060" name="勘察设计阶段"/>
          <p:cNvSpPr/>
          <p:nvPr/>
        </p:nvSpPr>
        <p:spPr>
          <a:xfrm>
            <a:off x="9652000" y="9892706"/>
            <a:ext cx="5080000" cy="75872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1168400">
              <a:defRPr sz="5000">
                <a:solidFill>
                  <a:srgbClr val="51565D"/>
                </a:solidFill>
                <a:latin typeface="Seravek"/>
                <a:ea typeface="Seravek"/>
                <a:cs typeface="Seravek"/>
                <a:sym typeface="Seravek"/>
              </a:defRPr>
            </a:lvl1pPr>
          </a:lstStyle>
          <a:p>
            <a:pPr/>
            <a:r>
              <a:t>勘察设计阶段</a:t>
            </a:r>
          </a:p>
        </p:txBody>
      </p:sp>
      <p:sp>
        <p:nvSpPr>
          <p:cNvPr id="1061" name="施工图是工程施工的主要依据之一，施工图审查、审批，设计进度对工程后续工作影响较大。"/>
          <p:cNvSpPr/>
          <p:nvPr/>
        </p:nvSpPr>
        <p:spPr>
          <a:xfrm>
            <a:off x="9652000" y="10727206"/>
            <a:ext cx="5080000" cy="214044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1168400">
              <a:lnSpc>
                <a:spcPct val="130000"/>
              </a:lnSpc>
              <a:defRPr sz="2600">
                <a:solidFill>
                  <a:srgbClr val="51565D"/>
                </a:solidFill>
                <a:latin typeface="Seravek Medium"/>
                <a:ea typeface="Seravek Medium"/>
                <a:cs typeface="Seravek Medium"/>
                <a:sym typeface="Seravek Medium"/>
              </a:defRPr>
            </a:lvl1pPr>
          </a:lstStyle>
          <a:p>
            <a:pPr/>
            <a:r>
              <a:t>施工图是工程施工的主要依据之一，施工图审查、审批，设计进度对工程后续工作影响较大。</a:t>
            </a:r>
          </a:p>
        </p:txBody>
      </p:sp>
      <p:grpSp>
        <p:nvGrpSpPr>
          <p:cNvPr id="1064" name="成组"/>
          <p:cNvGrpSpPr/>
          <p:nvPr/>
        </p:nvGrpSpPr>
        <p:grpSpPr>
          <a:xfrm>
            <a:off x="11661144" y="6049650"/>
            <a:ext cx="1061713" cy="2531787"/>
            <a:chOff x="0" y="0"/>
            <a:chExt cx="1061712" cy="2531785"/>
          </a:xfrm>
        </p:grpSpPr>
        <p:sp>
          <p:nvSpPr>
            <p:cNvPr id="1062" name="线条"/>
            <p:cNvSpPr/>
            <p:nvPr/>
          </p:nvSpPr>
          <p:spPr>
            <a:xfrm flipV="1">
              <a:off x="530855" y="1308299"/>
              <a:ext cx="1" cy="1223487"/>
            </a:xfrm>
            <a:prstGeom prst="line">
              <a:avLst/>
            </a:prstGeom>
            <a:noFill/>
            <a:ln w="50800" cap="flat">
              <a:solidFill>
                <a:srgbClr val="219ABA"/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algn="ctr" defTabSz="1168400">
                <a:defRPr sz="8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063" name="形状"/>
            <p:cNvSpPr/>
            <p:nvPr/>
          </p:nvSpPr>
          <p:spPr>
            <a:xfrm>
              <a:off x="0" y="0"/>
              <a:ext cx="1061713" cy="1011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228" y="2160"/>
                  </a:moveTo>
                  <a:cubicBezTo>
                    <a:pt x="8228" y="1563"/>
                    <a:pt x="8689" y="1080"/>
                    <a:pt x="9257" y="1080"/>
                  </a:cubicBezTo>
                  <a:lnTo>
                    <a:pt x="12343" y="1080"/>
                  </a:lnTo>
                  <a:cubicBezTo>
                    <a:pt x="12911" y="1080"/>
                    <a:pt x="13371" y="1563"/>
                    <a:pt x="13371" y="2160"/>
                  </a:cubicBezTo>
                  <a:lnTo>
                    <a:pt x="13371" y="3240"/>
                  </a:lnTo>
                  <a:lnTo>
                    <a:pt x="8228" y="3240"/>
                  </a:lnTo>
                  <a:cubicBezTo>
                    <a:pt x="8228" y="3240"/>
                    <a:pt x="8228" y="2160"/>
                    <a:pt x="8228" y="2160"/>
                  </a:cubicBezTo>
                  <a:close/>
                  <a:moveTo>
                    <a:pt x="19543" y="3240"/>
                  </a:moveTo>
                  <a:lnTo>
                    <a:pt x="14400" y="3240"/>
                  </a:lnTo>
                  <a:lnTo>
                    <a:pt x="14400" y="2160"/>
                  </a:lnTo>
                  <a:cubicBezTo>
                    <a:pt x="14400" y="967"/>
                    <a:pt x="13479" y="0"/>
                    <a:pt x="12343" y="0"/>
                  </a:cubicBezTo>
                  <a:lnTo>
                    <a:pt x="9257" y="0"/>
                  </a:lnTo>
                  <a:cubicBezTo>
                    <a:pt x="8121" y="0"/>
                    <a:pt x="7200" y="967"/>
                    <a:pt x="7200" y="2160"/>
                  </a:cubicBezTo>
                  <a:lnTo>
                    <a:pt x="7200" y="3240"/>
                  </a:lnTo>
                  <a:lnTo>
                    <a:pt x="2057" y="3240"/>
                  </a:lnTo>
                  <a:cubicBezTo>
                    <a:pt x="921" y="3240"/>
                    <a:pt x="0" y="4207"/>
                    <a:pt x="0" y="5400"/>
                  </a:cubicBezTo>
                  <a:lnTo>
                    <a:pt x="0" y="19440"/>
                  </a:lnTo>
                  <a:cubicBezTo>
                    <a:pt x="0" y="20633"/>
                    <a:pt x="921" y="21600"/>
                    <a:pt x="2057" y="21600"/>
                  </a:cubicBezTo>
                  <a:lnTo>
                    <a:pt x="19543" y="21600"/>
                  </a:lnTo>
                  <a:cubicBezTo>
                    <a:pt x="20679" y="21600"/>
                    <a:pt x="21600" y="20633"/>
                    <a:pt x="21600" y="19440"/>
                  </a:cubicBezTo>
                  <a:lnTo>
                    <a:pt x="21600" y="5400"/>
                  </a:lnTo>
                  <a:cubicBezTo>
                    <a:pt x="21600" y="4207"/>
                    <a:pt x="20679" y="3240"/>
                    <a:pt x="19543" y="3240"/>
                  </a:cubicBezTo>
                  <a:close/>
                </a:path>
              </a:pathLst>
            </a:custGeom>
            <a:solidFill>
              <a:srgbClr val="219ABA"/>
            </a:solidFill>
            <a:ln w="25400" cap="flat">
              <a:noFill/>
              <a:miter lim="400000"/>
            </a:ln>
            <a:effectLst/>
          </p:spPr>
          <p:txBody>
            <a:bodyPr wrap="square" lIns="76200" tIns="76200" rIns="76200" bIns="76200" numCol="1" anchor="ctr">
              <a:noAutofit/>
            </a:bodyPr>
            <a:lstStyle/>
            <a:p>
              <a:pPr algn="ctr" defTabSz="914400">
                <a:defRPr sz="6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1065" name="形状"/>
          <p:cNvSpPr/>
          <p:nvPr/>
        </p:nvSpPr>
        <p:spPr>
          <a:xfrm>
            <a:off x="1517264" y="8927179"/>
            <a:ext cx="7620001" cy="8897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419" y="21600"/>
                </a:lnTo>
                <a:lnTo>
                  <a:pt x="21600" y="21600"/>
                </a:lnTo>
                <a:lnTo>
                  <a:pt x="19181" y="0"/>
                </a:lnTo>
                <a:lnTo>
                  <a:pt x="0" y="0"/>
                </a:lnTo>
                <a:close/>
              </a:path>
            </a:pathLst>
          </a:custGeom>
          <a:solidFill>
            <a:srgbClr val="9F8BDC"/>
          </a:solidFill>
          <a:ln w="25400">
            <a:miter lim="400000"/>
          </a:ln>
        </p:spPr>
        <p:txBody>
          <a:bodyPr lIns="0" tIns="0" rIns="0" bIns="0" anchor="ctr"/>
          <a:lstStyle/>
          <a:p>
            <a:pPr algn="ctr" defTabSz="1168400">
              <a:defRPr sz="6000"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</a:p>
        </p:txBody>
      </p:sp>
      <p:sp>
        <p:nvSpPr>
          <p:cNvPr id="1066" name="策划决策阶段"/>
          <p:cNvSpPr/>
          <p:nvPr/>
        </p:nvSpPr>
        <p:spPr>
          <a:xfrm>
            <a:off x="2787263" y="7933188"/>
            <a:ext cx="5080001" cy="7620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1168400">
              <a:defRPr sz="5000">
                <a:solidFill>
                  <a:srgbClr val="51565D"/>
                </a:solidFill>
                <a:latin typeface="Seravek"/>
                <a:ea typeface="Seravek"/>
                <a:cs typeface="Seravek"/>
                <a:sym typeface="Seravek"/>
              </a:defRPr>
            </a:lvl1pPr>
          </a:lstStyle>
          <a:p>
            <a:pPr/>
            <a:r>
              <a:t>策划决策阶段</a:t>
            </a:r>
          </a:p>
        </p:txBody>
      </p:sp>
      <p:sp>
        <p:nvSpPr>
          <p:cNvPr id="1067" name="主要包括编报项目建议书和可行性研究报告两项工作内容。"/>
          <p:cNvSpPr/>
          <p:nvPr/>
        </p:nvSpPr>
        <p:spPr>
          <a:xfrm>
            <a:off x="3168263" y="5935896"/>
            <a:ext cx="4318001" cy="214044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 defTabSz="1168400">
              <a:lnSpc>
                <a:spcPct val="130000"/>
              </a:lnSpc>
              <a:defRPr sz="2600">
                <a:solidFill>
                  <a:srgbClr val="51565D"/>
                </a:solidFill>
                <a:latin typeface="Seravek Medium"/>
                <a:ea typeface="Seravek Medium"/>
                <a:cs typeface="Seravek Medium"/>
                <a:sym typeface="Seravek Medium"/>
              </a:defRPr>
            </a:pPr>
            <a:r>
              <a:t>主要包括编报项目</a:t>
            </a:r>
            <a:r>
              <a:rPr>
                <a:hlinkClick r:id="rId3" invalidUrl="" action="" tgtFrame="" tooltip="" history="1" highlightClick="0" endSnd="0"/>
              </a:rPr>
              <a:t>建议书</a:t>
            </a:r>
            <a:r>
              <a:t>和可行性研究报告两项工作内容。</a:t>
            </a:r>
          </a:p>
        </p:txBody>
      </p:sp>
      <p:grpSp>
        <p:nvGrpSpPr>
          <p:cNvPr id="1070" name="成组"/>
          <p:cNvGrpSpPr/>
          <p:nvPr/>
        </p:nvGrpSpPr>
        <p:grpSpPr>
          <a:xfrm>
            <a:off x="4937945" y="10048924"/>
            <a:ext cx="778638" cy="2606734"/>
            <a:chOff x="0" y="0"/>
            <a:chExt cx="778637" cy="2606732"/>
          </a:xfrm>
        </p:grpSpPr>
        <p:sp>
          <p:nvSpPr>
            <p:cNvPr id="1068" name="线条"/>
            <p:cNvSpPr/>
            <p:nvPr/>
          </p:nvSpPr>
          <p:spPr>
            <a:xfrm flipH="1">
              <a:off x="389318" y="0"/>
              <a:ext cx="1" cy="1223487"/>
            </a:xfrm>
            <a:prstGeom prst="line">
              <a:avLst/>
            </a:prstGeom>
            <a:noFill/>
            <a:ln w="50800" cap="flat">
              <a:solidFill>
                <a:srgbClr val="9F8BDC"/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algn="ctr" defTabSz="1168400">
                <a:defRPr sz="8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069" name="形状"/>
            <p:cNvSpPr/>
            <p:nvPr/>
          </p:nvSpPr>
          <p:spPr>
            <a:xfrm>
              <a:off x="0" y="1516388"/>
              <a:ext cx="778638" cy="10903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160" y="3085"/>
                  </a:moveTo>
                  <a:lnTo>
                    <a:pt x="1440" y="3085"/>
                  </a:lnTo>
                  <a:lnTo>
                    <a:pt x="1440" y="2057"/>
                  </a:lnTo>
                  <a:cubicBezTo>
                    <a:pt x="1440" y="1489"/>
                    <a:pt x="2082" y="1028"/>
                    <a:pt x="2873" y="1028"/>
                  </a:cubicBezTo>
                  <a:lnTo>
                    <a:pt x="18721" y="1028"/>
                  </a:lnTo>
                  <a:cubicBezTo>
                    <a:pt x="19516" y="1028"/>
                    <a:pt x="20160" y="1489"/>
                    <a:pt x="20160" y="2057"/>
                  </a:cubicBezTo>
                  <a:cubicBezTo>
                    <a:pt x="20160" y="2057"/>
                    <a:pt x="20160" y="3085"/>
                    <a:pt x="20160" y="3085"/>
                  </a:cubicBezTo>
                  <a:close/>
                  <a:moveTo>
                    <a:pt x="10800" y="14055"/>
                  </a:moveTo>
                  <a:cubicBezTo>
                    <a:pt x="8285" y="14055"/>
                    <a:pt x="6246" y="12598"/>
                    <a:pt x="6246" y="10800"/>
                  </a:cubicBezTo>
                  <a:cubicBezTo>
                    <a:pt x="6246" y="9002"/>
                    <a:pt x="8285" y="7545"/>
                    <a:pt x="10800" y="7545"/>
                  </a:cubicBezTo>
                  <a:cubicBezTo>
                    <a:pt x="13316" y="7545"/>
                    <a:pt x="15355" y="9002"/>
                    <a:pt x="15355" y="10800"/>
                  </a:cubicBezTo>
                  <a:cubicBezTo>
                    <a:pt x="15355" y="12598"/>
                    <a:pt x="13316" y="14055"/>
                    <a:pt x="10800" y="14055"/>
                  </a:cubicBezTo>
                  <a:close/>
                  <a:moveTo>
                    <a:pt x="18721" y="0"/>
                  </a:moveTo>
                  <a:lnTo>
                    <a:pt x="2880" y="0"/>
                  </a:lnTo>
                  <a:cubicBezTo>
                    <a:pt x="1290" y="0"/>
                    <a:pt x="0" y="921"/>
                    <a:pt x="0" y="2057"/>
                  </a:cubicBezTo>
                  <a:lnTo>
                    <a:pt x="0" y="3085"/>
                  </a:lnTo>
                  <a:lnTo>
                    <a:pt x="0" y="3599"/>
                  </a:lnTo>
                  <a:lnTo>
                    <a:pt x="0" y="4113"/>
                  </a:lnTo>
                  <a:lnTo>
                    <a:pt x="1321" y="4113"/>
                  </a:lnTo>
                  <a:lnTo>
                    <a:pt x="4239" y="21600"/>
                  </a:lnTo>
                  <a:lnTo>
                    <a:pt x="4320" y="21594"/>
                  </a:lnTo>
                  <a:lnTo>
                    <a:pt x="4320" y="21595"/>
                  </a:lnTo>
                  <a:lnTo>
                    <a:pt x="17280" y="21595"/>
                  </a:lnTo>
                  <a:lnTo>
                    <a:pt x="17280" y="21594"/>
                  </a:lnTo>
                  <a:lnTo>
                    <a:pt x="17361" y="21600"/>
                  </a:lnTo>
                  <a:lnTo>
                    <a:pt x="20303" y="4113"/>
                  </a:lnTo>
                  <a:lnTo>
                    <a:pt x="21600" y="4113"/>
                  </a:lnTo>
                  <a:lnTo>
                    <a:pt x="21600" y="3599"/>
                  </a:lnTo>
                  <a:lnTo>
                    <a:pt x="21600" y="2057"/>
                  </a:lnTo>
                  <a:cubicBezTo>
                    <a:pt x="21600" y="921"/>
                    <a:pt x="20311" y="0"/>
                    <a:pt x="18721" y="0"/>
                  </a:cubicBezTo>
                  <a:close/>
                </a:path>
              </a:pathLst>
            </a:custGeom>
            <a:solidFill>
              <a:srgbClr val="9F8BDC"/>
            </a:solidFill>
            <a:ln w="25400" cap="flat">
              <a:noFill/>
              <a:miter lim="400000"/>
            </a:ln>
            <a:effectLst/>
          </p:spPr>
          <p:txBody>
            <a:bodyPr wrap="square" lIns="76200" tIns="76200" rIns="76200" bIns="76200" numCol="1" anchor="ctr">
              <a:noAutofit/>
            </a:bodyPr>
            <a:lstStyle/>
            <a:p>
              <a:pPr algn="ctr" defTabSz="914400">
                <a:defRPr sz="6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1071" name="形状"/>
          <p:cNvSpPr/>
          <p:nvPr/>
        </p:nvSpPr>
        <p:spPr>
          <a:xfrm>
            <a:off x="4243218" y="2686043"/>
            <a:ext cx="2168092" cy="3017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7819" y="0"/>
                  <a:pt x="5119" y="872"/>
                  <a:pt x="3164" y="2282"/>
                </a:cubicBezTo>
                <a:cubicBezTo>
                  <a:pt x="1210" y="3691"/>
                  <a:pt x="0" y="5638"/>
                  <a:pt x="0" y="7788"/>
                </a:cubicBezTo>
                <a:cubicBezTo>
                  <a:pt x="4" y="8617"/>
                  <a:pt x="159" y="9442"/>
                  <a:pt x="464" y="10241"/>
                </a:cubicBezTo>
                <a:cubicBezTo>
                  <a:pt x="1302" y="12438"/>
                  <a:pt x="3167" y="14299"/>
                  <a:pt x="5037" y="16085"/>
                </a:cubicBezTo>
                <a:cubicBezTo>
                  <a:pt x="6982" y="17942"/>
                  <a:pt x="8997" y="19781"/>
                  <a:pt x="11084" y="21600"/>
                </a:cubicBezTo>
                <a:cubicBezTo>
                  <a:pt x="13183" y="19842"/>
                  <a:pt x="15138" y="18020"/>
                  <a:pt x="16949" y="16143"/>
                </a:cubicBezTo>
                <a:cubicBezTo>
                  <a:pt x="18701" y="14328"/>
                  <a:pt x="20361" y="12416"/>
                  <a:pt x="21136" y="10241"/>
                </a:cubicBezTo>
                <a:cubicBezTo>
                  <a:pt x="21421" y="9439"/>
                  <a:pt x="21577" y="8616"/>
                  <a:pt x="21600" y="7788"/>
                </a:cubicBezTo>
                <a:cubicBezTo>
                  <a:pt x="21600" y="3485"/>
                  <a:pt x="16762" y="0"/>
                  <a:pt x="10800" y="0"/>
                </a:cubicBezTo>
                <a:close/>
              </a:path>
            </a:pathLst>
          </a:custGeom>
          <a:ln w="76200">
            <a:solidFill>
              <a:srgbClr val="9F8BDC"/>
            </a:solidFill>
            <a:miter lim="400000"/>
          </a:ln>
        </p:spPr>
        <p:txBody>
          <a:bodyPr lIns="0" tIns="0" rIns="0" bIns="0" anchor="ctr"/>
          <a:lstStyle/>
          <a:p>
            <a:pPr algn="ctr" defTabSz="1168400">
              <a:defRPr sz="6000"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</a:p>
        </p:txBody>
      </p:sp>
      <p:sp>
        <p:nvSpPr>
          <p:cNvPr id="1072" name="形状"/>
          <p:cNvSpPr/>
          <p:nvPr/>
        </p:nvSpPr>
        <p:spPr>
          <a:xfrm>
            <a:off x="11107954" y="2686043"/>
            <a:ext cx="2168092" cy="3017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7819" y="0"/>
                  <a:pt x="5119" y="872"/>
                  <a:pt x="3164" y="2282"/>
                </a:cubicBezTo>
                <a:cubicBezTo>
                  <a:pt x="1210" y="3691"/>
                  <a:pt x="0" y="5638"/>
                  <a:pt x="0" y="7788"/>
                </a:cubicBezTo>
                <a:cubicBezTo>
                  <a:pt x="4" y="8617"/>
                  <a:pt x="159" y="9442"/>
                  <a:pt x="464" y="10241"/>
                </a:cubicBezTo>
                <a:cubicBezTo>
                  <a:pt x="1302" y="12438"/>
                  <a:pt x="3167" y="14299"/>
                  <a:pt x="5037" y="16085"/>
                </a:cubicBezTo>
                <a:cubicBezTo>
                  <a:pt x="6982" y="17942"/>
                  <a:pt x="8997" y="19781"/>
                  <a:pt x="11084" y="21600"/>
                </a:cubicBezTo>
                <a:cubicBezTo>
                  <a:pt x="13183" y="19842"/>
                  <a:pt x="15138" y="18020"/>
                  <a:pt x="16949" y="16143"/>
                </a:cubicBezTo>
                <a:cubicBezTo>
                  <a:pt x="18701" y="14328"/>
                  <a:pt x="20361" y="12416"/>
                  <a:pt x="21136" y="10241"/>
                </a:cubicBezTo>
                <a:cubicBezTo>
                  <a:pt x="21421" y="9439"/>
                  <a:pt x="21577" y="8616"/>
                  <a:pt x="21600" y="7788"/>
                </a:cubicBezTo>
                <a:cubicBezTo>
                  <a:pt x="21600" y="3485"/>
                  <a:pt x="16762" y="0"/>
                  <a:pt x="10800" y="0"/>
                </a:cubicBezTo>
                <a:close/>
              </a:path>
            </a:pathLst>
          </a:custGeom>
          <a:ln w="76200">
            <a:solidFill>
              <a:srgbClr val="219ABA"/>
            </a:solidFill>
            <a:miter lim="400000"/>
          </a:ln>
        </p:spPr>
        <p:txBody>
          <a:bodyPr lIns="101600" tIns="101600" rIns="101600" bIns="101600" anchor="ctr"/>
          <a:lstStyle/>
          <a:p>
            <a:pPr algn="ctr" defTabSz="2921000">
              <a:defRPr sz="208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73" name="成组"/>
          <p:cNvSpPr/>
          <p:nvPr/>
        </p:nvSpPr>
        <p:spPr>
          <a:xfrm>
            <a:off x="17972690" y="2686043"/>
            <a:ext cx="2168092" cy="3017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7819" y="0"/>
                  <a:pt x="5119" y="872"/>
                  <a:pt x="3164" y="2282"/>
                </a:cubicBezTo>
                <a:cubicBezTo>
                  <a:pt x="1210" y="3691"/>
                  <a:pt x="0" y="5638"/>
                  <a:pt x="0" y="7788"/>
                </a:cubicBezTo>
                <a:cubicBezTo>
                  <a:pt x="4" y="8617"/>
                  <a:pt x="159" y="9442"/>
                  <a:pt x="464" y="10241"/>
                </a:cubicBezTo>
                <a:cubicBezTo>
                  <a:pt x="1302" y="12438"/>
                  <a:pt x="3167" y="14299"/>
                  <a:pt x="5037" y="16085"/>
                </a:cubicBezTo>
                <a:cubicBezTo>
                  <a:pt x="6982" y="17942"/>
                  <a:pt x="8997" y="19781"/>
                  <a:pt x="11084" y="21600"/>
                </a:cubicBezTo>
                <a:cubicBezTo>
                  <a:pt x="13183" y="19842"/>
                  <a:pt x="15138" y="18020"/>
                  <a:pt x="16949" y="16143"/>
                </a:cubicBezTo>
                <a:cubicBezTo>
                  <a:pt x="18701" y="14328"/>
                  <a:pt x="20361" y="12416"/>
                  <a:pt x="21136" y="10241"/>
                </a:cubicBezTo>
                <a:cubicBezTo>
                  <a:pt x="21421" y="9439"/>
                  <a:pt x="21577" y="8616"/>
                  <a:pt x="21600" y="7788"/>
                </a:cubicBezTo>
                <a:cubicBezTo>
                  <a:pt x="21600" y="3485"/>
                  <a:pt x="16762" y="0"/>
                  <a:pt x="10800" y="0"/>
                </a:cubicBezTo>
                <a:close/>
              </a:path>
            </a:pathLst>
          </a:custGeom>
          <a:ln w="76200">
            <a:solidFill>
              <a:srgbClr val="40B9CD"/>
            </a:solidFill>
            <a:miter lim="400000"/>
          </a:ln>
        </p:spPr>
        <p:txBody>
          <a:bodyPr lIns="0" tIns="0" rIns="0" bIns="0" anchor="ctr"/>
          <a:lstStyle/>
          <a:p>
            <a:pPr algn="ctr" defTabSz="1168400">
              <a:defRPr sz="6000">
                <a:solidFill>
                  <a:srgbClr val="FFFFFF"/>
                </a:solidFill>
                <a:latin typeface="Seravek"/>
                <a:ea typeface="Seravek"/>
                <a:cs typeface="Seravek"/>
                <a:sym typeface="Seravek"/>
              </a:defRPr>
            </a:pPr>
          </a:p>
        </p:txBody>
      </p:sp>
      <p:sp>
        <p:nvSpPr>
          <p:cNvPr id="1074" name="低"/>
          <p:cNvSpPr txBox="1"/>
          <p:nvPr/>
        </p:nvSpPr>
        <p:spPr>
          <a:xfrm>
            <a:off x="4880224" y="3204637"/>
            <a:ext cx="881381" cy="11353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 b="1" sz="5400">
                <a:solidFill>
                  <a:srgbClr val="9F8DD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低</a:t>
            </a:r>
          </a:p>
        </p:txBody>
      </p:sp>
      <p:sp>
        <p:nvSpPr>
          <p:cNvPr id="1075" name="中"/>
          <p:cNvSpPr txBox="1"/>
          <p:nvPr/>
        </p:nvSpPr>
        <p:spPr>
          <a:xfrm>
            <a:off x="11744959" y="3204637"/>
            <a:ext cx="881381" cy="11353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 b="1" sz="5400">
                <a:solidFill>
                  <a:srgbClr val="9F8DD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中</a:t>
            </a:r>
          </a:p>
        </p:txBody>
      </p:sp>
      <p:sp>
        <p:nvSpPr>
          <p:cNvPr id="1076" name="高"/>
          <p:cNvSpPr txBox="1"/>
          <p:nvPr/>
        </p:nvSpPr>
        <p:spPr>
          <a:xfrm>
            <a:off x="18609696" y="3204637"/>
            <a:ext cx="881381" cy="11353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 b="1" sz="5400">
                <a:solidFill>
                  <a:srgbClr val="9F8DD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高</a:t>
            </a:r>
          </a:p>
        </p:txBody>
      </p:sp>
      <p:sp>
        <p:nvSpPr>
          <p:cNvPr id="1077" name="文本框 6"/>
          <p:cNvSpPr txBox="1"/>
          <p:nvPr/>
        </p:nvSpPr>
        <p:spPr>
          <a:xfrm>
            <a:off x="2044700" y="539750"/>
            <a:ext cx="6877050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工程设计管理的风险分析</a:t>
            </a:r>
          </a:p>
        </p:txBody>
      </p:sp>
      <p:sp>
        <p:nvSpPr>
          <p:cNvPr id="1078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sp>
        <p:nvSpPr>
          <p:cNvPr id="1079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84" name="线条"/>
          <p:cNvSpPr/>
          <p:nvPr/>
        </p:nvSpPr>
        <p:spPr>
          <a:xfrm>
            <a:off x="12240269" y="4210063"/>
            <a:ext cx="1" cy="566925"/>
          </a:xfrm>
          <a:prstGeom prst="line">
            <a:avLst/>
          </a:prstGeom>
          <a:ln w="25400">
            <a:solidFill>
              <a:srgbClr val="0065FA"/>
            </a:solidFill>
            <a:miter/>
          </a:ln>
        </p:spPr>
        <p:txBody>
          <a:bodyPr tIns="91439" bIns="91439"/>
          <a:lstStyle/>
          <a:p>
            <a:pPr>
              <a:defRPr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085" name="设计管理监控"/>
          <p:cNvSpPr/>
          <p:nvPr/>
        </p:nvSpPr>
        <p:spPr>
          <a:xfrm>
            <a:off x="9248502" y="2722648"/>
            <a:ext cx="5983534" cy="1560651"/>
          </a:xfrm>
          <a:prstGeom prst="rect">
            <a:avLst/>
          </a:prstGeom>
          <a:solidFill>
            <a:srgbClr val="58A6DA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4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设计管理监控</a:t>
            </a:r>
          </a:p>
        </p:txBody>
      </p:sp>
      <p:sp>
        <p:nvSpPr>
          <p:cNvPr id="1086" name="流程合规"/>
          <p:cNvSpPr/>
          <p:nvPr/>
        </p:nvSpPr>
        <p:spPr>
          <a:xfrm>
            <a:off x="3309542" y="6561041"/>
            <a:ext cx="5071284" cy="994572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12700">
            <a:solidFill>
              <a:schemeClr val="accent5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流程合规</a:t>
            </a:r>
          </a:p>
        </p:txBody>
      </p:sp>
      <p:sp>
        <p:nvSpPr>
          <p:cNvPr id="1087" name="资料完整"/>
          <p:cNvSpPr/>
          <p:nvPr/>
        </p:nvSpPr>
        <p:spPr>
          <a:xfrm>
            <a:off x="3309542" y="7853168"/>
            <a:ext cx="5071284" cy="994572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12700">
            <a:solidFill>
              <a:schemeClr val="accent5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资料完整</a:t>
            </a:r>
          </a:p>
        </p:txBody>
      </p:sp>
      <p:sp>
        <p:nvSpPr>
          <p:cNvPr id="1088" name="计划执行效能"/>
          <p:cNvSpPr/>
          <p:nvPr/>
        </p:nvSpPr>
        <p:spPr>
          <a:xfrm>
            <a:off x="9704627" y="6561041"/>
            <a:ext cx="5071284" cy="994572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12700">
            <a:solidFill>
              <a:schemeClr val="accent5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计划执行效能</a:t>
            </a:r>
          </a:p>
        </p:txBody>
      </p:sp>
      <p:sp>
        <p:nvSpPr>
          <p:cNvPr id="1089" name="事前：审批时限"/>
          <p:cNvSpPr/>
          <p:nvPr/>
        </p:nvSpPr>
        <p:spPr>
          <a:xfrm>
            <a:off x="16003175" y="6561041"/>
            <a:ext cx="5071283" cy="994572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12700">
            <a:solidFill>
              <a:schemeClr val="accent5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事前：审批时限</a:t>
            </a:r>
          </a:p>
        </p:txBody>
      </p:sp>
      <p:sp>
        <p:nvSpPr>
          <p:cNvPr id="1090" name="事中：变更执行"/>
          <p:cNvSpPr/>
          <p:nvPr/>
        </p:nvSpPr>
        <p:spPr>
          <a:xfrm>
            <a:off x="16003175" y="7853168"/>
            <a:ext cx="5071283" cy="994572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12700">
            <a:solidFill>
              <a:schemeClr val="accent5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事中：变更执行</a:t>
            </a:r>
          </a:p>
        </p:txBody>
      </p:sp>
      <p:sp>
        <p:nvSpPr>
          <p:cNvPr id="1091" name="事后："/>
          <p:cNvSpPr/>
          <p:nvPr/>
        </p:nvSpPr>
        <p:spPr>
          <a:xfrm>
            <a:off x="16003175" y="9145296"/>
            <a:ext cx="5071283" cy="994571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12700">
            <a:solidFill>
              <a:schemeClr val="accent5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事后：</a:t>
            </a:r>
          </a:p>
        </p:txBody>
      </p:sp>
      <p:sp>
        <p:nvSpPr>
          <p:cNvPr id="1092" name="变更部位监控"/>
          <p:cNvSpPr/>
          <p:nvPr/>
        </p:nvSpPr>
        <p:spPr>
          <a:xfrm>
            <a:off x="16003175" y="10154500"/>
            <a:ext cx="5071283" cy="994572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12700">
            <a:solidFill>
              <a:schemeClr val="accent5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变更部位监控</a:t>
            </a:r>
          </a:p>
        </p:txBody>
      </p:sp>
      <p:sp>
        <p:nvSpPr>
          <p:cNvPr id="1093" name="变更原因监控"/>
          <p:cNvSpPr/>
          <p:nvPr/>
        </p:nvSpPr>
        <p:spPr>
          <a:xfrm>
            <a:off x="16003175" y="11163704"/>
            <a:ext cx="5071283" cy="994572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12700">
            <a:solidFill>
              <a:schemeClr val="accent5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变更原因监控</a:t>
            </a:r>
          </a:p>
        </p:txBody>
      </p:sp>
      <p:sp>
        <p:nvSpPr>
          <p:cNvPr id="1094" name="责任主体监控"/>
          <p:cNvSpPr/>
          <p:nvPr/>
        </p:nvSpPr>
        <p:spPr>
          <a:xfrm>
            <a:off x="16003175" y="12172908"/>
            <a:ext cx="5071283" cy="994572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12700">
            <a:solidFill>
              <a:schemeClr val="accent5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责任主体监控</a:t>
            </a:r>
          </a:p>
        </p:txBody>
      </p:sp>
      <p:sp>
        <p:nvSpPr>
          <p:cNvPr id="1095" name="线条"/>
          <p:cNvSpPr/>
          <p:nvPr/>
        </p:nvSpPr>
        <p:spPr>
          <a:xfrm>
            <a:off x="5873872" y="4546702"/>
            <a:ext cx="12732794" cy="3632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21600" y="0"/>
                </a:lnTo>
                <a:lnTo>
                  <a:pt x="10170" y="186"/>
                </a:lnTo>
                <a:lnTo>
                  <a:pt x="10712" y="296"/>
                </a:lnTo>
                <a:lnTo>
                  <a:pt x="0" y="296"/>
                </a:lnTo>
                <a:lnTo>
                  <a:pt x="0" y="14073"/>
                </a:lnTo>
              </a:path>
            </a:pathLst>
          </a:custGeom>
          <a:ln w="25400">
            <a:solidFill>
              <a:srgbClr val="0065FA"/>
            </a:solidFill>
            <a:miter/>
          </a:ln>
        </p:spPr>
        <p:txBody>
          <a:bodyPr tIns="91439" bIns="91439"/>
          <a:lstStyle/>
          <a:p>
            <a:pPr>
              <a:defRPr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096" name="文本框 6"/>
          <p:cNvSpPr txBox="1"/>
          <p:nvPr/>
        </p:nvSpPr>
        <p:spPr>
          <a:xfrm>
            <a:off x="2044700" y="539750"/>
            <a:ext cx="6877050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监察点设置</a:t>
            </a:r>
          </a:p>
        </p:txBody>
      </p:sp>
      <p:sp>
        <p:nvSpPr>
          <p:cNvPr id="1097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sp>
        <p:nvSpPr>
          <p:cNvPr id="1098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  <p:sp>
        <p:nvSpPr>
          <p:cNvPr id="1099" name="报规报建"/>
          <p:cNvSpPr/>
          <p:nvPr/>
        </p:nvSpPr>
        <p:spPr>
          <a:xfrm>
            <a:off x="2853418" y="4709185"/>
            <a:ext cx="5983533" cy="1560651"/>
          </a:xfrm>
          <a:prstGeom prst="rect">
            <a:avLst/>
          </a:prstGeom>
          <a:solidFill>
            <a:srgbClr val="58A6D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4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报规报建</a:t>
            </a:r>
          </a:p>
        </p:txBody>
      </p:sp>
      <p:sp>
        <p:nvSpPr>
          <p:cNvPr id="1100" name="施工图设计计划"/>
          <p:cNvSpPr/>
          <p:nvPr/>
        </p:nvSpPr>
        <p:spPr>
          <a:xfrm>
            <a:off x="9248502" y="4709185"/>
            <a:ext cx="5983534" cy="1560651"/>
          </a:xfrm>
          <a:prstGeom prst="rect">
            <a:avLst/>
          </a:prstGeom>
          <a:solidFill>
            <a:srgbClr val="58A6D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4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施工图设计计划</a:t>
            </a:r>
          </a:p>
        </p:txBody>
      </p:sp>
      <p:sp>
        <p:nvSpPr>
          <p:cNvPr id="1101" name="设计变更"/>
          <p:cNvSpPr/>
          <p:nvPr/>
        </p:nvSpPr>
        <p:spPr>
          <a:xfrm>
            <a:off x="15547049" y="4709185"/>
            <a:ext cx="5983533" cy="1560651"/>
          </a:xfrm>
          <a:prstGeom prst="rect">
            <a:avLst/>
          </a:prstGeom>
          <a:solidFill>
            <a:srgbClr val="58A6D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4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设计变更</a:t>
            </a:r>
          </a:p>
        </p:txBody>
      </p:sp>
      <p:sp>
        <p:nvSpPr>
          <p:cNvPr id="1102" name="设计单位履约"/>
          <p:cNvSpPr/>
          <p:nvPr/>
        </p:nvSpPr>
        <p:spPr>
          <a:xfrm>
            <a:off x="9704627" y="7853168"/>
            <a:ext cx="5071284" cy="994572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12700">
            <a:solidFill>
              <a:schemeClr val="accent5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设计单位履约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幻灯片编号"/>
          <p:cNvSpPr txBox="1"/>
          <p:nvPr>
            <p:ph type="sldNum" sz="quarter" idx="2"/>
          </p:nvPr>
        </p:nvSpPr>
        <p:spPr>
          <a:xfrm>
            <a:off x="11981199" y="12893692"/>
            <a:ext cx="421602" cy="6654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9" tIns="91439" rIns="91439" bIns="91439"/>
          <a:lstStyle/>
          <a:p>
            <a:pPr/>
            <a:fld id="{86CB4B4D-7CA3-9044-876B-883B54F8677D}" type="slidenum"/>
          </a:p>
        </p:txBody>
      </p:sp>
      <p:sp>
        <p:nvSpPr>
          <p:cNvPr id="70" name="TextBox 22"/>
          <p:cNvSpPr txBox="1"/>
          <p:nvPr/>
        </p:nvSpPr>
        <p:spPr>
          <a:xfrm>
            <a:off x="3439055" y="2868426"/>
            <a:ext cx="7961656" cy="6599084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711200" dist="0" dir="0">
              <a:srgbClr val="000000">
                <a:alpha val="8416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>
              <a:defRPr b="1" sz="13600">
                <a:solidFill>
                  <a:srgbClr val="58A6DA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PART</a:t>
            </a:r>
            <a:r>
              <a:rPr sz="45200"/>
              <a:t>1</a:t>
            </a:r>
          </a:p>
        </p:txBody>
      </p:sp>
      <p:sp>
        <p:nvSpPr>
          <p:cNvPr id="71" name="TextBox 38"/>
          <p:cNvSpPr txBox="1"/>
          <p:nvPr/>
        </p:nvSpPr>
        <p:spPr>
          <a:xfrm>
            <a:off x="11396700" y="5220003"/>
            <a:ext cx="9396912" cy="21767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11200">
                <a:solidFill>
                  <a:srgbClr val="58A6D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二期调研思路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0" grpId="1"/>
      <p:bldP build="whole" bldLvl="1" animBg="1" rev="0" advAuto="0" spid="71" grpId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07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7464" y="3299757"/>
            <a:ext cx="17195801" cy="82804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25400" dir="5400000">
              <a:srgbClr val="000000">
                <a:alpha val="75000"/>
              </a:srgbClr>
            </a:outerShdw>
          </a:effectLst>
        </p:spPr>
      </p:pic>
      <p:sp>
        <p:nvSpPr>
          <p:cNvPr id="1108" name="按照报规报建的流程及规定，对正线、车辆段、停车场等项目所需手续的完整性进行监督。在工程开工前，所有报规报建手续必须合法合规，避免法律风险。"/>
          <p:cNvSpPr txBox="1"/>
          <p:nvPr/>
        </p:nvSpPr>
        <p:spPr>
          <a:xfrm>
            <a:off x="19058535" y="4808516"/>
            <a:ext cx="4318001" cy="5262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algn="ctr">
              <a:defRPr b="1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按照报规报建的流程及规定，对正线、车辆段、停车场等项目所需手续的完整性进行监督。</a:t>
            </a:r>
            <a:r>
              <a:rPr>
                <a:solidFill>
                  <a:srgbClr val="1070FD"/>
                </a:solidFill>
              </a:rPr>
              <a:t>在工程开工前</a:t>
            </a:r>
            <a:r>
              <a:t>，所有报规报建手续必须合法合规，避免法律风险。</a:t>
            </a:r>
          </a:p>
        </p:txBody>
      </p:sp>
      <p:sp>
        <p:nvSpPr>
          <p:cNvPr id="1109" name="组合 6"/>
          <p:cNvSpPr/>
          <p:nvPr/>
        </p:nvSpPr>
        <p:spPr>
          <a:xfrm>
            <a:off x="10485315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2980B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资料完整</a:t>
            </a:r>
          </a:p>
        </p:txBody>
      </p:sp>
      <p:sp>
        <p:nvSpPr>
          <p:cNvPr id="1110" name="组合 9"/>
          <p:cNvSpPr/>
          <p:nvPr/>
        </p:nvSpPr>
        <p:spPr>
          <a:xfrm>
            <a:off x="6736651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1F608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流程合规</a:t>
            </a:r>
          </a:p>
        </p:txBody>
      </p:sp>
      <p:sp>
        <p:nvSpPr>
          <p:cNvPr id="1111" name="组合 12"/>
          <p:cNvSpPr/>
          <p:nvPr/>
        </p:nvSpPr>
        <p:spPr>
          <a:xfrm>
            <a:off x="17982643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7BB8E1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b="1" sz="4800">
                <a:solidFill>
                  <a:srgbClr val="17375E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12" name="组合 15"/>
          <p:cNvSpPr/>
          <p:nvPr/>
        </p:nvSpPr>
        <p:spPr>
          <a:xfrm>
            <a:off x="14233979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b="1" sz="4800">
                <a:solidFill>
                  <a:srgbClr val="17375E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13" name="文本框 6"/>
          <p:cNvSpPr txBox="1"/>
          <p:nvPr/>
        </p:nvSpPr>
        <p:spPr>
          <a:xfrm>
            <a:off x="2044700" y="539750"/>
            <a:ext cx="3729373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1.报规报建</a:t>
            </a:r>
          </a:p>
        </p:txBody>
      </p:sp>
      <p:sp>
        <p:nvSpPr>
          <p:cNvPr id="1114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sp>
        <p:nvSpPr>
          <p:cNvPr id="1115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  <p:sp>
        <p:nvSpPr>
          <p:cNvPr id="1116" name="线条"/>
          <p:cNvSpPr/>
          <p:nvPr/>
        </p:nvSpPr>
        <p:spPr>
          <a:xfrm>
            <a:off x="8169615" y="1208061"/>
            <a:ext cx="1884293" cy="1"/>
          </a:xfrm>
          <a:prstGeom prst="line">
            <a:avLst/>
          </a:prstGeom>
          <a:ln w="101600">
            <a:solidFill>
              <a:srgbClr val="FFFFFF"/>
            </a:solidFill>
            <a:miter/>
          </a:ln>
        </p:spPr>
        <p:txBody>
          <a:bodyPr tIns="91439" bIns="91439"/>
          <a:lstStyle/>
          <a:p>
            <a:pPr/>
          </a:p>
        </p:txBody>
      </p:sp>
      <p:sp>
        <p:nvSpPr>
          <p:cNvPr id="1117" name="矩形"/>
          <p:cNvSpPr/>
          <p:nvPr/>
        </p:nvSpPr>
        <p:spPr>
          <a:xfrm>
            <a:off x="7824404" y="3313726"/>
            <a:ext cx="4626566" cy="8373069"/>
          </a:xfrm>
          <a:prstGeom prst="rect">
            <a:avLst/>
          </a:prstGeom>
          <a:ln w="76200">
            <a:solidFill>
              <a:srgbClr val="FF2600"/>
            </a:solidFill>
            <a:miter/>
          </a:ln>
        </p:spPr>
        <p:txBody>
          <a:bodyPr tIns="91439" bIns="91439" anchor="ctr"/>
          <a:lstStyle/>
          <a:p>
            <a:pPr>
              <a:defRPr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80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17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22" name="组合 6"/>
          <p:cNvSpPr/>
          <p:nvPr/>
        </p:nvSpPr>
        <p:spPr>
          <a:xfrm>
            <a:off x="10485315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2980B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资料完整</a:t>
            </a:r>
          </a:p>
        </p:txBody>
      </p:sp>
      <p:sp>
        <p:nvSpPr>
          <p:cNvPr id="1123" name="组合 9"/>
          <p:cNvSpPr/>
          <p:nvPr/>
        </p:nvSpPr>
        <p:spPr>
          <a:xfrm>
            <a:off x="6736651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1F608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流程合规</a:t>
            </a:r>
          </a:p>
        </p:txBody>
      </p:sp>
      <p:sp>
        <p:nvSpPr>
          <p:cNvPr id="1124" name="组合 12"/>
          <p:cNvSpPr/>
          <p:nvPr/>
        </p:nvSpPr>
        <p:spPr>
          <a:xfrm>
            <a:off x="17982643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7BB8E1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b="1" sz="4800">
                <a:solidFill>
                  <a:srgbClr val="17375E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25" name="组合 15"/>
          <p:cNvSpPr/>
          <p:nvPr/>
        </p:nvSpPr>
        <p:spPr>
          <a:xfrm>
            <a:off x="14233979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b="1" sz="4800">
                <a:solidFill>
                  <a:srgbClr val="17375E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26" name="文本框 6"/>
          <p:cNvSpPr txBox="1"/>
          <p:nvPr/>
        </p:nvSpPr>
        <p:spPr>
          <a:xfrm>
            <a:off x="2044700" y="539750"/>
            <a:ext cx="3729373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1.报规报建</a:t>
            </a:r>
          </a:p>
        </p:txBody>
      </p:sp>
      <p:sp>
        <p:nvSpPr>
          <p:cNvPr id="1127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sp>
        <p:nvSpPr>
          <p:cNvPr id="1128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  <p:sp>
        <p:nvSpPr>
          <p:cNvPr id="1129" name="红灯预警：工程开工后，系统中各流程要件、图件依然不齐备。"/>
          <p:cNvSpPr txBox="1"/>
          <p:nvPr/>
        </p:nvSpPr>
        <p:spPr>
          <a:xfrm>
            <a:off x="5798620" y="7324955"/>
            <a:ext cx="12706592" cy="830581"/>
          </a:xfrm>
          <a:prstGeom prst="rect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1270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/>
            <a:r>
              <a:t>红灯预警：工程开工后，系统中各流程要件、图件依然不齐备。</a:t>
            </a:r>
          </a:p>
        </p:txBody>
      </p:sp>
      <p:pic>
        <p:nvPicPr>
          <p:cNvPr id="113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26816" y="3524014"/>
            <a:ext cx="20650201" cy="2133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25400" dir="5400000">
              <a:srgbClr val="000000">
                <a:alpha val="75000"/>
              </a:srgbClr>
            </a:outerShdw>
          </a:effectLst>
        </p:spPr>
      </p:pic>
      <p:sp>
        <p:nvSpPr>
          <p:cNvPr id="1131" name="按照报规报建的流程及规定，对正线、车辆段、停车场等项目所需手续的完整性进行监督。在工程开工前，所有报规报建手续必须合法合规，避免法律风险。"/>
          <p:cNvSpPr txBox="1"/>
          <p:nvPr/>
        </p:nvSpPr>
        <p:spPr>
          <a:xfrm>
            <a:off x="3892112" y="8794291"/>
            <a:ext cx="16519608" cy="1452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algn="ctr">
              <a:defRPr b="1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按照报规报建的流程及规定，对正线、车辆段、停车场等项目所需手续的完整性进行监督。</a:t>
            </a:r>
            <a:r>
              <a:rPr>
                <a:solidFill>
                  <a:srgbClr val="1070FD"/>
                </a:solidFill>
              </a:rPr>
              <a:t>在工程开工前</a:t>
            </a:r>
            <a:r>
              <a:t>，所有报规报建手续必须合法合规，避免法律风险。</a:t>
            </a:r>
          </a:p>
        </p:txBody>
      </p:sp>
      <p:sp>
        <p:nvSpPr>
          <p:cNvPr id="1132" name="线条"/>
          <p:cNvSpPr/>
          <p:nvPr/>
        </p:nvSpPr>
        <p:spPr>
          <a:xfrm>
            <a:off x="11928815" y="1208061"/>
            <a:ext cx="1884293" cy="1"/>
          </a:xfrm>
          <a:prstGeom prst="line">
            <a:avLst/>
          </a:prstGeom>
          <a:ln w="101600">
            <a:solidFill>
              <a:srgbClr val="FFFFFF"/>
            </a:solidFill>
            <a:miter/>
          </a:ln>
        </p:spPr>
        <p:txBody>
          <a:bodyPr tIns="91439" bIns="91439"/>
          <a:lstStyle/>
          <a:p>
            <a:pPr/>
          </a:p>
        </p:txBody>
      </p:sp>
      <p:sp>
        <p:nvSpPr>
          <p:cNvPr id="1133" name="矩形"/>
          <p:cNvSpPr/>
          <p:nvPr/>
        </p:nvSpPr>
        <p:spPr>
          <a:xfrm>
            <a:off x="14802941" y="3506928"/>
            <a:ext cx="2645538" cy="2167772"/>
          </a:xfrm>
          <a:prstGeom prst="rect">
            <a:avLst/>
          </a:prstGeom>
          <a:ln w="76200">
            <a:solidFill>
              <a:srgbClr val="FF2600"/>
            </a:solidFill>
            <a:miter/>
          </a:ln>
        </p:spPr>
        <p:txBody>
          <a:bodyPr tIns="91439" bIns="91439" anchor="ctr"/>
          <a:lstStyle/>
          <a:p>
            <a:pPr>
              <a:defRPr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134" name="黄灯警示：各项流程的要件、图件，在达到计划日期未办结或未更新上传结果；"/>
          <p:cNvSpPr txBox="1"/>
          <p:nvPr/>
        </p:nvSpPr>
        <p:spPr>
          <a:xfrm>
            <a:off x="4094052" y="6351554"/>
            <a:ext cx="16115729" cy="830581"/>
          </a:xfrm>
          <a:prstGeom prst="rect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1270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/>
            <a:r>
              <a:t>黄灯警示：各项流程的要件、图件，在达到计划日期未办结或未更新上传结果；</a:t>
            </a:r>
          </a:p>
        </p:txBody>
      </p:sp>
      <p:sp>
        <p:nvSpPr>
          <p:cNvPr id="1135" name="矩形"/>
          <p:cNvSpPr/>
          <p:nvPr/>
        </p:nvSpPr>
        <p:spPr>
          <a:xfrm>
            <a:off x="19880651" y="3506928"/>
            <a:ext cx="2645538" cy="2167772"/>
          </a:xfrm>
          <a:prstGeom prst="rect">
            <a:avLst/>
          </a:prstGeom>
          <a:ln w="76200">
            <a:solidFill>
              <a:srgbClr val="FF2600"/>
            </a:solidFill>
            <a:miter/>
          </a:ln>
        </p:spPr>
        <p:txBody>
          <a:bodyPr tIns="91439" bIns="91439" anchor="ctr"/>
          <a:lstStyle/>
          <a:p>
            <a:pPr>
              <a:defRPr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800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800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33" grpId="1"/>
      <p:bldP build="whole" bldLvl="1" animBg="1" rev="0" advAuto="0" spid="1135" grpId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40" name="施工图是工程施工的主要依据之一，是进行投标报价的基础，是进行工程结算的依据，是编制工程施工计划、物资采购计划、资金分配计划、劳动力组织计划等等的依据。"/>
          <p:cNvSpPr txBox="1"/>
          <p:nvPr/>
        </p:nvSpPr>
        <p:spPr>
          <a:xfrm>
            <a:off x="19782501" y="2751692"/>
            <a:ext cx="3725224" cy="7167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algn="ctr">
              <a:defRPr b="1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施工图是工程施工的主要依据之一，是进行</a:t>
            </a:r>
            <a:r>
              <a:rPr>
                <a:solidFill>
                  <a:schemeClr val="accent1"/>
                </a:solidFill>
              </a:rPr>
              <a:t>投标报价</a:t>
            </a:r>
            <a:r>
              <a:t>的基础，是进行</a:t>
            </a:r>
            <a:r>
              <a:rPr>
                <a:solidFill>
                  <a:schemeClr val="accent1"/>
                </a:solidFill>
              </a:rPr>
              <a:t>工程结算</a:t>
            </a:r>
            <a:r>
              <a:t>的依据，是</a:t>
            </a:r>
            <a:r>
              <a:rPr>
                <a:solidFill>
                  <a:schemeClr val="accent1"/>
                </a:solidFill>
              </a:rPr>
              <a:t>编制工程施工计划</a:t>
            </a:r>
            <a:r>
              <a:t>、</a:t>
            </a:r>
            <a:r>
              <a:rPr>
                <a:solidFill>
                  <a:schemeClr val="accent1"/>
                </a:solidFill>
              </a:rPr>
              <a:t>物资采购计划</a:t>
            </a:r>
            <a:r>
              <a:t>、</a:t>
            </a:r>
            <a:r>
              <a:rPr>
                <a:solidFill>
                  <a:schemeClr val="accent1"/>
                </a:solidFill>
              </a:rPr>
              <a:t>资金分配计划</a:t>
            </a:r>
            <a:r>
              <a:t>、</a:t>
            </a:r>
            <a:r>
              <a:rPr>
                <a:solidFill>
                  <a:schemeClr val="accent1"/>
                </a:solidFill>
              </a:rPr>
              <a:t>劳动力组织</a:t>
            </a:r>
            <a:r>
              <a:t>计划等等的依据。</a:t>
            </a:r>
          </a:p>
        </p:txBody>
      </p:sp>
      <p:sp>
        <p:nvSpPr>
          <p:cNvPr id="1141" name="黄灯警示：施工图计划出图时间，当天未完成计划的；"/>
          <p:cNvSpPr txBox="1"/>
          <p:nvPr/>
        </p:nvSpPr>
        <p:spPr>
          <a:xfrm>
            <a:off x="3864381" y="10513791"/>
            <a:ext cx="12294841" cy="830581"/>
          </a:xfrm>
          <a:prstGeom prst="rect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1270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/>
            <a:r>
              <a:t>黄灯警示：施工图计划出图时间，当天未完成计划的；</a:t>
            </a:r>
          </a:p>
        </p:txBody>
      </p:sp>
      <p:pic>
        <p:nvPicPr>
          <p:cNvPr id="1142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4465" y="2941767"/>
            <a:ext cx="18054673" cy="678773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25400" dir="5400000">
              <a:srgbClr val="000000">
                <a:alpha val="75000"/>
              </a:srgbClr>
            </a:outerShdw>
          </a:effectLst>
        </p:spPr>
      </p:pic>
      <p:sp>
        <p:nvSpPr>
          <p:cNvPr id="1143" name="组合 6"/>
          <p:cNvSpPr/>
          <p:nvPr/>
        </p:nvSpPr>
        <p:spPr>
          <a:xfrm>
            <a:off x="10485315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2980B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履约情况</a:t>
            </a:r>
          </a:p>
        </p:txBody>
      </p:sp>
      <p:sp>
        <p:nvSpPr>
          <p:cNvPr id="1144" name="组合 9"/>
          <p:cNvSpPr/>
          <p:nvPr/>
        </p:nvSpPr>
        <p:spPr>
          <a:xfrm>
            <a:off x="6736651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1F608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计划执行</a:t>
            </a:r>
          </a:p>
        </p:txBody>
      </p:sp>
      <p:sp>
        <p:nvSpPr>
          <p:cNvPr id="1145" name="组合 12"/>
          <p:cNvSpPr/>
          <p:nvPr/>
        </p:nvSpPr>
        <p:spPr>
          <a:xfrm>
            <a:off x="17982643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7BB8E1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b="1" sz="4800">
                <a:solidFill>
                  <a:srgbClr val="17375E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46" name="组合 15"/>
          <p:cNvSpPr/>
          <p:nvPr/>
        </p:nvSpPr>
        <p:spPr>
          <a:xfrm>
            <a:off x="14233979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b="1" sz="4800">
                <a:solidFill>
                  <a:srgbClr val="17375E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47" name="文本框 6"/>
          <p:cNvSpPr txBox="1"/>
          <p:nvPr/>
        </p:nvSpPr>
        <p:spPr>
          <a:xfrm>
            <a:off x="2044700" y="539750"/>
            <a:ext cx="4318000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2.施工图设计计划</a:t>
            </a:r>
          </a:p>
        </p:txBody>
      </p:sp>
      <p:sp>
        <p:nvSpPr>
          <p:cNvPr id="1148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sp>
        <p:nvSpPr>
          <p:cNvPr id="1149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  <p:sp>
        <p:nvSpPr>
          <p:cNvPr id="1150" name="红灯警示：施工图出图逾期的；"/>
          <p:cNvSpPr txBox="1"/>
          <p:nvPr/>
        </p:nvSpPr>
        <p:spPr>
          <a:xfrm>
            <a:off x="3864381" y="11564877"/>
            <a:ext cx="12294841" cy="830581"/>
          </a:xfrm>
          <a:prstGeom prst="rect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1270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/>
            <a:r>
              <a:t>红灯警示：施工图出图逾期的；</a:t>
            </a:r>
          </a:p>
        </p:txBody>
      </p:sp>
      <p:sp>
        <p:nvSpPr>
          <p:cNvPr id="1151" name="线条"/>
          <p:cNvSpPr/>
          <p:nvPr/>
        </p:nvSpPr>
        <p:spPr>
          <a:xfrm>
            <a:off x="8169615" y="1208061"/>
            <a:ext cx="1884293" cy="1"/>
          </a:xfrm>
          <a:prstGeom prst="line">
            <a:avLst/>
          </a:prstGeom>
          <a:ln w="101600">
            <a:solidFill>
              <a:srgbClr val="FFFFFF"/>
            </a:solidFill>
            <a:miter/>
          </a:ln>
        </p:spPr>
        <p:txBody>
          <a:bodyPr tIns="91439" bIns="91439"/>
          <a:lstStyle/>
          <a:p>
            <a:pPr/>
          </a:p>
        </p:txBody>
      </p:sp>
      <p:sp>
        <p:nvSpPr>
          <p:cNvPr id="1152" name="矩形"/>
          <p:cNvSpPr/>
          <p:nvPr/>
        </p:nvSpPr>
        <p:spPr>
          <a:xfrm>
            <a:off x="9175542" y="3008232"/>
            <a:ext cx="3081291" cy="6705601"/>
          </a:xfrm>
          <a:prstGeom prst="rect">
            <a:avLst/>
          </a:prstGeom>
          <a:ln w="76200">
            <a:solidFill>
              <a:srgbClr val="FF2600"/>
            </a:solidFill>
            <a:miter/>
          </a:ln>
        </p:spPr>
        <p:txBody>
          <a:bodyPr tIns="91439" bIns="91439" anchor="ctr"/>
          <a:lstStyle/>
          <a:p>
            <a:pPr>
              <a:defRPr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8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52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57" name="组合 6"/>
          <p:cNvSpPr/>
          <p:nvPr/>
        </p:nvSpPr>
        <p:spPr>
          <a:xfrm>
            <a:off x="10485315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2980B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履约情况</a:t>
            </a:r>
          </a:p>
        </p:txBody>
      </p:sp>
      <p:sp>
        <p:nvSpPr>
          <p:cNvPr id="1158" name="组合 9"/>
          <p:cNvSpPr/>
          <p:nvPr/>
        </p:nvSpPr>
        <p:spPr>
          <a:xfrm>
            <a:off x="6736651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1F608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计划执行</a:t>
            </a:r>
          </a:p>
        </p:txBody>
      </p:sp>
      <p:sp>
        <p:nvSpPr>
          <p:cNvPr id="1159" name="组合 12"/>
          <p:cNvSpPr/>
          <p:nvPr/>
        </p:nvSpPr>
        <p:spPr>
          <a:xfrm>
            <a:off x="17982643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7BB8E1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b="1" sz="4800">
                <a:solidFill>
                  <a:srgbClr val="17375E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60" name="组合 15"/>
          <p:cNvSpPr/>
          <p:nvPr/>
        </p:nvSpPr>
        <p:spPr>
          <a:xfrm>
            <a:off x="14233979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b="1" sz="4800">
                <a:solidFill>
                  <a:srgbClr val="17375E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61" name="文本框 6"/>
          <p:cNvSpPr txBox="1"/>
          <p:nvPr/>
        </p:nvSpPr>
        <p:spPr>
          <a:xfrm>
            <a:off x="2044700" y="539750"/>
            <a:ext cx="4318000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2.施工图设计计划</a:t>
            </a:r>
          </a:p>
        </p:txBody>
      </p:sp>
      <p:sp>
        <p:nvSpPr>
          <p:cNvPr id="1162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sp>
        <p:nvSpPr>
          <p:cNvPr id="1163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  <p:sp>
        <p:nvSpPr>
          <p:cNvPr id="1164" name="线条"/>
          <p:cNvSpPr/>
          <p:nvPr/>
        </p:nvSpPr>
        <p:spPr>
          <a:xfrm>
            <a:off x="11954215" y="1208061"/>
            <a:ext cx="1884293" cy="1"/>
          </a:xfrm>
          <a:prstGeom prst="line">
            <a:avLst/>
          </a:prstGeom>
          <a:ln w="101600">
            <a:solidFill>
              <a:srgbClr val="FFFFFF"/>
            </a:solidFill>
            <a:miter/>
          </a:ln>
        </p:spPr>
        <p:txBody>
          <a:bodyPr tIns="91439" bIns="91439"/>
          <a:lstStyle/>
          <a:p>
            <a:pPr/>
          </a:p>
        </p:txBody>
      </p:sp>
      <p:grpSp>
        <p:nvGrpSpPr>
          <p:cNvPr id="1171" name="成组"/>
          <p:cNvGrpSpPr/>
          <p:nvPr/>
        </p:nvGrpSpPr>
        <p:grpSpPr>
          <a:xfrm>
            <a:off x="3262195" y="3988922"/>
            <a:ext cx="5259912" cy="7058867"/>
            <a:chOff x="0" y="0"/>
            <a:chExt cx="5259911" cy="7058865"/>
          </a:xfrm>
        </p:grpSpPr>
        <p:grpSp>
          <p:nvGrpSpPr>
            <p:cNvPr id="1167" name="成组"/>
            <p:cNvGrpSpPr/>
            <p:nvPr/>
          </p:nvGrpSpPr>
          <p:grpSpPr>
            <a:xfrm>
              <a:off x="0" y="0"/>
              <a:ext cx="5259912" cy="7058866"/>
              <a:chOff x="0" y="0"/>
              <a:chExt cx="5259911" cy="7058865"/>
            </a:xfrm>
          </p:grpSpPr>
          <p:sp>
            <p:nvSpPr>
              <p:cNvPr id="1165" name="合同要求"/>
              <p:cNvSpPr/>
              <p:nvPr/>
            </p:nvSpPr>
            <p:spPr>
              <a:xfrm>
                <a:off x="0" y="0"/>
                <a:ext cx="5259912" cy="876652"/>
              </a:xfrm>
              <a:prstGeom prst="rect">
                <a:avLst/>
              </a:prstGeom>
              <a:solidFill>
                <a:srgbClr val="064951">
                  <a:alpha val="50049"/>
                </a:srgbClr>
              </a:solidFill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 defTabSz="914400">
                  <a:lnSpc>
                    <a:spcPct val="80000"/>
                  </a:lnSpc>
                  <a:spcBef>
                    <a:spcPts val="11000"/>
                  </a:spcBef>
                  <a:defRPr b="1" sz="50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合同要求</a:t>
                </a:r>
              </a:p>
            </p:txBody>
          </p:sp>
          <p:sp>
            <p:nvSpPr>
              <p:cNvPr id="1166" name="矩形"/>
              <p:cNvSpPr/>
              <p:nvPr/>
            </p:nvSpPr>
            <p:spPr>
              <a:xfrm>
                <a:off x="0" y="876652"/>
                <a:ext cx="5259911" cy="6182214"/>
              </a:xfrm>
              <a:prstGeom prst="rect">
                <a:avLst/>
              </a:prstGeom>
              <a:solidFill>
                <a:srgbClr val="4CB7F5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76200" dist="1270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b="1" sz="2400">
                    <a:solidFill>
                      <a:srgbClr val="33333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</p:grpSp>
        <p:sp>
          <p:nvSpPr>
            <p:cNvPr id="1168" name="人员资质"/>
            <p:cNvSpPr/>
            <p:nvPr/>
          </p:nvSpPr>
          <p:spPr>
            <a:xfrm>
              <a:off x="470955" y="3166143"/>
              <a:ext cx="4318001" cy="1397001"/>
            </a:xfrm>
            <a:prstGeom prst="rect">
              <a:avLst/>
            </a:prstGeom>
            <a:solidFill>
              <a:srgbClr val="91FDFF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76200" dist="127000" dir="5400000">
                <a:srgbClr val="000000">
                  <a:alpha val="16561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914400">
                <a:lnSpc>
                  <a:spcPct val="80000"/>
                </a:lnSpc>
                <a:spcBef>
                  <a:spcPts val="11000"/>
                </a:spcBef>
                <a:defRPr b="1" sz="4000">
                  <a:solidFill>
                    <a:srgbClr val="53535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人员资质</a:t>
              </a:r>
            </a:p>
          </p:txBody>
        </p:sp>
        <p:sp>
          <p:nvSpPr>
            <p:cNvPr id="1169" name="岗位配置"/>
            <p:cNvSpPr/>
            <p:nvPr/>
          </p:nvSpPr>
          <p:spPr>
            <a:xfrm>
              <a:off x="470955" y="1562660"/>
              <a:ext cx="4318001" cy="1397001"/>
            </a:xfrm>
            <a:prstGeom prst="rect">
              <a:avLst/>
            </a:prstGeom>
            <a:solidFill>
              <a:srgbClr val="91FDFF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76200" dist="127000" dir="5400000">
                <a:srgbClr val="000000">
                  <a:alpha val="16561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914400">
                <a:lnSpc>
                  <a:spcPct val="80000"/>
                </a:lnSpc>
                <a:spcBef>
                  <a:spcPts val="11000"/>
                </a:spcBef>
                <a:defRPr b="1" sz="4000">
                  <a:solidFill>
                    <a:srgbClr val="53535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岗位配置</a:t>
              </a:r>
            </a:p>
          </p:txBody>
        </p:sp>
        <p:sp>
          <p:nvSpPr>
            <p:cNvPr id="1170" name="到岗情况"/>
            <p:cNvSpPr/>
            <p:nvPr/>
          </p:nvSpPr>
          <p:spPr>
            <a:xfrm>
              <a:off x="470955" y="4769627"/>
              <a:ext cx="4318001" cy="1397001"/>
            </a:xfrm>
            <a:prstGeom prst="rect">
              <a:avLst/>
            </a:prstGeom>
            <a:solidFill>
              <a:srgbClr val="91FDFF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76200" dist="127000" dir="5400000">
                <a:srgbClr val="000000">
                  <a:alpha val="16561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914400">
                <a:lnSpc>
                  <a:spcPct val="80000"/>
                </a:lnSpc>
                <a:spcBef>
                  <a:spcPts val="11000"/>
                </a:spcBef>
                <a:defRPr b="1" sz="4000">
                  <a:solidFill>
                    <a:srgbClr val="53535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到岗情况</a:t>
              </a:r>
            </a:p>
          </p:txBody>
        </p:sp>
      </p:grpSp>
      <p:grpSp>
        <p:nvGrpSpPr>
          <p:cNvPr id="1175" name="成组"/>
          <p:cNvGrpSpPr/>
          <p:nvPr/>
        </p:nvGrpSpPr>
        <p:grpSpPr>
          <a:xfrm>
            <a:off x="9099656" y="4777486"/>
            <a:ext cx="6184689" cy="4173728"/>
            <a:chOff x="0" y="0"/>
            <a:chExt cx="6184687" cy="4173727"/>
          </a:xfrm>
        </p:grpSpPr>
        <p:sp>
          <p:nvSpPr>
            <p:cNvPr id="1172" name="箭头"/>
            <p:cNvSpPr/>
            <p:nvPr/>
          </p:nvSpPr>
          <p:spPr>
            <a:xfrm>
              <a:off x="0" y="2352438"/>
              <a:ext cx="6184688" cy="776863"/>
            </a:xfrm>
            <a:prstGeom prst="rightArrow">
              <a:avLst>
                <a:gd name="adj1" fmla="val 39110"/>
                <a:gd name="adj2" fmla="val 94599"/>
              </a:avLst>
            </a:prstGeom>
            <a:solidFill>
              <a:srgbClr val="4CB7F5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76200" dist="127000" dir="5400000">
                <a:srgbClr val="000000">
                  <a:alpha val="16561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b="1" sz="24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173" name="写字板"/>
            <p:cNvSpPr/>
            <p:nvPr/>
          </p:nvSpPr>
          <p:spPr>
            <a:xfrm>
              <a:off x="2276368" y="0"/>
              <a:ext cx="1631951" cy="2343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0"/>
                  </a:moveTo>
                  <a:cubicBezTo>
                    <a:pt x="9801" y="0"/>
                    <a:pt x="9330" y="294"/>
                    <a:pt x="8865" y="898"/>
                  </a:cubicBezTo>
                  <a:cubicBezTo>
                    <a:pt x="8394" y="1511"/>
                    <a:pt x="7651" y="1943"/>
                    <a:pt x="7089" y="1943"/>
                  </a:cubicBezTo>
                  <a:cubicBezTo>
                    <a:pt x="6826" y="1943"/>
                    <a:pt x="6299" y="1922"/>
                    <a:pt x="6037" y="1943"/>
                  </a:cubicBezTo>
                  <a:cubicBezTo>
                    <a:pt x="5104" y="2016"/>
                    <a:pt x="4553" y="2318"/>
                    <a:pt x="4308" y="2794"/>
                  </a:cubicBezTo>
                  <a:lnTo>
                    <a:pt x="1139" y="2794"/>
                  </a:lnTo>
                  <a:cubicBezTo>
                    <a:pt x="510" y="2794"/>
                    <a:pt x="0" y="3149"/>
                    <a:pt x="0" y="3587"/>
                  </a:cubicBezTo>
                  <a:lnTo>
                    <a:pt x="0" y="20807"/>
                  </a:lnTo>
                  <a:cubicBezTo>
                    <a:pt x="0" y="21245"/>
                    <a:pt x="510" y="21600"/>
                    <a:pt x="1139" y="21600"/>
                  </a:cubicBezTo>
                  <a:lnTo>
                    <a:pt x="20461" y="21600"/>
                  </a:lnTo>
                  <a:cubicBezTo>
                    <a:pt x="21090" y="21600"/>
                    <a:pt x="21600" y="21245"/>
                    <a:pt x="21600" y="20807"/>
                  </a:cubicBezTo>
                  <a:lnTo>
                    <a:pt x="21600" y="3587"/>
                  </a:lnTo>
                  <a:cubicBezTo>
                    <a:pt x="21600" y="3149"/>
                    <a:pt x="21090" y="2794"/>
                    <a:pt x="20461" y="2794"/>
                  </a:cubicBezTo>
                  <a:lnTo>
                    <a:pt x="17292" y="2794"/>
                  </a:lnTo>
                  <a:cubicBezTo>
                    <a:pt x="17047" y="2318"/>
                    <a:pt x="16496" y="2016"/>
                    <a:pt x="15563" y="1943"/>
                  </a:cubicBezTo>
                  <a:cubicBezTo>
                    <a:pt x="15301" y="1922"/>
                    <a:pt x="14774" y="1943"/>
                    <a:pt x="14511" y="1943"/>
                  </a:cubicBezTo>
                  <a:cubicBezTo>
                    <a:pt x="13949" y="1943"/>
                    <a:pt x="13209" y="1511"/>
                    <a:pt x="12738" y="898"/>
                  </a:cubicBezTo>
                  <a:cubicBezTo>
                    <a:pt x="12273" y="294"/>
                    <a:pt x="11802" y="0"/>
                    <a:pt x="10801" y="0"/>
                  </a:cubicBezTo>
                  <a:close/>
                  <a:moveTo>
                    <a:pt x="10799" y="593"/>
                  </a:moveTo>
                  <a:cubicBezTo>
                    <a:pt x="11264" y="593"/>
                    <a:pt x="11644" y="857"/>
                    <a:pt x="11644" y="1181"/>
                  </a:cubicBezTo>
                  <a:cubicBezTo>
                    <a:pt x="11644" y="1506"/>
                    <a:pt x="11265" y="1767"/>
                    <a:pt x="10799" y="1767"/>
                  </a:cubicBezTo>
                  <a:cubicBezTo>
                    <a:pt x="10332" y="1767"/>
                    <a:pt x="9956" y="1506"/>
                    <a:pt x="9956" y="1181"/>
                  </a:cubicBezTo>
                  <a:cubicBezTo>
                    <a:pt x="9956" y="857"/>
                    <a:pt x="10333" y="593"/>
                    <a:pt x="10799" y="593"/>
                  </a:cubicBezTo>
                  <a:close/>
                  <a:moveTo>
                    <a:pt x="1619" y="3923"/>
                  </a:moveTo>
                  <a:lnTo>
                    <a:pt x="4207" y="3923"/>
                  </a:lnTo>
                  <a:cubicBezTo>
                    <a:pt x="4263" y="4130"/>
                    <a:pt x="4364" y="4392"/>
                    <a:pt x="4364" y="4392"/>
                  </a:cubicBezTo>
                  <a:lnTo>
                    <a:pt x="10799" y="4392"/>
                  </a:lnTo>
                  <a:lnTo>
                    <a:pt x="17236" y="4392"/>
                  </a:lnTo>
                  <a:cubicBezTo>
                    <a:pt x="17236" y="4392"/>
                    <a:pt x="17337" y="4130"/>
                    <a:pt x="17393" y="3923"/>
                  </a:cubicBezTo>
                  <a:lnTo>
                    <a:pt x="19981" y="3923"/>
                  </a:lnTo>
                  <a:lnTo>
                    <a:pt x="19981" y="20471"/>
                  </a:lnTo>
                  <a:lnTo>
                    <a:pt x="1619" y="20471"/>
                  </a:lnTo>
                  <a:lnTo>
                    <a:pt x="1619" y="3923"/>
                  </a:lnTo>
                  <a:close/>
                </a:path>
              </a:pathLst>
            </a:custGeom>
            <a:solidFill>
              <a:srgbClr val="4CB7F5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76200" dist="127000" dir="5400000">
                <a:srgbClr val="000000">
                  <a:alpha val="16561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b="1" sz="24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174" name="按月汇报"/>
            <p:cNvSpPr txBox="1"/>
            <p:nvPr/>
          </p:nvSpPr>
          <p:spPr>
            <a:xfrm>
              <a:off x="1819803" y="3165347"/>
              <a:ext cx="2532381" cy="10083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1" sz="4600">
                  <a:solidFill>
                    <a:srgbClr val="535353"/>
                  </a:solidFill>
                </a:defRPr>
              </a:lvl1pPr>
            </a:lstStyle>
            <a:p>
              <a:pPr/>
              <a:r>
                <a:t>按月汇报</a:t>
              </a:r>
            </a:p>
          </p:txBody>
        </p:sp>
      </p:grpSp>
      <p:sp>
        <p:nvSpPr>
          <p:cNvPr id="1176" name="黄灯警示：人员配置当月汇报逾期；"/>
          <p:cNvSpPr txBox="1"/>
          <p:nvPr/>
        </p:nvSpPr>
        <p:spPr>
          <a:xfrm>
            <a:off x="15868243" y="6114465"/>
            <a:ext cx="7504263" cy="830581"/>
          </a:xfrm>
          <a:prstGeom prst="rect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1270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/>
            <a:r>
              <a:t>黄灯警示：人员配置当月汇报逾期；</a:t>
            </a:r>
          </a:p>
        </p:txBody>
      </p:sp>
      <p:sp>
        <p:nvSpPr>
          <p:cNvPr id="1177" name="红灯预警：人员配置累计两月汇报逾期；"/>
          <p:cNvSpPr txBox="1"/>
          <p:nvPr/>
        </p:nvSpPr>
        <p:spPr>
          <a:xfrm>
            <a:off x="15868243" y="7075927"/>
            <a:ext cx="7504263" cy="1465581"/>
          </a:xfrm>
          <a:prstGeom prst="rect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1270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/>
            <a:r>
              <a:t>红灯预警：人员配置累计两月汇报逾期；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00"/>
                            </p:stCondLst>
                            <p:childTnLst>
                              <p:par>
                                <p:cTn id="15" presetClass="entr" nodeType="afterEffect" presetSubtype="8" presetID="2" grpId="3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Class="entr" nodeType="after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75" grpId="2"/>
      <p:bldP build="whole" bldLvl="1" animBg="1" rev="0" advAuto="0" spid="1177" grpId="4"/>
      <p:bldP build="whole" bldLvl="1" animBg="1" rev="0" advAuto="0" spid="1171" grpId="1"/>
      <p:bldP build="whole" bldLvl="1" animBg="1" rev="0" advAuto="0" spid="1176" grpId="3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1182" name="表格"/>
          <p:cNvGraphicFramePr/>
          <p:nvPr/>
        </p:nvGraphicFramePr>
        <p:xfrm>
          <a:off x="902547" y="2510405"/>
          <a:ext cx="14579798" cy="58166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{C7B018BB-80A7-4F77-B60F-C8B233D01FF8}</a:tableStyleId>
              </a:tblPr>
              <a:tblGrid>
                <a:gridCol w="1594929"/>
                <a:gridCol w="2099525"/>
                <a:gridCol w="1861822"/>
                <a:gridCol w="1705171"/>
                <a:gridCol w="2599341"/>
                <a:gridCol w="2308174"/>
                <a:gridCol w="2401308"/>
              </a:tblGrid>
              <a:tr h="1104247"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4700"/>
                        </a:lnSpc>
                        <a:defRPr b="1" sz="280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rgbClr val="CAD2F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4700"/>
                        </a:lnSpc>
                        <a:defRPr sz="1800"/>
                      </a:pPr>
                      <a:r>
                        <a:rPr b="1" sz="28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报告审核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rgbClr val="CAD2F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4700"/>
                        </a:lnSpc>
                        <a:defRPr sz="1800"/>
                      </a:pPr>
                      <a:r>
                        <a:rPr b="1" sz="28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论证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rgbClr val="CAD2F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4700"/>
                        </a:lnSpc>
                        <a:defRPr sz="1800"/>
                      </a:pPr>
                      <a:r>
                        <a:rPr b="1" sz="28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审批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rgbClr val="CAD2F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4700"/>
                        </a:lnSpc>
                        <a:defRPr sz="1800"/>
                      </a:pPr>
                      <a:r>
                        <a:rPr b="1" sz="28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变更设计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rgbClr val="CAD2F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4700"/>
                        </a:lnSpc>
                        <a:defRPr sz="1800"/>
                      </a:pPr>
                      <a:r>
                        <a:rPr b="1" sz="28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图纸审查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rgbClr val="CAD2F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4700"/>
                        </a:lnSpc>
                        <a:defRPr sz="1800"/>
                      </a:pPr>
                      <a:r>
                        <a:rPr b="1" sz="28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变更通知单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rgbClr val="CAD2FD"/>
                    </a:solidFill>
                  </a:tcPr>
                </a:tc>
              </a:tr>
              <a:tr h="495443"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4700"/>
                        </a:lnSpc>
                        <a:defRPr sz="1800"/>
                      </a:pPr>
                      <a:r>
                        <a:rPr sz="28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A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rgbClr val="E6EAFE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4200"/>
                        </a:lnSpc>
                        <a:defRPr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rgbClr val="E6EAFE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4200"/>
                        </a:lnSpc>
                        <a:defRPr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rgbClr val="E6EAFE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4200"/>
                        </a:lnSpc>
                        <a:defRPr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rgbClr val="E6EAFE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4200"/>
                        </a:lnSpc>
                        <a:defRPr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rgbClr val="E6EAFE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4200"/>
                        </a:lnSpc>
                        <a:defRPr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rgbClr val="E6EAFE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4200"/>
                        </a:lnSpc>
                        <a:defRPr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rgbClr val="E6EAFE"/>
                    </a:solidFill>
                  </a:tcPr>
                </a:tc>
              </a:tr>
              <a:tr h="1050264"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4700"/>
                        </a:lnSpc>
                        <a:defRPr sz="1800"/>
                      </a:pPr>
                      <a:r>
                        <a:rPr sz="28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B1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rgbClr val="CAD2F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4200"/>
                        </a:lnSpc>
                        <a:defRPr sz="1800"/>
                      </a:pPr>
                      <a:r>
                        <a:rPr sz="24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2日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rgbClr val="CAD2F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4200"/>
                        </a:lnSpc>
                        <a:defRPr sz="1800"/>
                      </a:pPr>
                      <a:r>
                        <a:rPr sz="24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5日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rgbClr val="CAD2F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4200"/>
                        </a:lnSpc>
                        <a:defRPr sz="1800"/>
                      </a:pPr>
                      <a:r>
                        <a:rPr sz="24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7日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rgbClr val="CAD2F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4200"/>
                        </a:lnSpc>
                        <a:defRPr sz="1800"/>
                      </a:pPr>
                      <a:r>
                        <a:rPr sz="24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7日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rgbClr val="CAD2F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4200"/>
                        </a:lnSpc>
                        <a:defRPr sz="1800"/>
                      </a:pPr>
                      <a:r>
                        <a:rPr sz="24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7日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rgbClr val="CAD2F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4200"/>
                        </a:lnSpc>
                        <a:defRPr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rgbClr val="CAD2FD"/>
                    </a:solidFill>
                  </a:tcPr>
                </a:tc>
              </a:tr>
              <a:tr h="1050264"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4700"/>
                        </a:lnSpc>
                        <a:defRPr sz="1800"/>
                      </a:pPr>
                      <a:r>
                        <a:rPr sz="28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B2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rgbClr val="E6EAFE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4200"/>
                        </a:lnSpc>
                        <a:defRPr sz="1800"/>
                      </a:pPr>
                      <a:r>
                        <a:rPr sz="24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1日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rgbClr val="E6EAFE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4200"/>
                        </a:lnSpc>
                        <a:defRPr sz="1800"/>
                      </a:pPr>
                      <a:r>
                        <a:rPr sz="24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4日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rgbClr val="E6EAFE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4200"/>
                        </a:lnSpc>
                        <a:defRPr sz="1800"/>
                      </a:pPr>
                      <a:r>
                        <a:rPr sz="24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5日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rgbClr val="E6EAFE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4200"/>
                        </a:lnSpc>
                        <a:defRPr sz="1800"/>
                      </a:pPr>
                      <a:r>
                        <a:rPr sz="24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5日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rgbClr val="E6EAFE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4200"/>
                        </a:lnSpc>
                        <a:defRPr sz="1800"/>
                      </a:pPr>
                      <a:r>
                        <a:rPr sz="24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5日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rgbClr val="E6EAFE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4200"/>
                        </a:lnSpc>
                        <a:defRPr sz="1800"/>
                      </a:pPr>
                      <a:r>
                        <a:rPr sz="24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3日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rgbClr val="E6EAFE"/>
                    </a:solidFill>
                  </a:tcPr>
                </a:tc>
              </a:tr>
              <a:tr h="1050264"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4700"/>
                        </a:lnSpc>
                        <a:defRPr sz="1800"/>
                      </a:pPr>
                      <a:r>
                        <a:rPr sz="28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B3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rgbClr val="CAD2F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4200"/>
                        </a:lnSpc>
                        <a:defRPr sz="1800"/>
                      </a:pPr>
                      <a:r>
                        <a:rPr sz="24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1日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rgbClr val="CAD2F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4200"/>
                        </a:lnSpc>
                        <a:defRPr sz="1800"/>
                      </a:pPr>
                      <a:r>
                        <a:rPr sz="24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3日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rgbClr val="CAD2F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4200"/>
                        </a:lnSpc>
                        <a:defRPr sz="1800"/>
                      </a:pPr>
                      <a:r>
                        <a:rPr sz="24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4日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rgbClr val="CAD2F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4200"/>
                        </a:lnSpc>
                        <a:defRPr sz="1800"/>
                      </a:pPr>
                      <a:r>
                        <a:rPr sz="24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3日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rgbClr val="CAD2F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4200"/>
                        </a:lnSpc>
                        <a:defRPr sz="1800"/>
                      </a:pPr>
                      <a:r>
                        <a:rPr sz="24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2日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rgbClr val="CAD2FD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4200"/>
                        </a:lnSpc>
                        <a:defRPr sz="1800"/>
                      </a:pPr>
                      <a:r>
                        <a:rPr sz="24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2日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rgbClr val="CAD2FD"/>
                    </a:solidFill>
                  </a:tcPr>
                </a:tc>
              </a:tr>
              <a:tr h="1056591"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4700"/>
                        </a:lnSpc>
                        <a:defRPr sz="1800"/>
                      </a:pPr>
                      <a:r>
                        <a:rPr sz="28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B4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rgbClr val="E6EAFE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4200"/>
                        </a:lnSpc>
                        <a:defRPr sz="1800"/>
                      </a:pPr>
                      <a:r>
                        <a:rPr sz="24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1日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rgbClr val="E6EAFE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4200"/>
                        </a:lnSpc>
                        <a:defRPr sz="1800"/>
                      </a:pPr>
                      <a:r>
                        <a:rPr sz="24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2日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rgbClr val="E6EAFE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4200"/>
                        </a:lnSpc>
                        <a:defRPr sz="1800"/>
                      </a:pPr>
                      <a:r>
                        <a:rPr sz="24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2日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rgbClr val="E6EAFE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4200"/>
                        </a:lnSpc>
                        <a:defRPr sz="1800"/>
                      </a:pPr>
                      <a:r>
                        <a:rPr sz="24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4日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  <a:solidFill>
                      <a:srgbClr val="E6EAFE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4200"/>
                        </a:lnSpc>
                        <a:defRPr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</a:p>
                  </a:txBody>
                  <a:tcPr marL="0" marR="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25400">
                      <a:solidFill>
                        <a:srgbClr val="F9F9F9"/>
                      </a:solidFill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25400">
                      <a:solidFill>
                        <a:srgbClr val="F9F9F9"/>
                      </a:solidFill>
                    </a:lnB>
                    <a:solidFill>
                      <a:srgbClr val="E6EAFE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ts val="4200"/>
                        </a:lnSpc>
                        <a:defRPr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</a:p>
                  </a:txBody>
                  <a:tcPr marL="0" marR="0" marT="0" marB="0" anchor="ctr" anchorCtr="0" horzOverflow="overflow">
                    <a:lnL w="25400">
                      <a:solidFill>
                        <a:srgbClr val="F9F9F9"/>
                      </a:solidFill>
                    </a:lnL>
                    <a:lnR w="25400">
                      <a:solidFill>
                        <a:srgbClr val="F9F9F9"/>
                      </a:solidFill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25400">
                      <a:solidFill>
                        <a:srgbClr val="F9F9F9"/>
                      </a:solidFill>
                    </a:lnB>
                    <a:solidFill>
                      <a:srgbClr val="E6EAFE"/>
                    </a:solidFill>
                  </a:tcPr>
                </a:tc>
              </a:tr>
            </a:tbl>
          </a:graphicData>
        </a:graphic>
      </p:graphicFrame>
      <p:sp>
        <p:nvSpPr>
          <p:cNvPr id="1183" name="一是设计变更审批流程时限是否合规；…"/>
          <p:cNvSpPr txBox="1"/>
          <p:nvPr/>
        </p:nvSpPr>
        <p:spPr>
          <a:xfrm>
            <a:off x="902547" y="8897781"/>
            <a:ext cx="14457832" cy="18846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 b="1" sz="48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一是设计变更审批流程时限是否合规；</a:t>
            </a:r>
          </a:p>
          <a:p>
            <a:pPr>
              <a:defRPr b="1" sz="48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二是设计变更的佐证是否到位；</a:t>
            </a:r>
          </a:p>
        </p:txBody>
      </p:sp>
      <p:sp>
        <p:nvSpPr>
          <p:cNvPr id="1184" name="黄灯警示：对流程节点时效性进行监控。根据要求，办理时限提前1天；…"/>
          <p:cNvSpPr txBox="1"/>
          <p:nvPr/>
        </p:nvSpPr>
        <p:spPr>
          <a:xfrm>
            <a:off x="902547" y="11029597"/>
            <a:ext cx="16313025" cy="1465581"/>
          </a:xfrm>
          <a:prstGeom prst="rect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1270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/>
            <a:r>
              <a:t>黄灯警示：对流程节点时效性进行监控。根据要求，办理时限提前1天；</a:t>
            </a:r>
          </a:p>
          <a:p>
            <a:pPr/>
            <a:r>
              <a:t>红灯警示：根据要求，办理逾期。或审批环节无佐证材料；</a:t>
            </a:r>
          </a:p>
        </p:txBody>
      </p:sp>
      <p:grpSp>
        <p:nvGrpSpPr>
          <p:cNvPr id="1187" name="成组"/>
          <p:cNvGrpSpPr/>
          <p:nvPr/>
        </p:nvGrpSpPr>
        <p:grpSpPr>
          <a:xfrm>
            <a:off x="17201999" y="2436251"/>
            <a:ext cx="6181439" cy="9551686"/>
            <a:chOff x="0" y="0"/>
            <a:chExt cx="6181437" cy="9551684"/>
          </a:xfrm>
        </p:grpSpPr>
        <p:sp>
          <p:nvSpPr>
            <p:cNvPr id="1185" name="《设计变更管理办法》"/>
            <p:cNvSpPr txBox="1"/>
            <p:nvPr/>
          </p:nvSpPr>
          <p:spPr>
            <a:xfrm>
              <a:off x="700579" y="8733804"/>
              <a:ext cx="4767581" cy="8178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1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《设计变更管理办法》</a:t>
              </a:r>
            </a:p>
          </p:txBody>
        </p:sp>
        <p:pic>
          <p:nvPicPr>
            <p:cNvPr id="1186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181438" cy="84770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88" name="组合 6"/>
          <p:cNvSpPr/>
          <p:nvPr/>
        </p:nvSpPr>
        <p:spPr>
          <a:xfrm>
            <a:off x="10485315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2980B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事中监控</a:t>
            </a:r>
          </a:p>
        </p:txBody>
      </p:sp>
      <p:sp>
        <p:nvSpPr>
          <p:cNvPr id="1189" name="组合 9"/>
          <p:cNvSpPr/>
          <p:nvPr/>
        </p:nvSpPr>
        <p:spPr>
          <a:xfrm>
            <a:off x="6736651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1F608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事前监控</a:t>
            </a:r>
          </a:p>
        </p:txBody>
      </p:sp>
      <p:sp>
        <p:nvSpPr>
          <p:cNvPr id="1190" name="组合 12"/>
          <p:cNvSpPr/>
          <p:nvPr/>
        </p:nvSpPr>
        <p:spPr>
          <a:xfrm>
            <a:off x="17982643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7BB8E1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b="1" sz="4800">
                <a:solidFill>
                  <a:srgbClr val="17375E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91" name="组合 15"/>
          <p:cNvSpPr/>
          <p:nvPr/>
        </p:nvSpPr>
        <p:spPr>
          <a:xfrm>
            <a:off x="14233979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事后监控</a:t>
            </a:r>
          </a:p>
        </p:txBody>
      </p:sp>
      <p:sp>
        <p:nvSpPr>
          <p:cNvPr id="1192" name="文本框 6"/>
          <p:cNvSpPr txBox="1"/>
          <p:nvPr/>
        </p:nvSpPr>
        <p:spPr>
          <a:xfrm>
            <a:off x="2044700" y="539750"/>
            <a:ext cx="3729373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3.设计变更</a:t>
            </a:r>
          </a:p>
        </p:txBody>
      </p:sp>
      <p:sp>
        <p:nvSpPr>
          <p:cNvPr id="1193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sp>
        <p:nvSpPr>
          <p:cNvPr id="1194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  <p:sp>
        <p:nvSpPr>
          <p:cNvPr id="1195" name="线条"/>
          <p:cNvSpPr/>
          <p:nvPr/>
        </p:nvSpPr>
        <p:spPr>
          <a:xfrm>
            <a:off x="8169615" y="1208061"/>
            <a:ext cx="1884293" cy="1"/>
          </a:xfrm>
          <a:prstGeom prst="line">
            <a:avLst/>
          </a:prstGeom>
          <a:ln w="101600">
            <a:solidFill>
              <a:srgbClr val="FFFFFF"/>
            </a:solidFill>
            <a:miter/>
          </a:ln>
        </p:spPr>
        <p:txBody>
          <a:bodyPr tIns="91439" bIns="91439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00">
        <p:dissolve/>
      </p:transition>
    </mc:Choice>
    <mc:Fallback>
      <p:transition spd="fast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00" name="设计变更的执行阶段，建设单位是否就设计变更做出响应，变更的实际效果，也要定期如实反馈。监察平台对回复情况，附件信息进行实时监察。"/>
          <p:cNvSpPr txBox="1"/>
          <p:nvPr/>
        </p:nvSpPr>
        <p:spPr>
          <a:xfrm>
            <a:off x="16191884" y="6704560"/>
            <a:ext cx="7951696" cy="2722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设计变更的执行阶段，建设单位是否就设计变更做出响应，变更的实际效果，也要定期如实反馈。监察平台对回复情况，附件信息进行实时监察。</a:t>
            </a:r>
          </a:p>
        </p:txBody>
      </p:sp>
      <p:sp>
        <p:nvSpPr>
          <p:cNvPr id="1201" name="黄灯警示：每月反馈工程变更进度，当月未反馈进度；…"/>
          <p:cNvSpPr txBox="1"/>
          <p:nvPr/>
        </p:nvSpPr>
        <p:spPr>
          <a:xfrm>
            <a:off x="601475" y="11313445"/>
            <a:ext cx="11308105" cy="2100581"/>
          </a:xfrm>
          <a:prstGeom prst="rect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1270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/>
            <a:r>
              <a:t>黄灯警示：每月反馈工程变更进度，当月未反馈进度；</a:t>
            </a:r>
          </a:p>
          <a:p>
            <a:pPr/>
            <a:r>
              <a:t>红灯预警：累计两个月未反馈变更进度的；</a:t>
            </a:r>
          </a:p>
          <a:p>
            <a:pPr/>
            <a:r>
              <a:t>                  变更结算金额超过概算金额。</a:t>
            </a:r>
          </a:p>
        </p:txBody>
      </p:sp>
      <p:sp>
        <p:nvSpPr>
          <p:cNvPr id="1202" name="在实际审计工作中，还发现设计变更执行情况不明确，变更不落实，佐证不到位的现象，进而扩大项目总体投资带来的不确定性。"/>
          <p:cNvSpPr txBox="1"/>
          <p:nvPr/>
        </p:nvSpPr>
        <p:spPr>
          <a:xfrm>
            <a:off x="16146056" y="3600451"/>
            <a:ext cx="7938995" cy="2735581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12700">
            <a:solidFill>
              <a:schemeClr val="accent5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在实际审计工作中，还发现设计变更执行情况不明确，变更不落实，佐证不到位的现象，进而扩大项目总体投资带来的不确定性。</a:t>
            </a:r>
          </a:p>
        </p:txBody>
      </p:sp>
      <p:pic>
        <p:nvPicPr>
          <p:cNvPr id="1203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2058" y="1970612"/>
            <a:ext cx="15231031" cy="908031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25400" dir="5400000">
              <a:srgbClr val="000000">
                <a:alpha val="75000"/>
              </a:srgbClr>
            </a:outerShdw>
          </a:effectLst>
        </p:spPr>
      </p:pic>
      <p:sp>
        <p:nvSpPr>
          <p:cNvPr id="1204" name="组合 6"/>
          <p:cNvSpPr/>
          <p:nvPr/>
        </p:nvSpPr>
        <p:spPr>
          <a:xfrm>
            <a:off x="10485315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2980B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事中监控</a:t>
            </a:r>
          </a:p>
        </p:txBody>
      </p:sp>
      <p:sp>
        <p:nvSpPr>
          <p:cNvPr id="1205" name="组合 9"/>
          <p:cNvSpPr/>
          <p:nvPr/>
        </p:nvSpPr>
        <p:spPr>
          <a:xfrm>
            <a:off x="6736651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1F608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事前监控</a:t>
            </a:r>
          </a:p>
        </p:txBody>
      </p:sp>
      <p:sp>
        <p:nvSpPr>
          <p:cNvPr id="1206" name="组合 12"/>
          <p:cNvSpPr/>
          <p:nvPr/>
        </p:nvSpPr>
        <p:spPr>
          <a:xfrm>
            <a:off x="17982643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7BB8E1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b="1" sz="4800">
                <a:solidFill>
                  <a:srgbClr val="17375E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07" name="组合 15"/>
          <p:cNvSpPr/>
          <p:nvPr/>
        </p:nvSpPr>
        <p:spPr>
          <a:xfrm>
            <a:off x="14233979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事后监控</a:t>
            </a:r>
          </a:p>
        </p:txBody>
      </p:sp>
      <p:sp>
        <p:nvSpPr>
          <p:cNvPr id="1208" name="文本框 6"/>
          <p:cNvSpPr txBox="1"/>
          <p:nvPr/>
        </p:nvSpPr>
        <p:spPr>
          <a:xfrm>
            <a:off x="2044700" y="539750"/>
            <a:ext cx="3729373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3.设计变更</a:t>
            </a:r>
          </a:p>
        </p:txBody>
      </p:sp>
      <p:sp>
        <p:nvSpPr>
          <p:cNvPr id="1209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sp>
        <p:nvSpPr>
          <p:cNvPr id="1210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  <p:sp>
        <p:nvSpPr>
          <p:cNvPr id="1211" name="线条"/>
          <p:cNvSpPr/>
          <p:nvPr/>
        </p:nvSpPr>
        <p:spPr>
          <a:xfrm>
            <a:off x="11928815" y="1208061"/>
            <a:ext cx="1884293" cy="1"/>
          </a:xfrm>
          <a:prstGeom prst="line">
            <a:avLst/>
          </a:prstGeom>
          <a:ln w="101600">
            <a:solidFill>
              <a:srgbClr val="FFFFFF"/>
            </a:solidFill>
            <a:miter/>
          </a:ln>
        </p:spPr>
        <p:txBody>
          <a:bodyPr tIns="91439" bIns="91439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00">
        <p:dissolve/>
      </p:transition>
    </mc:Choice>
    <mc:Fallback>
      <p:transition spd="fast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16" name="从监察的角度，事后对设计变更的重难点进行数据分析，对风险点进行预警。"/>
          <p:cNvSpPr txBox="1"/>
          <p:nvPr/>
        </p:nvSpPr>
        <p:spPr>
          <a:xfrm>
            <a:off x="4444098" y="11904459"/>
            <a:ext cx="15495803" cy="817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ctr">
              <a:defRPr b="1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从监察的角度，事后对设计变更的重难点进行数据分析，对风险点进行预警。</a:t>
            </a:r>
          </a:p>
        </p:txBody>
      </p:sp>
      <p:grpSp>
        <p:nvGrpSpPr>
          <p:cNvPr id="1227" name="成组"/>
          <p:cNvGrpSpPr/>
          <p:nvPr/>
        </p:nvGrpSpPr>
        <p:grpSpPr>
          <a:xfrm>
            <a:off x="469900" y="4329076"/>
            <a:ext cx="23444200" cy="6365353"/>
            <a:chOff x="0" y="0"/>
            <a:chExt cx="23444200" cy="6365351"/>
          </a:xfrm>
        </p:grpSpPr>
        <p:sp>
          <p:nvSpPr>
            <p:cNvPr id="1217" name="矩形"/>
            <p:cNvSpPr/>
            <p:nvPr/>
          </p:nvSpPr>
          <p:spPr>
            <a:xfrm>
              <a:off x="0" y="0"/>
              <a:ext cx="23444200" cy="6365352"/>
            </a:xfrm>
            <a:prstGeom prst="rect">
              <a:avLst/>
            </a:prstGeom>
            <a:solidFill>
              <a:srgbClr val="F9F9F9"/>
            </a:solidFill>
            <a:ln w="12700" cap="flat">
              <a:solidFill>
                <a:srgbClr val="AAAAAA"/>
              </a:solidFill>
              <a:prstDash val="solid"/>
              <a:miter lim="400000"/>
            </a:ln>
            <a:effectLst>
              <a:outerShdw sx="100000" sy="100000" kx="0" ky="0" algn="b" rotWithShape="0" blurRad="254000" dist="25400" dir="5400000">
                <a:srgbClr val="000000">
                  <a:alpha val="75000"/>
                </a:srgbClr>
              </a:outerShdw>
            </a:effectLst>
          </p:spPr>
          <p:txBody>
            <a:bodyPr wrap="square" lIns="101600" tIns="101600" rIns="101600" bIns="101600" numCol="1" anchor="ctr">
              <a:noAutofit/>
            </a:bodyPr>
            <a:lstStyle/>
            <a:p>
              <a:pPr algn="ctr" defTabSz="2921000">
                <a:defRPr sz="208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grpSp>
          <p:nvGrpSpPr>
            <p:cNvPr id="1220" name="成组"/>
            <p:cNvGrpSpPr/>
            <p:nvPr/>
          </p:nvGrpSpPr>
          <p:grpSpPr>
            <a:xfrm>
              <a:off x="1415488" y="1049353"/>
              <a:ext cx="5588001" cy="3047446"/>
              <a:chOff x="0" y="0"/>
              <a:chExt cx="5588000" cy="3047445"/>
            </a:xfrm>
          </p:grpSpPr>
          <p:sp>
            <p:nvSpPr>
              <p:cNvPr id="1218" name="1  变更高发部位"/>
              <p:cNvSpPr txBox="1"/>
              <p:nvPr/>
            </p:nvSpPr>
            <p:spPr>
              <a:xfrm>
                <a:off x="0" y="0"/>
                <a:ext cx="3987801" cy="1016000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pPr lvl="3" indent="0" defTabSz="914400">
                  <a:lnSpc>
                    <a:spcPct val="80000"/>
                  </a:lnSpc>
                  <a:spcBef>
                    <a:spcPts val="2800"/>
                  </a:spcBef>
                  <a:defRPr sz="3400">
                    <a:solidFill>
                      <a:srgbClr val="929292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rPr sz="7200">
                    <a:solidFill>
                      <a:srgbClr val="1C74F9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1</a:t>
                </a:r>
                <a:r>
                  <a:rPr sz="4000">
                    <a:solidFill>
                      <a:srgbClr val="1C74F9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 </a:t>
                </a:r>
                <a:r>
                  <a:rPr sz="4000"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 </a:t>
                </a:r>
                <a:r>
                  <a:rPr b="1" sz="4000">
                    <a:solidFill>
                      <a:srgbClr val="535353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变更高发部位</a:t>
                </a:r>
              </a:p>
            </p:txBody>
          </p:sp>
          <p:sp>
            <p:nvSpPr>
              <p:cNvPr id="1219" name="每条线路，有若干类分部分项，究竟哪一类分部分项工程最容易发生变化？"/>
              <p:cNvSpPr txBox="1"/>
              <p:nvPr/>
            </p:nvSpPr>
            <p:spPr>
              <a:xfrm>
                <a:off x="0" y="1035765"/>
                <a:ext cx="5588000" cy="201168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t">
                <a:spAutoFit/>
              </a:bodyPr>
              <a:lstStyle/>
              <a:p>
                <a:pPr lvl="3" indent="0" defTabSz="914400">
                  <a:spcBef>
                    <a:spcPts val="2800"/>
                  </a:spcBef>
                  <a:defRPr sz="3400">
                    <a:solidFill>
                      <a:srgbClr val="535353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r>
                  <a:t>每条线路，有若干类分部分项，究竟哪一类分部分项工程最容易发生变化？</a:t>
                </a:r>
              </a:p>
            </p:txBody>
          </p:sp>
        </p:grpSp>
        <p:grpSp>
          <p:nvGrpSpPr>
            <p:cNvPr id="1223" name="成组"/>
            <p:cNvGrpSpPr/>
            <p:nvPr/>
          </p:nvGrpSpPr>
          <p:grpSpPr>
            <a:xfrm>
              <a:off x="8928100" y="1049353"/>
              <a:ext cx="5588000" cy="4295640"/>
              <a:chOff x="0" y="0"/>
              <a:chExt cx="5588000" cy="4295639"/>
            </a:xfrm>
          </p:grpSpPr>
          <p:sp>
            <p:nvSpPr>
              <p:cNvPr id="1221" name="2  变更主要原因"/>
              <p:cNvSpPr txBox="1"/>
              <p:nvPr/>
            </p:nvSpPr>
            <p:spPr>
              <a:xfrm>
                <a:off x="0" y="0"/>
                <a:ext cx="3987800" cy="1016000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pPr lvl="3" indent="0" defTabSz="914400">
                  <a:lnSpc>
                    <a:spcPct val="80000"/>
                  </a:lnSpc>
                  <a:spcBef>
                    <a:spcPts val="2800"/>
                  </a:spcBef>
                  <a:defRPr sz="3400">
                    <a:solidFill>
                      <a:srgbClr val="929292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rPr sz="7200">
                    <a:solidFill>
                      <a:srgbClr val="1C74F9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2</a:t>
                </a:r>
                <a:r>
                  <a:rPr sz="4000"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  </a:t>
                </a:r>
                <a:r>
                  <a:rPr b="1" sz="4000">
                    <a:solidFill>
                      <a:srgbClr val="535353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变更主要原因</a:t>
                </a:r>
              </a:p>
            </p:txBody>
          </p:sp>
          <p:sp>
            <p:nvSpPr>
              <p:cNvPr id="1222" name="从设计深化、设计错误、设计延误、图纸理解错误、施工错误、业主需求变化、外部配合等9个方面，影响程度最深的是什么原因？"/>
              <p:cNvSpPr txBox="1"/>
              <p:nvPr/>
            </p:nvSpPr>
            <p:spPr>
              <a:xfrm>
                <a:off x="0" y="1064759"/>
                <a:ext cx="5588000" cy="323088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t">
                <a:spAutoFit/>
              </a:bodyPr>
              <a:lstStyle/>
              <a:p>
                <a:pPr lvl="3" indent="0" defTabSz="914400">
                  <a:spcBef>
                    <a:spcPts val="2800"/>
                  </a:spcBef>
                  <a:defRPr sz="3400">
                    <a:solidFill>
                      <a:srgbClr val="535353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r>
                  <a:t>从设计深化、设计错误、设计延误、图纸理解错误、施工错误、业主需求变化、外部配合等9个方面，影响程度最深的是什么原因？</a:t>
                </a:r>
              </a:p>
            </p:txBody>
          </p:sp>
        </p:grpSp>
        <p:grpSp>
          <p:nvGrpSpPr>
            <p:cNvPr id="1226" name="成组"/>
            <p:cNvGrpSpPr/>
            <p:nvPr/>
          </p:nvGrpSpPr>
          <p:grpSpPr>
            <a:xfrm>
              <a:off x="16440711" y="1049353"/>
              <a:ext cx="5588001" cy="3657046"/>
              <a:chOff x="0" y="0"/>
              <a:chExt cx="5588000" cy="3657045"/>
            </a:xfrm>
          </p:grpSpPr>
          <p:sp>
            <p:nvSpPr>
              <p:cNvPr id="1224" name="3  变更责任主体"/>
              <p:cNvSpPr txBox="1"/>
              <p:nvPr/>
            </p:nvSpPr>
            <p:spPr>
              <a:xfrm>
                <a:off x="0" y="0"/>
                <a:ext cx="3987800" cy="1016000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pPr lvl="3" indent="0" defTabSz="914400">
                  <a:lnSpc>
                    <a:spcPct val="80000"/>
                  </a:lnSpc>
                  <a:spcBef>
                    <a:spcPts val="2800"/>
                  </a:spcBef>
                  <a:defRPr sz="3400">
                    <a:solidFill>
                      <a:srgbClr val="929292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rPr sz="7200">
                    <a:solidFill>
                      <a:srgbClr val="1C74F9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3</a:t>
                </a:r>
                <a:r>
                  <a:rPr sz="4000"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  </a:t>
                </a:r>
                <a:r>
                  <a:rPr b="1" sz="4000">
                    <a:solidFill>
                      <a:srgbClr val="535353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变更责任主体</a:t>
                </a:r>
              </a:p>
            </p:txBody>
          </p:sp>
          <p:sp>
            <p:nvSpPr>
              <p:cNvPr id="1225" name="设计单位、施工单位、业主单位三方，由各方申请的设计变更，在多大程度上造成了影响？"/>
              <p:cNvSpPr txBox="1"/>
              <p:nvPr/>
            </p:nvSpPr>
            <p:spPr>
              <a:xfrm>
                <a:off x="0" y="1035765"/>
                <a:ext cx="5588000" cy="262128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t">
                <a:spAutoFit/>
              </a:bodyPr>
              <a:lstStyle/>
              <a:p>
                <a:pPr lvl="3" indent="0" defTabSz="914400">
                  <a:spcBef>
                    <a:spcPts val="2800"/>
                  </a:spcBef>
                  <a:defRPr sz="3400">
                    <a:solidFill>
                      <a:srgbClr val="535353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r>
                  <a:t>设计单位、施工单位、业主单位三方，由各方申请的设计变更，在多大程度上造成了影响？</a:t>
                </a:r>
              </a:p>
            </p:txBody>
          </p:sp>
        </p:grpSp>
      </p:grpSp>
      <p:sp>
        <p:nvSpPr>
          <p:cNvPr id="1228" name="对于历史数据，分析清楚三个问题"/>
          <p:cNvSpPr txBox="1"/>
          <p:nvPr/>
        </p:nvSpPr>
        <p:spPr>
          <a:xfrm>
            <a:off x="5958568" y="2672835"/>
            <a:ext cx="12466864" cy="12496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>
            <a:lvl1pPr algn="ctr">
              <a:defRPr b="1" sz="6000">
                <a:solidFill>
                  <a:srgbClr val="2C81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对于历史数据，分析清楚三个问题</a:t>
            </a:r>
          </a:p>
        </p:txBody>
      </p:sp>
      <p:sp>
        <p:nvSpPr>
          <p:cNvPr id="1229" name="组合 6"/>
          <p:cNvSpPr/>
          <p:nvPr/>
        </p:nvSpPr>
        <p:spPr>
          <a:xfrm>
            <a:off x="10485315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2980B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事中监控</a:t>
            </a:r>
          </a:p>
        </p:txBody>
      </p:sp>
      <p:sp>
        <p:nvSpPr>
          <p:cNvPr id="1230" name="组合 9"/>
          <p:cNvSpPr/>
          <p:nvPr/>
        </p:nvSpPr>
        <p:spPr>
          <a:xfrm>
            <a:off x="6736651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1F608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事前监控</a:t>
            </a:r>
          </a:p>
        </p:txBody>
      </p:sp>
      <p:sp>
        <p:nvSpPr>
          <p:cNvPr id="1231" name="组合 12"/>
          <p:cNvSpPr/>
          <p:nvPr/>
        </p:nvSpPr>
        <p:spPr>
          <a:xfrm>
            <a:off x="17982643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7BB8E1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b="1" sz="4800">
                <a:solidFill>
                  <a:srgbClr val="17375E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32" name="组合 15"/>
          <p:cNvSpPr/>
          <p:nvPr/>
        </p:nvSpPr>
        <p:spPr>
          <a:xfrm>
            <a:off x="14233979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事后监控</a:t>
            </a:r>
          </a:p>
        </p:txBody>
      </p:sp>
      <p:sp>
        <p:nvSpPr>
          <p:cNvPr id="1233" name="文本框 6"/>
          <p:cNvSpPr txBox="1"/>
          <p:nvPr/>
        </p:nvSpPr>
        <p:spPr>
          <a:xfrm>
            <a:off x="2044700" y="539750"/>
            <a:ext cx="3729373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3.设计变更</a:t>
            </a:r>
          </a:p>
        </p:txBody>
      </p:sp>
      <p:sp>
        <p:nvSpPr>
          <p:cNvPr id="1234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  <p:sp>
        <p:nvSpPr>
          <p:cNvPr id="1235" name="线条"/>
          <p:cNvSpPr/>
          <p:nvPr/>
        </p:nvSpPr>
        <p:spPr>
          <a:xfrm>
            <a:off x="15662616" y="1208061"/>
            <a:ext cx="1884293" cy="1"/>
          </a:xfrm>
          <a:prstGeom prst="line">
            <a:avLst/>
          </a:prstGeom>
          <a:ln w="101600">
            <a:solidFill>
              <a:srgbClr val="FFFFFF"/>
            </a:solidFill>
            <a:miter/>
          </a:ln>
        </p:spPr>
        <p:txBody>
          <a:bodyPr tIns="91439" bIns="91439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00">
        <p:dissolve/>
      </p:transition>
    </mc:Choice>
    <mc:Fallback>
      <p:transition spd="fast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7" name="雷达图.png" descr="雷达图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9603" y="4212635"/>
            <a:ext cx="23044794" cy="892580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12700" dir="5400000">
              <a:srgbClr val="000000"/>
            </a:outerShdw>
          </a:effectLst>
        </p:spPr>
      </p:pic>
      <p:sp>
        <p:nvSpPr>
          <p:cNvPr id="1238" name="青岛地铁所有已建和在建项目中，各线路的分部分项工程存在差异，所以对变更部位的分析，按线路进行。对变更的频率以及变更后在工程造价方面影响的程度等进行分析。"/>
          <p:cNvSpPr txBox="1"/>
          <p:nvPr/>
        </p:nvSpPr>
        <p:spPr>
          <a:xfrm>
            <a:off x="12466790" y="2181848"/>
            <a:ext cx="10092082" cy="1706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ctr">
              <a:defRPr b="1" sz="28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青岛地铁所有已建和在建项目中，各线路的分部分项工程存在差异，所以对变更部位的分析，按线路进行。对变更的频率以及变更后在工程造价方面影响的程度等进行分析。</a:t>
            </a:r>
          </a:p>
        </p:txBody>
      </p:sp>
      <p:sp>
        <p:nvSpPr>
          <p:cNvPr id="1239" name="黄灯警示：同一条线路，同一分部分项工程累计变更2次；…"/>
          <p:cNvSpPr txBox="1"/>
          <p:nvPr/>
        </p:nvSpPr>
        <p:spPr>
          <a:xfrm>
            <a:off x="29958" y="2315198"/>
            <a:ext cx="12019579" cy="1465581"/>
          </a:xfrm>
          <a:prstGeom prst="rect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1270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/>
            <a:r>
              <a:t>黄灯警示：同一条线路，同一分部分项工程累计变更2次；</a:t>
            </a:r>
          </a:p>
          <a:p>
            <a:pPr/>
            <a:r>
              <a:t>红灯警示：同一条线路，同一分部分项工程累计变更3次；</a:t>
            </a:r>
          </a:p>
        </p:txBody>
      </p:sp>
      <p:sp>
        <p:nvSpPr>
          <p:cNvPr id="1240" name="矩形"/>
          <p:cNvSpPr/>
          <p:nvPr/>
        </p:nvSpPr>
        <p:spPr>
          <a:xfrm>
            <a:off x="6890552" y="7523103"/>
            <a:ext cx="1960881" cy="922318"/>
          </a:xfrm>
          <a:prstGeom prst="rect">
            <a:avLst/>
          </a:prstGeom>
          <a:ln w="76200">
            <a:solidFill>
              <a:srgbClr val="FF2600"/>
            </a:solidFill>
            <a:miter/>
          </a:ln>
        </p:spPr>
        <p:txBody>
          <a:bodyPr tIns="91439" bIns="91439" anchor="ctr"/>
          <a:lstStyle/>
          <a:p>
            <a:pPr>
              <a:defRPr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241" name="组合 6"/>
          <p:cNvSpPr/>
          <p:nvPr/>
        </p:nvSpPr>
        <p:spPr>
          <a:xfrm>
            <a:off x="10485315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2980B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事中监控</a:t>
            </a:r>
          </a:p>
        </p:txBody>
      </p:sp>
      <p:sp>
        <p:nvSpPr>
          <p:cNvPr id="1242" name="组合 9"/>
          <p:cNvSpPr/>
          <p:nvPr/>
        </p:nvSpPr>
        <p:spPr>
          <a:xfrm>
            <a:off x="6736651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1F608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事前监控</a:t>
            </a:r>
          </a:p>
        </p:txBody>
      </p:sp>
      <p:sp>
        <p:nvSpPr>
          <p:cNvPr id="1243" name="组合 12"/>
          <p:cNvSpPr/>
          <p:nvPr/>
        </p:nvSpPr>
        <p:spPr>
          <a:xfrm>
            <a:off x="17982643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7BB8E1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b="1" sz="4800">
                <a:solidFill>
                  <a:srgbClr val="17375E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44" name="组合 15"/>
          <p:cNvSpPr/>
          <p:nvPr/>
        </p:nvSpPr>
        <p:spPr>
          <a:xfrm>
            <a:off x="14233979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事后监控</a:t>
            </a:r>
          </a:p>
        </p:txBody>
      </p:sp>
      <p:sp>
        <p:nvSpPr>
          <p:cNvPr id="1245" name="文本框 6"/>
          <p:cNvSpPr txBox="1"/>
          <p:nvPr/>
        </p:nvSpPr>
        <p:spPr>
          <a:xfrm>
            <a:off x="2044700" y="539750"/>
            <a:ext cx="3729373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3.设计变更</a:t>
            </a:r>
          </a:p>
        </p:txBody>
      </p:sp>
      <p:sp>
        <p:nvSpPr>
          <p:cNvPr id="1246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  <p:sp>
        <p:nvSpPr>
          <p:cNvPr id="1247" name="线条"/>
          <p:cNvSpPr/>
          <p:nvPr/>
        </p:nvSpPr>
        <p:spPr>
          <a:xfrm>
            <a:off x="15662616" y="1208061"/>
            <a:ext cx="1884293" cy="1"/>
          </a:xfrm>
          <a:prstGeom prst="line">
            <a:avLst/>
          </a:prstGeom>
          <a:ln w="101600">
            <a:solidFill>
              <a:srgbClr val="FFFFFF"/>
            </a:solidFill>
            <a:miter/>
          </a:ln>
        </p:spPr>
        <p:txBody>
          <a:bodyPr tIns="91439" bIns="91439"/>
          <a:lstStyle/>
          <a:p>
            <a:pPr/>
          </a:p>
        </p:txBody>
      </p:sp>
      <p:sp>
        <p:nvSpPr>
          <p:cNvPr id="1248" name="矩形"/>
          <p:cNvSpPr/>
          <p:nvPr/>
        </p:nvSpPr>
        <p:spPr>
          <a:xfrm>
            <a:off x="20626198" y="4342957"/>
            <a:ext cx="2878678" cy="922317"/>
          </a:xfrm>
          <a:prstGeom prst="rect">
            <a:avLst/>
          </a:prstGeom>
          <a:ln w="76200">
            <a:solidFill>
              <a:srgbClr val="FF2600"/>
            </a:solidFill>
            <a:miter/>
          </a:ln>
        </p:spPr>
        <p:txBody>
          <a:bodyPr tIns="91439" bIns="91439" anchor="ctr"/>
          <a:lstStyle/>
          <a:p>
            <a:pPr>
              <a:defRPr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2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80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800"/>
                                        <p:tgtEl>
                                          <p:spTgt spid="1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48" grpId="2"/>
      <p:bldP build="whole" bldLvl="1" animBg="1" rev="0" advAuto="0" spid="1240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52" name="原因及主体分析.png" descr="原因及主体分析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1108" y="1770106"/>
            <a:ext cx="18946415" cy="984012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12700" dir="5400000">
              <a:srgbClr val="000000"/>
            </a:outerShdw>
          </a:effectLst>
        </p:spPr>
      </p:pic>
      <p:sp>
        <p:nvSpPr>
          <p:cNvPr id="1253" name="黄灯警示：单个变更原因，在同一合同中累计发生2次；…"/>
          <p:cNvSpPr txBox="1"/>
          <p:nvPr/>
        </p:nvSpPr>
        <p:spPr>
          <a:xfrm>
            <a:off x="6404461" y="11828399"/>
            <a:ext cx="11562379" cy="1465581"/>
          </a:xfrm>
          <a:prstGeom prst="rect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1270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/>
            <a:r>
              <a:t>黄灯警示：单个变更原因，在同一合同中累计发生2次；</a:t>
            </a:r>
          </a:p>
          <a:p>
            <a:pPr/>
            <a:r>
              <a:t>红灯预警：单个变更原因，在同一合同中累计发生3次；</a:t>
            </a:r>
          </a:p>
        </p:txBody>
      </p:sp>
      <p:sp>
        <p:nvSpPr>
          <p:cNvPr id="1254" name="矩形"/>
          <p:cNvSpPr/>
          <p:nvPr/>
        </p:nvSpPr>
        <p:spPr>
          <a:xfrm>
            <a:off x="4267337" y="10264071"/>
            <a:ext cx="16753957" cy="922318"/>
          </a:xfrm>
          <a:prstGeom prst="rect">
            <a:avLst/>
          </a:prstGeom>
          <a:ln w="76200">
            <a:solidFill>
              <a:srgbClr val="FF2600"/>
            </a:solidFill>
            <a:miter/>
          </a:ln>
        </p:spPr>
        <p:txBody>
          <a:bodyPr tIns="91439" bIns="91439" anchor="ctr"/>
          <a:lstStyle/>
          <a:p>
            <a:pPr>
              <a:defRPr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255" name="黄灯警示：按责任主体计，累计变更金额（增加）达到已签订合同总价款的2%；…"/>
          <p:cNvSpPr txBox="1"/>
          <p:nvPr/>
        </p:nvSpPr>
        <p:spPr>
          <a:xfrm>
            <a:off x="3915199" y="11828399"/>
            <a:ext cx="16540902" cy="1465581"/>
          </a:xfrm>
          <a:prstGeom prst="rect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1270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/>
            <a:r>
              <a:t>黄灯警示：按责任主体计，累计变更金额（增加）达到已签订合同总价款的2%；</a:t>
            </a:r>
          </a:p>
          <a:p>
            <a:pPr/>
            <a:r>
              <a:t>红灯预警：按责任主体计，累计变更金额（增加）达到已签订合同总价款的3%；</a:t>
            </a:r>
          </a:p>
        </p:txBody>
      </p:sp>
      <p:sp>
        <p:nvSpPr>
          <p:cNvPr id="1256" name="组合 6"/>
          <p:cNvSpPr/>
          <p:nvPr/>
        </p:nvSpPr>
        <p:spPr>
          <a:xfrm>
            <a:off x="10485315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2980B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事中监控</a:t>
            </a:r>
          </a:p>
        </p:txBody>
      </p:sp>
      <p:sp>
        <p:nvSpPr>
          <p:cNvPr id="1257" name="组合 9"/>
          <p:cNvSpPr/>
          <p:nvPr/>
        </p:nvSpPr>
        <p:spPr>
          <a:xfrm>
            <a:off x="6736651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1F608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事前监控</a:t>
            </a:r>
          </a:p>
        </p:txBody>
      </p:sp>
      <p:sp>
        <p:nvSpPr>
          <p:cNvPr id="1258" name="组合 12"/>
          <p:cNvSpPr/>
          <p:nvPr/>
        </p:nvSpPr>
        <p:spPr>
          <a:xfrm>
            <a:off x="17982643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7BB8E1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b="1" sz="4800">
                <a:solidFill>
                  <a:srgbClr val="17375E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59" name="组合 15"/>
          <p:cNvSpPr/>
          <p:nvPr/>
        </p:nvSpPr>
        <p:spPr>
          <a:xfrm>
            <a:off x="14233979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事后监控</a:t>
            </a:r>
          </a:p>
        </p:txBody>
      </p:sp>
      <p:sp>
        <p:nvSpPr>
          <p:cNvPr id="1260" name="文本框 6"/>
          <p:cNvSpPr txBox="1"/>
          <p:nvPr/>
        </p:nvSpPr>
        <p:spPr>
          <a:xfrm>
            <a:off x="2044700" y="539750"/>
            <a:ext cx="3729373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3.设计变更</a:t>
            </a:r>
          </a:p>
        </p:txBody>
      </p:sp>
      <p:sp>
        <p:nvSpPr>
          <p:cNvPr id="1261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  <p:sp>
        <p:nvSpPr>
          <p:cNvPr id="1262" name="线条"/>
          <p:cNvSpPr/>
          <p:nvPr/>
        </p:nvSpPr>
        <p:spPr>
          <a:xfrm>
            <a:off x="15662616" y="1208061"/>
            <a:ext cx="1884293" cy="1"/>
          </a:xfrm>
          <a:prstGeom prst="line">
            <a:avLst/>
          </a:prstGeom>
          <a:ln w="101600">
            <a:solidFill>
              <a:srgbClr val="FFFFFF"/>
            </a:solidFill>
            <a:miter/>
          </a:ln>
        </p:spPr>
        <p:txBody>
          <a:bodyPr tIns="91439" bIns="91439"/>
          <a:lstStyle/>
          <a:p>
            <a:pPr/>
          </a:p>
        </p:txBody>
      </p:sp>
      <p:sp>
        <p:nvSpPr>
          <p:cNvPr id="1263" name="矩形"/>
          <p:cNvSpPr/>
          <p:nvPr/>
        </p:nvSpPr>
        <p:spPr>
          <a:xfrm>
            <a:off x="3769705" y="2955572"/>
            <a:ext cx="17749221" cy="2657386"/>
          </a:xfrm>
          <a:prstGeom prst="rect">
            <a:avLst/>
          </a:prstGeom>
          <a:ln w="76200">
            <a:solidFill>
              <a:srgbClr val="FF2600"/>
            </a:solidFill>
            <a:miter/>
          </a:ln>
        </p:spPr>
        <p:txBody>
          <a:bodyPr tIns="91439" bIns="91439" anchor="ctr"/>
          <a:lstStyle/>
          <a:p>
            <a:pPr>
              <a:defRPr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800"/>
                                        <p:tgtEl>
                                          <p:spTgt spid="1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xit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1" dur="499" fill="hold"/>
                                        <p:tgtEl>
                                          <p:spTgt spid="1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99" fill="hold"/>
                                        <p:tgtEl>
                                          <p:spTgt spid="1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fill="hold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99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99" fill="hold"/>
                                        <p:tgtEl>
                                          <p:spTgt spid="1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99" fill="hold"/>
                                        <p:tgtEl>
                                          <p:spTgt spid="1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80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53" grpId="2"/>
      <p:bldP build="whole" bldLvl="1" animBg="1" rev="0" advAuto="0" spid="1263" grpId="4"/>
      <p:bldP build="whole" bldLvl="1" animBg="1" rev="0" advAuto="0" spid="1254" grpId="1"/>
      <p:bldP build="whole" bldLvl="1" animBg="1" rev="0" advAuto="0" spid="1255" grpId="3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TextBox 9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6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3355" y="9603279"/>
            <a:ext cx="9326610" cy="4131980"/>
          </a:xfrm>
          <a:prstGeom prst="rect">
            <a:avLst/>
          </a:prstGeom>
          <a:ln w="12700">
            <a:miter lim="400000"/>
          </a:ln>
        </p:spPr>
      </p:pic>
      <p:sp>
        <p:nvSpPr>
          <p:cNvPr id="1267" name="卡点卡位，过程监控…"/>
          <p:cNvSpPr txBox="1"/>
          <p:nvPr/>
        </p:nvSpPr>
        <p:spPr>
          <a:xfrm>
            <a:off x="7380986" y="4715898"/>
            <a:ext cx="9622029" cy="30276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ctr">
              <a:defRPr b="1" sz="80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卡点卡位，过程监控</a:t>
            </a:r>
          </a:p>
          <a:p>
            <a:pPr algn="ctr">
              <a:defRPr b="1" sz="80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数据分析，辅助管理</a:t>
            </a:r>
          </a:p>
        </p:txBody>
      </p:sp>
      <p:sp>
        <p:nvSpPr>
          <p:cNvPr id="1268" name="工程设计管理监察建设效果"/>
          <p:cNvSpPr txBox="1"/>
          <p:nvPr/>
        </p:nvSpPr>
        <p:spPr>
          <a:xfrm>
            <a:off x="5998210" y="2825308"/>
            <a:ext cx="12387581" cy="16052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ctr">
              <a:defRPr b="1" sz="8000">
                <a:solidFill>
                  <a:srgbClr val="1D78FD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工程设计管理监察建设效果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00">
        <p14:prism dir="r" isContent="1" isInverted="0"/>
      </p:transition>
    </mc:Choice>
    <mc:Fallback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幻灯片编号"/>
          <p:cNvSpPr txBox="1"/>
          <p:nvPr>
            <p:ph type="sldNum" sz="quarter" idx="2"/>
          </p:nvPr>
        </p:nvSpPr>
        <p:spPr>
          <a:xfrm>
            <a:off x="11761613" y="12791195"/>
            <a:ext cx="860774" cy="6654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9" tIns="91439" rIns="91439" bIns="91439"/>
          <a:lstStyle/>
          <a:p>
            <a:pPr/>
            <a:fld id="{86CB4B4D-7CA3-9044-876B-883B54F8677D}" type="slidenum"/>
          </a:p>
        </p:txBody>
      </p:sp>
      <p:sp>
        <p:nvSpPr>
          <p:cNvPr id="74" name="文本框 6"/>
          <p:cNvSpPr txBox="1"/>
          <p:nvPr/>
        </p:nvSpPr>
        <p:spPr>
          <a:xfrm>
            <a:off x="2044700" y="539750"/>
            <a:ext cx="6877050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调研工作思路</a:t>
            </a:r>
          </a:p>
        </p:txBody>
      </p:sp>
      <p:sp>
        <p:nvSpPr>
          <p:cNvPr id="75" name="文本框 7"/>
          <p:cNvSpPr txBox="1"/>
          <p:nvPr/>
        </p:nvSpPr>
        <p:spPr>
          <a:xfrm>
            <a:off x="2085975" y="1260475"/>
            <a:ext cx="7127962" cy="5384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根据集团党委要求，围绕“人财物”核心业务展开调研工作。</a:t>
            </a:r>
          </a:p>
        </p:txBody>
      </p:sp>
      <p:sp>
        <p:nvSpPr>
          <p:cNvPr id="76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  <p:grpSp>
        <p:nvGrpSpPr>
          <p:cNvPr id="259" name="组合 214"/>
          <p:cNvGrpSpPr/>
          <p:nvPr/>
        </p:nvGrpSpPr>
        <p:grpSpPr>
          <a:xfrm>
            <a:off x="7539570" y="2863852"/>
            <a:ext cx="8877298" cy="7797801"/>
            <a:chOff x="0" y="0"/>
            <a:chExt cx="8877297" cy="7797799"/>
          </a:xfrm>
        </p:grpSpPr>
        <p:sp>
          <p:nvSpPr>
            <p:cNvPr id="77" name="Freeform 5"/>
            <p:cNvSpPr/>
            <p:nvPr/>
          </p:nvSpPr>
          <p:spPr>
            <a:xfrm>
              <a:off x="2760132" y="5791199"/>
              <a:ext cx="1845735" cy="123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800" y="21600"/>
                  </a:moveTo>
                  <a:cubicBezTo>
                    <a:pt x="20800" y="21600"/>
                    <a:pt x="20800" y="21600"/>
                    <a:pt x="20800" y="21600"/>
                  </a:cubicBezTo>
                  <a:cubicBezTo>
                    <a:pt x="21143" y="21600"/>
                    <a:pt x="21486" y="21257"/>
                    <a:pt x="21486" y="20743"/>
                  </a:cubicBezTo>
                  <a:cubicBezTo>
                    <a:pt x="21600" y="1200"/>
                    <a:pt x="21600" y="1200"/>
                    <a:pt x="21600" y="1200"/>
                  </a:cubicBezTo>
                  <a:cubicBezTo>
                    <a:pt x="21600" y="686"/>
                    <a:pt x="21371" y="343"/>
                    <a:pt x="20914" y="343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457" y="0"/>
                    <a:pt x="114" y="343"/>
                    <a:pt x="114" y="857"/>
                  </a:cubicBezTo>
                  <a:cubicBezTo>
                    <a:pt x="0" y="20400"/>
                    <a:pt x="0" y="20400"/>
                    <a:pt x="0" y="20400"/>
                  </a:cubicBezTo>
                  <a:cubicBezTo>
                    <a:pt x="0" y="20914"/>
                    <a:pt x="343" y="21257"/>
                    <a:pt x="686" y="21257"/>
                  </a:cubicBezTo>
                  <a:cubicBezTo>
                    <a:pt x="8686" y="21429"/>
                    <a:pt x="8686" y="21429"/>
                    <a:pt x="8686" y="21429"/>
                  </a:cubicBezTo>
                  <a:lnTo>
                    <a:pt x="12800" y="21600"/>
                  </a:lnTo>
                  <a:close/>
                </a:path>
              </a:pathLst>
            </a:custGeom>
            <a:solidFill>
              <a:srgbClr val="58A6D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8" name="Freeform 6"/>
            <p:cNvSpPr/>
            <p:nvPr/>
          </p:nvSpPr>
          <p:spPr>
            <a:xfrm>
              <a:off x="2857497" y="5880100"/>
              <a:ext cx="1655236" cy="1045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472" y="20591"/>
                  </a:moveTo>
                  <a:cubicBezTo>
                    <a:pt x="21472" y="21196"/>
                    <a:pt x="21217" y="21600"/>
                    <a:pt x="20833" y="21600"/>
                  </a:cubicBezTo>
                  <a:cubicBezTo>
                    <a:pt x="639" y="21196"/>
                    <a:pt x="639" y="21196"/>
                    <a:pt x="639" y="21196"/>
                  </a:cubicBezTo>
                  <a:cubicBezTo>
                    <a:pt x="256" y="21196"/>
                    <a:pt x="0" y="20793"/>
                    <a:pt x="0" y="20187"/>
                  </a:cubicBezTo>
                  <a:cubicBezTo>
                    <a:pt x="128" y="1009"/>
                    <a:pt x="128" y="1009"/>
                    <a:pt x="128" y="1009"/>
                  </a:cubicBezTo>
                  <a:cubicBezTo>
                    <a:pt x="128" y="404"/>
                    <a:pt x="383" y="0"/>
                    <a:pt x="767" y="0"/>
                  </a:cubicBezTo>
                  <a:cubicBezTo>
                    <a:pt x="20961" y="404"/>
                    <a:pt x="20961" y="404"/>
                    <a:pt x="20961" y="404"/>
                  </a:cubicBezTo>
                  <a:cubicBezTo>
                    <a:pt x="21344" y="404"/>
                    <a:pt x="21600" y="807"/>
                    <a:pt x="21600" y="1413"/>
                  </a:cubicBezTo>
                  <a:lnTo>
                    <a:pt x="21472" y="205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9" name="Freeform 7"/>
            <p:cNvSpPr/>
            <p:nvPr/>
          </p:nvSpPr>
          <p:spPr>
            <a:xfrm>
              <a:off x="2373721" y="7014634"/>
              <a:ext cx="2591340" cy="783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9" h="21600" fill="norm" stroke="1" extrusionOk="0">
                  <a:moveTo>
                    <a:pt x="12803" y="21330"/>
                  </a:moveTo>
                  <a:cubicBezTo>
                    <a:pt x="20974" y="21600"/>
                    <a:pt x="20974" y="21600"/>
                    <a:pt x="20974" y="21600"/>
                  </a:cubicBezTo>
                  <a:cubicBezTo>
                    <a:pt x="21297" y="21600"/>
                    <a:pt x="21540" y="20790"/>
                    <a:pt x="21378" y="20250"/>
                  </a:cubicBezTo>
                  <a:cubicBezTo>
                    <a:pt x="18304" y="1080"/>
                    <a:pt x="18304" y="1080"/>
                    <a:pt x="18304" y="1080"/>
                  </a:cubicBezTo>
                  <a:cubicBezTo>
                    <a:pt x="18223" y="810"/>
                    <a:pt x="17980" y="270"/>
                    <a:pt x="17738" y="270"/>
                  </a:cubicBezTo>
                  <a:cubicBezTo>
                    <a:pt x="3823" y="0"/>
                    <a:pt x="3823" y="0"/>
                    <a:pt x="3823" y="0"/>
                  </a:cubicBezTo>
                  <a:cubicBezTo>
                    <a:pt x="3580" y="0"/>
                    <a:pt x="3257" y="270"/>
                    <a:pt x="3257" y="540"/>
                  </a:cubicBezTo>
                  <a:cubicBezTo>
                    <a:pt x="21" y="19440"/>
                    <a:pt x="21" y="19440"/>
                    <a:pt x="21" y="19440"/>
                  </a:cubicBezTo>
                  <a:cubicBezTo>
                    <a:pt x="-60" y="20250"/>
                    <a:pt x="102" y="20790"/>
                    <a:pt x="425" y="20790"/>
                  </a:cubicBezTo>
                  <a:cubicBezTo>
                    <a:pt x="8677" y="21060"/>
                    <a:pt x="8677" y="21060"/>
                    <a:pt x="8677" y="21060"/>
                  </a:cubicBezTo>
                  <a:lnTo>
                    <a:pt x="12803" y="21330"/>
                  </a:lnTo>
                  <a:close/>
                </a:path>
              </a:pathLst>
            </a:custGeom>
            <a:solidFill>
              <a:srgbClr val="58A6D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0" name="Freeform 8"/>
            <p:cNvSpPr/>
            <p:nvPr/>
          </p:nvSpPr>
          <p:spPr>
            <a:xfrm>
              <a:off x="2984498" y="7112000"/>
              <a:ext cx="110068" cy="42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446" y="21600"/>
                  </a:moveTo>
                  <a:lnTo>
                    <a:pt x="0" y="21600"/>
                  </a:lnTo>
                  <a:lnTo>
                    <a:pt x="3323" y="0"/>
                  </a:lnTo>
                  <a:lnTo>
                    <a:pt x="21600" y="0"/>
                  </a:lnTo>
                  <a:lnTo>
                    <a:pt x="17446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1" name="Freeform 9"/>
            <p:cNvSpPr/>
            <p:nvPr/>
          </p:nvSpPr>
          <p:spPr>
            <a:xfrm>
              <a:off x="3098799" y="7112000"/>
              <a:ext cx="110068" cy="42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277" y="21600"/>
                  </a:moveTo>
                  <a:lnTo>
                    <a:pt x="0" y="21600"/>
                  </a:lnTo>
                  <a:lnTo>
                    <a:pt x="4154" y="0"/>
                  </a:lnTo>
                  <a:lnTo>
                    <a:pt x="21600" y="0"/>
                  </a:lnTo>
                  <a:lnTo>
                    <a:pt x="18277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2" name="Freeform 10"/>
            <p:cNvSpPr/>
            <p:nvPr/>
          </p:nvSpPr>
          <p:spPr>
            <a:xfrm>
              <a:off x="3208866" y="7112000"/>
              <a:ext cx="105832" cy="42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938" y="21600"/>
                  </a:moveTo>
                  <a:lnTo>
                    <a:pt x="0" y="21600"/>
                  </a:lnTo>
                  <a:lnTo>
                    <a:pt x="4154" y="0"/>
                  </a:lnTo>
                  <a:lnTo>
                    <a:pt x="21600" y="0"/>
                  </a:lnTo>
                  <a:lnTo>
                    <a:pt x="19938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3" name="Freeform 11"/>
            <p:cNvSpPr/>
            <p:nvPr/>
          </p:nvSpPr>
          <p:spPr>
            <a:xfrm>
              <a:off x="3327400" y="7112000"/>
              <a:ext cx="105833" cy="50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108" y="21600"/>
                  </a:moveTo>
                  <a:lnTo>
                    <a:pt x="0" y="18000"/>
                  </a:lnTo>
                  <a:lnTo>
                    <a:pt x="3323" y="0"/>
                  </a:lnTo>
                  <a:lnTo>
                    <a:pt x="21600" y="0"/>
                  </a:lnTo>
                  <a:lnTo>
                    <a:pt x="19108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4" name="Freeform 12"/>
            <p:cNvSpPr/>
            <p:nvPr/>
          </p:nvSpPr>
          <p:spPr>
            <a:xfrm>
              <a:off x="3441698" y="7112000"/>
              <a:ext cx="101602" cy="50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270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5" name="Rectangle 13"/>
            <p:cNvSpPr/>
            <p:nvPr/>
          </p:nvSpPr>
          <p:spPr>
            <a:xfrm>
              <a:off x="3572933" y="7112000"/>
              <a:ext cx="84667" cy="508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6" name="Freeform 14"/>
            <p:cNvSpPr/>
            <p:nvPr/>
          </p:nvSpPr>
          <p:spPr>
            <a:xfrm>
              <a:off x="3678764" y="7112000"/>
              <a:ext cx="88904" cy="50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3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7" name="Rectangle 15"/>
            <p:cNvSpPr/>
            <p:nvPr/>
          </p:nvSpPr>
          <p:spPr>
            <a:xfrm>
              <a:off x="3797299" y="7120467"/>
              <a:ext cx="88903" cy="4233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8" name="Freeform 16"/>
            <p:cNvSpPr/>
            <p:nvPr/>
          </p:nvSpPr>
          <p:spPr>
            <a:xfrm>
              <a:off x="3915831" y="7120467"/>
              <a:ext cx="97368" cy="42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800" y="21600"/>
                  </a:lnTo>
                  <a:lnTo>
                    <a:pt x="0" y="0"/>
                  </a:lnTo>
                  <a:lnTo>
                    <a:pt x="171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9" name="Freeform 17"/>
            <p:cNvSpPr/>
            <p:nvPr/>
          </p:nvSpPr>
          <p:spPr>
            <a:xfrm>
              <a:off x="4021666" y="7120467"/>
              <a:ext cx="105833" cy="42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4154" y="21600"/>
                  </a:lnTo>
                  <a:lnTo>
                    <a:pt x="0" y="0"/>
                  </a:lnTo>
                  <a:lnTo>
                    <a:pt x="17446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0" name="Freeform 18"/>
            <p:cNvSpPr/>
            <p:nvPr/>
          </p:nvSpPr>
          <p:spPr>
            <a:xfrm>
              <a:off x="4127498" y="7120467"/>
              <a:ext cx="110069" cy="42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4154" y="21600"/>
                  </a:lnTo>
                  <a:lnTo>
                    <a:pt x="0" y="0"/>
                  </a:lnTo>
                  <a:lnTo>
                    <a:pt x="17446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1" name="Freeform 19"/>
            <p:cNvSpPr/>
            <p:nvPr/>
          </p:nvSpPr>
          <p:spPr>
            <a:xfrm>
              <a:off x="4250266" y="7120467"/>
              <a:ext cx="105832" cy="50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3323" y="18000"/>
                  </a:lnTo>
                  <a:lnTo>
                    <a:pt x="0" y="0"/>
                  </a:lnTo>
                  <a:lnTo>
                    <a:pt x="17446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2" name="Freeform 20"/>
            <p:cNvSpPr/>
            <p:nvPr/>
          </p:nvSpPr>
          <p:spPr>
            <a:xfrm>
              <a:off x="2942164" y="7162800"/>
              <a:ext cx="122768" cy="50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876" y="21600"/>
                  </a:moveTo>
                  <a:lnTo>
                    <a:pt x="0" y="21600"/>
                  </a:lnTo>
                  <a:lnTo>
                    <a:pt x="5214" y="0"/>
                  </a:lnTo>
                  <a:lnTo>
                    <a:pt x="21600" y="0"/>
                  </a:lnTo>
                  <a:lnTo>
                    <a:pt x="17876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3" name="Freeform 21"/>
            <p:cNvSpPr/>
            <p:nvPr/>
          </p:nvSpPr>
          <p:spPr>
            <a:xfrm>
              <a:off x="3073400" y="7162800"/>
              <a:ext cx="105833" cy="50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446" y="21600"/>
                  </a:moveTo>
                  <a:lnTo>
                    <a:pt x="0" y="21600"/>
                  </a:lnTo>
                  <a:lnTo>
                    <a:pt x="4154" y="0"/>
                  </a:lnTo>
                  <a:lnTo>
                    <a:pt x="21600" y="3600"/>
                  </a:lnTo>
                  <a:lnTo>
                    <a:pt x="17446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4" name="Freeform 22"/>
            <p:cNvSpPr/>
            <p:nvPr/>
          </p:nvSpPr>
          <p:spPr>
            <a:xfrm>
              <a:off x="3191932" y="7171265"/>
              <a:ext cx="105833" cy="42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108" y="21600"/>
                  </a:moveTo>
                  <a:lnTo>
                    <a:pt x="0" y="21600"/>
                  </a:lnTo>
                  <a:lnTo>
                    <a:pt x="3323" y="0"/>
                  </a:lnTo>
                  <a:lnTo>
                    <a:pt x="21600" y="0"/>
                  </a:lnTo>
                  <a:lnTo>
                    <a:pt x="19108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5" name="Freeform 23"/>
            <p:cNvSpPr/>
            <p:nvPr/>
          </p:nvSpPr>
          <p:spPr>
            <a:xfrm>
              <a:off x="3314698" y="7171265"/>
              <a:ext cx="101601" cy="46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800" y="21600"/>
                  </a:moveTo>
                  <a:lnTo>
                    <a:pt x="0" y="18000"/>
                  </a:lnTo>
                  <a:lnTo>
                    <a:pt x="2700" y="0"/>
                  </a:lnTo>
                  <a:lnTo>
                    <a:pt x="21600" y="0"/>
                  </a:lnTo>
                  <a:lnTo>
                    <a:pt x="198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6" name="Freeform 24"/>
            <p:cNvSpPr/>
            <p:nvPr/>
          </p:nvSpPr>
          <p:spPr>
            <a:xfrm>
              <a:off x="3433231" y="7171265"/>
              <a:ext cx="97368" cy="46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1878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7" name="Rectangle 25"/>
            <p:cNvSpPr/>
            <p:nvPr/>
          </p:nvSpPr>
          <p:spPr>
            <a:xfrm>
              <a:off x="3564466" y="7171265"/>
              <a:ext cx="93133" cy="465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8" name="Freeform 26"/>
            <p:cNvSpPr/>
            <p:nvPr/>
          </p:nvSpPr>
          <p:spPr>
            <a:xfrm>
              <a:off x="3678764" y="7171265"/>
              <a:ext cx="97368" cy="46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89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9" name="Freeform 27"/>
            <p:cNvSpPr/>
            <p:nvPr/>
          </p:nvSpPr>
          <p:spPr>
            <a:xfrm>
              <a:off x="3797299" y="7171265"/>
              <a:ext cx="97368" cy="46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878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0" name="Freeform 28"/>
            <p:cNvSpPr/>
            <p:nvPr/>
          </p:nvSpPr>
          <p:spPr>
            <a:xfrm>
              <a:off x="3924298" y="7171265"/>
              <a:ext cx="97367" cy="46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2700" y="21600"/>
                  </a:lnTo>
                  <a:lnTo>
                    <a:pt x="0" y="0"/>
                  </a:lnTo>
                  <a:lnTo>
                    <a:pt x="198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1" name="Freeform 29"/>
            <p:cNvSpPr/>
            <p:nvPr/>
          </p:nvSpPr>
          <p:spPr>
            <a:xfrm>
              <a:off x="4042831" y="7171265"/>
              <a:ext cx="105835" cy="46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4154" y="21600"/>
                  </a:lnTo>
                  <a:lnTo>
                    <a:pt x="0" y="0"/>
                  </a:lnTo>
                  <a:lnTo>
                    <a:pt x="17446" y="54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2" name="Freeform 30"/>
            <p:cNvSpPr/>
            <p:nvPr/>
          </p:nvSpPr>
          <p:spPr>
            <a:xfrm>
              <a:off x="4157132" y="7183967"/>
              <a:ext cx="110068" cy="46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4154" y="16200"/>
                  </a:lnTo>
                  <a:lnTo>
                    <a:pt x="0" y="0"/>
                  </a:lnTo>
                  <a:lnTo>
                    <a:pt x="18277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3" name="Freeform 31"/>
            <p:cNvSpPr/>
            <p:nvPr/>
          </p:nvSpPr>
          <p:spPr>
            <a:xfrm>
              <a:off x="4275666" y="7183967"/>
              <a:ext cx="118536" cy="46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3086" y="21600"/>
                  </a:lnTo>
                  <a:lnTo>
                    <a:pt x="0" y="0"/>
                  </a:lnTo>
                  <a:lnTo>
                    <a:pt x="162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4" name="Freeform 32"/>
            <p:cNvSpPr/>
            <p:nvPr/>
          </p:nvSpPr>
          <p:spPr>
            <a:xfrm>
              <a:off x="2908298" y="7230533"/>
              <a:ext cx="127002" cy="46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026" y="21600"/>
                  </a:moveTo>
                  <a:lnTo>
                    <a:pt x="0" y="21600"/>
                  </a:lnTo>
                  <a:lnTo>
                    <a:pt x="4877" y="0"/>
                  </a:lnTo>
                  <a:lnTo>
                    <a:pt x="21600" y="0"/>
                  </a:lnTo>
                  <a:lnTo>
                    <a:pt x="16026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5" name="Freeform 33"/>
            <p:cNvSpPr/>
            <p:nvPr/>
          </p:nvSpPr>
          <p:spPr>
            <a:xfrm>
              <a:off x="3035297" y="7230533"/>
              <a:ext cx="122769" cy="46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560" y="21600"/>
                  </a:moveTo>
                  <a:lnTo>
                    <a:pt x="0" y="21600"/>
                  </a:lnTo>
                  <a:lnTo>
                    <a:pt x="5040" y="0"/>
                  </a:lnTo>
                  <a:lnTo>
                    <a:pt x="21600" y="0"/>
                  </a:lnTo>
                  <a:lnTo>
                    <a:pt x="1656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6" name="Freeform 34"/>
            <p:cNvSpPr/>
            <p:nvPr/>
          </p:nvSpPr>
          <p:spPr>
            <a:xfrm>
              <a:off x="3158067" y="7230533"/>
              <a:ext cx="118535" cy="46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876" y="21600"/>
                  </a:moveTo>
                  <a:lnTo>
                    <a:pt x="0" y="21600"/>
                  </a:lnTo>
                  <a:lnTo>
                    <a:pt x="3724" y="0"/>
                  </a:lnTo>
                  <a:lnTo>
                    <a:pt x="21600" y="0"/>
                  </a:lnTo>
                  <a:lnTo>
                    <a:pt x="17876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7" name="Freeform 35"/>
            <p:cNvSpPr/>
            <p:nvPr/>
          </p:nvSpPr>
          <p:spPr>
            <a:xfrm>
              <a:off x="3285066" y="7230533"/>
              <a:ext cx="122766" cy="59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366" y="21600"/>
                  </a:moveTo>
                  <a:lnTo>
                    <a:pt x="0" y="16971"/>
                  </a:lnTo>
                  <a:lnTo>
                    <a:pt x="3724" y="0"/>
                  </a:lnTo>
                  <a:lnTo>
                    <a:pt x="21600" y="0"/>
                  </a:lnTo>
                  <a:lnTo>
                    <a:pt x="19366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8" name="Freeform 36"/>
            <p:cNvSpPr/>
            <p:nvPr/>
          </p:nvSpPr>
          <p:spPr>
            <a:xfrm>
              <a:off x="3424764" y="7230533"/>
              <a:ext cx="105835" cy="59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938" y="21600"/>
                  </a:moveTo>
                  <a:lnTo>
                    <a:pt x="0" y="21600"/>
                  </a:lnTo>
                  <a:lnTo>
                    <a:pt x="2492" y="0"/>
                  </a:lnTo>
                  <a:lnTo>
                    <a:pt x="21600" y="0"/>
                  </a:lnTo>
                  <a:lnTo>
                    <a:pt x="19938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9" name="Freeform 37"/>
            <p:cNvSpPr/>
            <p:nvPr/>
          </p:nvSpPr>
          <p:spPr>
            <a:xfrm>
              <a:off x="3551763" y="7230533"/>
              <a:ext cx="97368" cy="59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270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0" name="Freeform 38"/>
            <p:cNvSpPr/>
            <p:nvPr/>
          </p:nvSpPr>
          <p:spPr>
            <a:xfrm>
              <a:off x="3678764" y="7230533"/>
              <a:ext cx="97368" cy="59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308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1" name="Freeform 39"/>
            <p:cNvSpPr/>
            <p:nvPr/>
          </p:nvSpPr>
          <p:spPr>
            <a:xfrm>
              <a:off x="3805763" y="7239000"/>
              <a:ext cx="110069" cy="50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662" y="21600"/>
                  </a:lnTo>
                  <a:lnTo>
                    <a:pt x="0" y="0"/>
                  </a:lnTo>
                  <a:lnTo>
                    <a:pt x="19938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2" name="Freeform 40"/>
            <p:cNvSpPr/>
            <p:nvPr/>
          </p:nvSpPr>
          <p:spPr>
            <a:xfrm>
              <a:off x="3937000" y="7239000"/>
              <a:ext cx="105833" cy="50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662" y="21600"/>
                  </a:lnTo>
                  <a:lnTo>
                    <a:pt x="0" y="0"/>
                  </a:lnTo>
                  <a:lnTo>
                    <a:pt x="19108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3" name="Freeform 41"/>
            <p:cNvSpPr/>
            <p:nvPr/>
          </p:nvSpPr>
          <p:spPr>
            <a:xfrm>
              <a:off x="4063999" y="7239000"/>
              <a:ext cx="114299" cy="50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3086" y="21600"/>
                  </a:lnTo>
                  <a:lnTo>
                    <a:pt x="0" y="0"/>
                  </a:lnTo>
                  <a:lnTo>
                    <a:pt x="17743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4" name="Freeform 42"/>
            <p:cNvSpPr/>
            <p:nvPr/>
          </p:nvSpPr>
          <p:spPr>
            <a:xfrm>
              <a:off x="4178297" y="7239000"/>
              <a:ext cx="127002" cy="59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4877" y="18514"/>
                  </a:lnTo>
                  <a:lnTo>
                    <a:pt x="0" y="0"/>
                  </a:lnTo>
                  <a:lnTo>
                    <a:pt x="16723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5" name="Freeform 43"/>
            <p:cNvSpPr/>
            <p:nvPr/>
          </p:nvSpPr>
          <p:spPr>
            <a:xfrm>
              <a:off x="4305298" y="7239000"/>
              <a:ext cx="131236" cy="59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4877" y="21600"/>
                  </a:lnTo>
                  <a:lnTo>
                    <a:pt x="0" y="0"/>
                  </a:lnTo>
                  <a:lnTo>
                    <a:pt x="16026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6" name="Freeform 44"/>
            <p:cNvSpPr/>
            <p:nvPr/>
          </p:nvSpPr>
          <p:spPr>
            <a:xfrm>
              <a:off x="2857497" y="7298265"/>
              <a:ext cx="135466" cy="59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018" y="21600"/>
                  </a:moveTo>
                  <a:lnTo>
                    <a:pt x="0" y="21600"/>
                  </a:lnTo>
                  <a:lnTo>
                    <a:pt x="5891" y="0"/>
                  </a:lnTo>
                  <a:lnTo>
                    <a:pt x="21600" y="0"/>
                  </a:lnTo>
                  <a:lnTo>
                    <a:pt x="17018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7" name="Freeform 45"/>
            <p:cNvSpPr/>
            <p:nvPr/>
          </p:nvSpPr>
          <p:spPr>
            <a:xfrm>
              <a:off x="2992965" y="7298265"/>
              <a:ext cx="135466" cy="59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018" y="21600"/>
                  </a:moveTo>
                  <a:lnTo>
                    <a:pt x="0" y="21600"/>
                  </a:lnTo>
                  <a:lnTo>
                    <a:pt x="4582" y="0"/>
                  </a:lnTo>
                  <a:lnTo>
                    <a:pt x="21600" y="0"/>
                  </a:lnTo>
                  <a:lnTo>
                    <a:pt x="17018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8" name="Freeform 46"/>
            <p:cNvSpPr/>
            <p:nvPr/>
          </p:nvSpPr>
          <p:spPr>
            <a:xfrm>
              <a:off x="3128430" y="7298265"/>
              <a:ext cx="131236" cy="59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116" y="21600"/>
                  </a:moveTo>
                  <a:lnTo>
                    <a:pt x="0" y="21600"/>
                  </a:lnTo>
                  <a:lnTo>
                    <a:pt x="3484" y="0"/>
                  </a:lnTo>
                  <a:lnTo>
                    <a:pt x="21600" y="0"/>
                  </a:lnTo>
                  <a:lnTo>
                    <a:pt x="18116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9" name="Freeform 47"/>
            <p:cNvSpPr/>
            <p:nvPr/>
          </p:nvSpPr>
          <p:spPr>
            <a:xfrm>
              <a:off x="3268132" y="7298265"/>
              <a:ext cx="118535" cy="59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110" y="21600"/>
                  </a:moveTo>
                  <a:lnTo>
                    <a:pt x="0" y="21600"/>
                  </a:lnTo>
                  <a:lnTo>
                    <a:pt x="3724" y="0"/>
                  </a:lnTo>
                  <a:lnTo>
                    <a:pt x="21600" y="0"/>
                  </a:lnTo>
                  <a:lnTo>
                    <a:pt x="2011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0" name="Freeform 48"/>
            <p:cNvSpPr/>
            <p:nvPr/>
          </p:nvSpPr>
          <p:spPr>
            <a:xfrm>
              <a:off x="3407831" y="7298265"/>
              <a:ext cx="114302" cy="59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057" y="21600"/>
                  </a:moveTo>
                  <a:lnTo>
                    <a:pt x="0" y="21600"/>
                  </a:lnTo>
                  <a:lnTo>
                    <a:pt x="3086" y="0"/>
                  </a:lnTo>
                  <a:lnTo>
                    <a:pt x="21600" y="0"/>
                  </a:lnTo>
                  <a:lnTo>
                    <a:pt x="20057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1" name="Freeform 49"/>
            <p:cNvSpPr/>
            <p:nvPr/>
          </p:nvSpPr>
          <p:spPr>
            <a:xfrm>
              <a:off x="3543299" y="7298265"/>
              <a:ext cx="105835" cy="59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1662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2" name="Freeform 50"/>
            <p:cNvSpPr/>
            <p:nvPr/>
          </p:nvSpPr>
          <p:spPr>
            <a:xfrm>
              <a:off x="3678764" y="7298265"/>
              <a:ext cx="105835" cy="71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17788"/>
                  </a:lnTo>
                  <a:lnTo>
                    <a:pt x="0" y="0"/>
                  </a:lnTo>
                  <a:lnTo>
                    <a:pt x="19938" y="2541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3" name="Freeform 51"/>
            <p:cNvSpPr/>
            <p:nvPr/>
          </p:nvSpPr>
          <p:spPr>
            <a:xfrm>
              <a:off x="3814230" y="7306732"/>
              <a:ext cx="110068" cy="63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9938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4" name="Freeform 52"/>
            <p:cNvSpPr/>
            <p:nvPr/>
          </p:nvSpPr>
          <p:spPr>
            <a:xfrm>
              <a:off x="3949698" y="7306732"/>
              <a:ext cx="122768" cy="63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2234" y="21600"/>
                  </a:lnTo>
                  <a:lnTo>
                    <a:pt x="0" y="0"/>
                  </a:lnTo>
                  <a:lnTo>
                    <a:pt x="17876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5" name="Freeform 53"/>
            <p:cNvSpPr/>
            <p:nvPr/>
          </p:nvSpPr>
          <p:spPr>
            <a:xfrm>
              <a:off x="4080933" y="7306732"/>
              <a:ext cx="127002" cy="63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3484" y="21600"/>
                  </a:lnTo>
                  <a:lnTo>
                    <a:pt x="0" y="0"/>
                  </a:lnTo>
                  <a:lnTo>
                    <a:pt x="16723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6" name="Freeform 54"/>
            <p:cNvSpPr/>
            <p:nvPr/>
          </p:nvSpPr>
          <p:spPr>
            <a:xfrm>
              <a:off x="4207931" y="7306732"/>
              <a:ext cx="135467" cy="63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4582" y="21600"/>
                  </a:lnTo>
                  <a:lnTo>
                    <a:pt x="0" y="0"/>
                  </a:lnTo>
                  <a:lnTo>
                    <a:pt x="17018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7" name="Freeform 55"/>
            <p:cNvSpPr/>
            <p:nvPr/>
          </p:nvSpPr>
          <p:spPr>
            <a:xfrm>
              <a:off x="4343399" y="7306732"/>
              <a:ext cx="135467" cy="63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4582" y="21600"/>
                  </a:lnTo>
                  <a:lnTo>
                    <a:pt x="0" y="0"/>
                  </a:lnTo>
                  <a:lnTo>
                    <a:pt x="15709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8" name="Freeform 56"/>
            <p:cNvSpPr/>
            <p:nvPr/>
          </p:nvSpPr>
          <p:spPr>
            <a:xfrm>
              <a:off x="3208866" y="7484533"/>
              <a:ext cx="999066" cy="198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20250"/>
                  </a:lnTo>
                  <a:lnTo>
                    <a:pt x="1250" y="0"/>
                  </a:lnTo>
                  <a:lnTo>
                    <a:pt x="20350" y="135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9" name="Freeform 57"/>
            <p:cNvSpPr/>
            <p:nvPr/>
          </p:nvSpPr>
          <p:spPr>
            <a:xfrm>
              <a:off x="3359469" y="6261100"/>
              <a:ext cx="638594" cy="207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6" h="21600" fill="norm" stroke="1" extrusionOk="0">
                  <a:moveTo>
                    <a:pt x="19227" y="19543"/>
                  </a:moveTo>
                  <a:cubicBezTo>
                    <a:pt x="16936" y="12343"/>
                    <a:pt x="13663" y="8229"/>
                    <a:pt x="10391" y="7200"/>
                  </a:cubicBezTo>
                  <a:cubicBezTo>
                    <a:pt x="10391" y="7200"/>
                    <a:pt x="10391" y="7200"/>
                    <a:pt x="10391" y="7200"/>
                  </a:cubicBezTo>
                  <a:cubicBezTo>
                    <a:pt x="7445" y="7200"/>
                    <a:pt x="4500" y="11314"/>
                    <a:pt x="2209" y="17486"/>
                  </a:cubicBezTo>
                  <a:cubicBezTo>
                    <a:pt x="2209" y="17486"/>
                    <a:pt x="2209" y="17486"/>
                    <a:pt x="2209" y="17486"/>
                  </a:cubicBezTo>
                  <a:cubicBezTo>
                    <a:pt x="2209" y="17486"/>
                    <a:pt x="2209" y="17486"/>
                    <a:pt x="2209" y="17486"/>
                  </a:cubicBezTo>
                  <a:cubicBezTo>
                    <a:pt x="1554" y="19543"/>
                    <a:pt x="573" y="19543"/>
                    <a:pt x="245" y="17486"/>
                  </a:cubicBezTo>
                  <a:cubicBezTo>
                    <a:pt x="245" y="17486"/>
                    <a:pt x="245" y="17486"/>
                    <a:pt x="245" y="17486"/>
                  </a:cubicBezTo>
                  <a:cubicBezTo>
                    <a:pt x="-82" y="16457"/>
                    <a:pt x="-82" y="13371"/>
                    <a:pt x="245" y="12343"/>
                  </a:cubicBezTo>
                  <a:cubicBezTo>
                    <a:pt x="245" y="12343"/>
                    <a:pt x="245" y="12343"/>
                    <a:pt x="245" y="12343"/>
                  </a:cubicBezTo>
                  <a:cubicBezTo>
                    <a:pt x="3191" y="3086"/>
                    <a:pt x="6791" y="0"/>
                    <a:pt x="10391" y="0"/>
                  </a:cubicBezTo>
                  <a:cubicBezTo>
                    <a:pt x="10391" y="0"/>
                    <a:pt x="10391" y="0"/>
                    <a:pt x="10391" y="0"/>
                  </a:cubicBezTo>
                  <a:cubicBezTo>
                    <a:pt x="14318" y="0"/>
                    <a:pt x="18245" y="5143"/>
                    <a:pt x="21191" y="14400"/>
                  </a:cubicBezTo>
                  <a:cubicBezTo>
                    <a:pt x="21191" y="14400"/>
                    <a:pt x="21191" y="14400"/>
                    <a:pt x="21191" y="14400"/>
                  </a:cubicBezTo>
                  <a:cubicBezTo>
                    <a:pt x="21518" y="16457"/>
                    <a:pt x="21518" y="18514"/>
                    <a:pt x="21191" y="20571"/>
                  </a:cubicBezTo>
                  <a:cubicBezTo>
                    <a:pt x="21191" y="20571"/>
                    <a:pt x="21191" y="20571"/>
                    <a:pt x="21191" y="20571"/>
                  </a:cubicBezTo>
                  <a:cubicBezTo>
                    <a:pt x="20863" y="20571"/>
                    <a:pt x="20536" y="21600"/>
                    <a:pt x="20209" y="21600"/>
                  </a:cubicBezTo>
                  <a:cubicBezTo>
                    <a:pt x="20209" y="21600"/>
                    <a:pt x="20209" y="21600"/>
                    <a:pt x="20209" y="21600"/>
                  </a:cubicBezTo>
                  <a:cubicBezTo>
                    <a:pt x="19882" y="21600"/>
                    <a:pt x="19554" y="20571"/>
                    <a:pt x="19227" y="19543"/>
                  </a:cubicBezTo>
                  <a:close/>
                </a:path>
              </a:pathLst>
            </a:custGeom>
            <a:solidFill>
              <a:srgbClr val="58A6D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30" name="Freeform 58"/>
            <p:cNvSpPr/>
            <p:nvPr/>
          </p:nvSpPr>
          <p:spPr>
            <a:xfrm>
              <a:off x="3450073" y="6396567"/>
              <a:ext cx="452340" cy="156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2" h="21600" fill="norm" stroke="1" extrusionOk="0">
                  <a:moveTo>
                    <a:pt x="17535" y="20250"/>
                  </a:moveTo>
                  <a:cubicBezTo>
                    <a:pt x="15697" y="13500"/>
                    <a:pt x="12940" y="10800"/>
                    <a:pt x="10182" y="10800"/>
                  </a:cubicBezTo>
                  <a:cubicBezTo>
                    <a:pt x="10182" y="10800"/>
                    <a:pt x="10182" y="10800"/>
                    <a:pt x="10182" y="10800"/>
                  </a:cubicBezTo>
                  <a:cubicBezTo>
                    <a:pt x="7425" y="10800"/>
                    <a:pt x="5127" y="13500"/>
                    <a:pt x="2829" y="18900"/>
                  </a:cubicBezTo>
                  <a:cubicBezTo>
                    <a:pt x="2829" y="18900"/>
                    <a:pt x="2829" y="18900"/>
                    <a:pt x="2829" y="18900"/>
                  </a:cubicBezTo>
                  <a:cubicBezTo>
                    <a:pt x="2829" y="18900"/>
                    <a:pt x="2829" y="18900"/>
                    <a:pt x="2829" y="18900"/>
                  </a:cubicBezTo>
                  <a:cubicBezTo>
                    <a:pt x="2369" y="20250"/>
                    <a:pt x="991" y="20250"/>
                    <a:pt x="531" y="18900"/>
                  </a:cubicBezTo>
                  <a:cubicBezTo>
                    <a:pt x="531" y="18900"/>
                    <a:pt x="531" y="18900"/>
                    <a:pt x="531" y="18900"/>
                  </a:cubicBezTo>
                  <a:cubicBezTo>
                    <a:pt x="-388" y="16200"/>
                    <a:pt x="72" y="13500"/>
                    <a:pt x="531" y="10800"/>
                  </a:cubicBezTo>
                  <a:cubicBezTo>
                    <a:pt x="531" y="10800"/>
                    <a:pt x="531" y="10800"/>
                    <a:pt x="531" y="10800"/>
                  </a:cubicBezTo>
                  <a:cubicBezTo>
                    <a:pt x="3289" y="4050"/>
                    <a:pt x="6965" y="0"/>
                    <a:pt x="10182" y="0"/>
                  </a:cubicBezTo>
                  <a:cubicBezTo>
                    <a:pt x="10182" y="0"/>
                    <a:pt x="10182" y="0"/>
                    <a:pt x="10182" y="0"/>
                  </a:cubicBezTo>
                  <a:cubicBezTo>
                    <a:pt x="13859" y="0"/>
                    <a:pt x="17535" y="5400"/>
                    <a:pt x="20293" y="13500"/>
                  </a:cubicBezTo>
                  <a:cubicBezTo>
                    <a:pt x="20293" y="13500"/>
                    <a:pt x="20293" y="13500"/>
                    <a:pt x="20293" y="13500"/>
                  </a:cubicBezTo>
                  <a:cubicBezTo>
                    <a:pt x="21212" y="16200"/>
                    <a:pt x="21212" y="18900"/>
                    <a:pt x="20293" y="20250"/>
                  </a:cubicBezTo>
                  <a:cubicBezTo>
                    <a:pt x="20293" y="20250"/>
                    <a:pt x="20293" y="20250"/>
                    <a:pt x="20293" y="20250"/>
                  </a:cubicBezTo>
                  <a:cubicBezTo>
                    <a:pt x="19833" y="21600"/>
                    <a:pt x="19374" y="21600"/>
                    <a:pt x="18914" y="21600"/>
                  </a:cubicBezTo>
                  <a:cubicBezTo>
                    <a:pt x="18914" y="21600"/>
                    <a:pt x="18914" y="21600"/>
                    <a:pt x="18914" y="21600"/>
                  </a:cubicBezTo>
                  <a:cubicBezTo>
                    <a:pt x="18455" y="21600"/>
                    <a:pt x="17995" y="21600"/>
                    <a:pt x="17535" y="20250"/>
                  </a:cubicBezTo>
                  <a:close/>
                </a:path>
              </a:pathLst>
            </a:custGeom>
            <a:solidFill>
              <a:srgbClr val="58A6D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31" name="Freeform 59"/>
            <p:cNvSpPr/>
            <p:nvPr/>
          </p:nvSpPr>
          <p:spPr>
            <a:xfrm>
              <a:off x="3581322" y="6557174"/>
              <a:ext cx="177957" cy="174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9" h="19739" fill="norm" stroke="1" extrusionOk="0">
                  <a:moveTo>
                    <a:pt x="16350" y="17430"/>
                  </a:moveTo>
                  <a:cubicBezTo>
                    <a:pt x="12030" y="20670"/>
                    <a:pt x="6630" y="20670"/>
                    <a:pt x="2310" y="16350"/>
                  </a:cubicBezTo>
                  <a:cubicBezTo>
                    <a:pt x="-930" y="12030"/>
                    <a:pt x="-930" y="6630"/>
                    <a:pt x="3390" y="2310"/>
                  </a:cubicBezTo>
                  <a:cubicBezTo>
                    <a:pt x="6630" y="-930"/>
                    <a:pt x="13110" y="-930"/>
                    <a:pt x="17430" y="3390"/>
                  </a:cubicBezTo>
                  <a:cubicBezTo>
                    <a:pt x="20670" y="6630"/>
                    <a:pt x="20670" y="13110"/>
                    <a:pt x="16350" y="17430"/>
                  </a:cubicBezTo>
                  <a:close/>
                </a:path>
              </a:pathLst>
            </a:custGeom>
            <a:solidFill>
              <a:srgbClr val="58A6D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32" name="Freeform 60"/>
            <p:cNvSpPr/>
            <p:nvPr/>
          </p:nvSpPr>
          <p:spPr>
            <a:xfrm>
              <a:off x="224365" y="6231466"/>
              <a:ext cx="1202267" cy="15578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546" y="21057"/>
                  </a:moveTo>
                  <a:cubicBezTo>
                    <a:pt x="20898" y="21057"/>
                    <a:pt x="21424" y="20785"/>
                    <a:pt x="21424" y="20513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543"/>
                    <a:pt x="21073" y="272"/>
                    <a:pt x="20546" y="272"/>
                  </a:cubicBezTo>
                  <a:cubicBezTo>
                    <a:pt x="20546" y="272"/>
                    <a:pt x="15278" y="0"/>
                    <a:pt x="10888" y="0"/>
                  </a:cubicBezTo>
                  <a:cubicBezTo>
                    <a:pt x="6498" y="0"/>
                    <a:pt x="1405" y="136"/>
                    <a:pt x="1054" y="136"/>
                  </a:cubicBezTo>
                  <a:cubicBezTo>
                    <a:pt x="527" y="136"/>
                    <a:pt x="176" y="408"/>
                    <a:pt x="176" y="815"/>
                  </a:cubicBezTo>
                  <a:cubicBezTo>
                    <a:pt x="0" y="8558"/>
                    <a:pt x="0" y="8558"/>
                    <a:pt x="0" y="8558"/>
                  </a:cubicBezTo>
                  <a:cubicBezTo>
                    <a:pt x="0" y="12498"/>
                    <a:pt x="0" y="12498"/>
                    <a:pt x="0" y="12498"/>
                  </a:cubicBezTo>
                  <a:cubicBezTo>
                    <a:pt x="0" y="20377"/>
                    <a:pt x="0" y="20377"/>
                    <a:pt x="0" y="20377"/>
                  </a:cubicBezTo>
                  <a:cubicBezTo>
                    <a:pt x="0" y="20785"/>
                    <a:pt x="176" y="20921"/>
                    <a:pt x="878" y="21057"/>
                  </a:cubicBezTo>
                  <a:cubicBezTo>
                    <a:pt x="878" y="21057"/>
                    <a:pt x="6849" y="21600"/>
                    <a:pt x="11415" y="21600"/>
                  </a:cubicBezTo>
                  <a:cubicBezTo>
                    <a:pt x="15980" y="21600"/>
                    <a:pt x="20546" y="21057"/>
                    <a:pt x="20546" y="21057"/>
                  </a:cubicBezTo>
                  <a:close/>
                </a:path>
              </a:pathLst>
            </a:custGeom>
            <a:solidFill>
              <a:srgbClr val="58A6D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33" name="Freeform 61"/>
            <p:cNvSpPr/>
            <p:nvPr/>
          </p:nvSpPr>
          <p:spPr>
            <a:xfrm>
              <a:off x="321732" y="6341532"/>
              <a:ext cx="1007534" cy="1308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49" y="21600"/>
                  </a:moveTo>
                  <a:cubicBezTo>
                    <a:pt x="419" y="21600"/>
                    <a:pt x="0" y="21278"/>
                    <a:pt x="0" y="20955"/>
                  </a:cubicBezTo>
                  <a:cubicBezTo>
                    <a:pt x="210" y="645"/>
                    <a:pt x="210" y="645"/>
                    <a:pt x="210" y="645"/>
                  </a:cubicBezTo>
                  <a:cubicBezTo>
                    <a:pt x="210" y="322"/>
                    <a:pt x="629" y="0"/>
                    <a:pt x="1258" y="0"/>
                  </a:cubicBezTo>
                  <a:cubicBezTo>
                    <a:pt x="20761" y="161"/>
                    <a:pt x="20761" y="161"/>
                    <a:pt x="20761" y="161"/>
                  </a:cubicBezTo>
                  <a:cubicBezTo>
                    <a:pt x="21181" y="161"/>
                    <a:pt x="21600" y="322"/>
                    <a:pt x="21600" y="806"/>
                  </a:cubicBezTo>
                  <a:cubicBezTo>
                    <a:pt x="21600" y="20955"/>
                    <a:pt x="21600" y="20955"/>
                    <a:pt x="21600" y="20955"/>
                  </a:cubicBezTo>
                  <a:cubicBezTo>
                    <a:pt x="21600" y="21439"/>
                    <a:pt x="21181" y="21600"/>
                    <a:pt x="20551" y="21600"/>
                  </a:cubicBezTo>
                  <a:lnTo>
                    <a:pt x="1049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34" name="Freeform 62"/>
            <p:cNvSpPr/>
            <p:nvPr/>
          </p:nvSpPr>
          <p:spPr>
            <a:xfrm>
              <a:off x="586641" y="6896101"/>
              <a:ext cx="503116" cy="156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2" h="21600" fill="norm" stroke="1" extrusionOk="0">
                  <a:moveTo>
                    <a:pt x="19419" y="20250"/>
                  </a:moveTo>
                  <a:cubicBezTo>
                    <a:pt x="16927" y="12150"/>
                    <a:pt x="13604" y="8100"/>
                    <a:pt x="10696" y="8100"/>
                  </a:cubicBezTo>
                  <a:cubicBezTo>
                    <a:pt x="10696" y="8100"/>
                    <a:pt x="10696" y="8100"/>
                    <a:pt x="10696" y="8100"/>
                  </a:cubicBezTo>
                  <a:cubicBezTo>
                    <a:pt x="7373" y="8100"/>
                    <a:pt x="4465" y="10800"/>
                    <a:pt x="2388" y="18900"/>
                  </a:cubicBezTo>
                  <a:cubicBezTo>
                    <a:pt x="2388" y="18900"/>
                    <a:pt x="2388" y="18900"/>
                    <a:pt x="2388" y="18900"/>
                  </a:cubicBezTo>
                  <a:cubicBezTo>
                    <a:pt x="2388" y="18900"/>
                    <a:pt x="2388" y="18900"/>
                    <a:pt x="2388" y="18900"/>
                  </a:cubicBezTo>
                  <a:cubicBezTo>
                    <a:pt x="1558" y="20250"/>
                    <a:pt x="727" y="20250"/>
                    <a:pt x="311" y="18900"/>
                  </a:cubicBezTo>
                  <a:cubicBezTo>
                    <a:pt x="311" y="18900"/>
                    <a:pt x="311" y="18900"/>
                    <a:pt x="311" y="18900"/>
                  </a:cubicBezTo>
                  <a:cubicBezTo>
                    <a:pt x="-104" y="16200"/>
                    <a:pt x="-104" y="13500"/>
                    <a:pt x="311" y="12150"/>
                  </a:cubicBezTo>
                  <a:cubicBezTo>
                    <a:pt x="311" y="12150"/>
                    <a:pt x="311" y="12150"/>
                    <a:pt x="311" y="12150"/>
                  </a:cubicBezTo>
                  <a:cubicBezTo>
                    <a:pt x="3219" y="4050"/>
                    <a:pt x="6958" y="0"/>
                    <a:pt x="10696" y="0"/>
                  </a:cubicBezTo>
                  <a:cubicBezTo>
                    <a:pt x="10696" y="0"/>
                    <a:pt x="10696" y="0"/>
                    <a:pt x="10696" y="0"/>
                  </a:cubicBezTo>
                  <a:cubicBezTo>
                    <a:pt x="14434" y="0"/>
                    <a:pt x="18173" y="5400"/>
                    <a:pt x="21081" y="14850"/>
                  </a:cubicBezTo>
                  <a:cubicBezTo>
                    <a:pt x="21081" y="14850"/>
                    <a:pt x="21081" y="14850"/>
                    <a:pt x="21081" y="14850"/>
                  </a:cubicBezTo>
                  <a:cubicBezTo>
                    <a:pt x="21496" y="16200"/>
                    <a:pt x="21496" y="18900"/>
                    <a:pt x="21081" y="20250"/>
                  </a:cubicBezTo>
                  <a:cubicBezTo>
                    <a:pt x="21081" y="20250"/>
                    <a:pt x="21081" y="20250"/>
                    <a:pt x="21081" y="20250"/>
                  </a:cubicBezTo>
                  <a:cubicBezTo>
                    <a:pt x="21081" y="21600"/>
                    <a:pt x="20665" y="21600"/>
                    <a:pt x="20250" y="21600"/>
                  </a:cubicBezTo>
                  <a:cubicBezTo>
                    <a:pt x="20250" y="21600"/>
                    <a:pt x="20250" y="21600"/>
                    <a:pt x="20250" y="21600"/>
                  </a:cubicBezTo>
                  <a:cubicBezTo>
                    <a:pt x="19834" y="21600"/>
                    <a:pt x="19419" y="21600"/>
                    <a:pt x="19419" y="20250"/>
                  </a:cubicBezTo>
                  <a:close/>
                </a:path>
              </a:pathLst>
            </a:custGeom>
            <a:solidFill>
              <a:srgbClr val="58A6D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35" name="Freeform 63"/>
            <p:cNvSpPr/>
            <p:nvPr/>
          </p:nvSpPr>
          <p:spPr>
            <a:xfrm>
              <a:off x="667072" y="7006166"/>
              <a:ext cx="346490" cy="127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0" h="21600" fill="norm" stroke="1" extrusionOk="0">
                  <a:moveTo>
                    <a:pt x="17850" y="19938"/>
                  </a:moveTo>
                  <a:cubicBezTo>
                    <a:pt x="16050" y="13292"/>
                    <a:pt x="13050" y="9969"/>
                    <a:pt x="10650" y="9969"/>
                  </a:cubicBezTo>
                  <a:cubicBezTo>
                    <a:pt x="10650" y="9969"/>
                    <a:pt x="10650" y="9969"/>
                    <a:pt x="10650" y="9969"/>
                  </a:cubicBezTo>
                  <a:cubicBezTo>
                    <a:pt x="7650" y="9969"/>
                    <a:pt x="5250" y="13292"/>
                    <a:pt x="2850" y="18277"/>
                  </a:cubicBezTo>
                  <a:cubicBezTo>
                    <a:pt x="2850" y="18277"/>
                    <a:pt x="2850" y="18277"/>
                    <a:pt x="2850" y="18277"/>
                  </a:cubicBezTo>
                  <a:cubicBezTo>
                    <a:pt x="2850" y="18277"/>
                    <a:pt x="2850" y="18277"/>
                    <a:pt x="2850" y="18277"/>
                  </a:cubicBezTo>
                  <a:cubicBezTo>
                    <a:pt x="2250" y="19938"/>
                    <a:pt x="1050" y="19938"/>
                    <a:pt x="450" y="18277"/>
                  </a:cubicBezTo>
                  <a:cubicBezTo>
                    <a:pt x="450" y="18277"/>
                    <a:pt x="450" y="18277"/>
                    <a:pt x="450" y="18277"/>
                  </a:cubicBezTo>
                  <a:cubicBezTo>
                    <a:pt x="-150" y="16615"/>
                    <a:pt x="-150" y="13292"/>
                    <a:pt x="450" y="11631"/>
                  </a:cubicBezTo>
                  <a:cubicBezTo>
                    <a:pt x="450" y="11631"/>
                    <a:pt x="450" y="11631"/>
                    <a:pt x="450" y="11631"/>
                  </a:cubicBezTo>
                  <a:cubicBezTo>
                    <a:pt x="3450" y="3323"/>
                    <a:pt x="7050" y="0"/>
                    <a:pt x="10650" y="0"/>
                  </a:cubicBezTo>
                  <a:cubicBezTo>
                    <a:pt x="10650" y="0"/>
                    <a:pt x="10650" y="0"/>
                    <a:pt x="10650" y="0"/>
                  </a:cubicBezTo>
                  <a:cubicBezTo>
                    <a:pt x="14250" y="0"/>
                    <a:pt x="17850" y="4985"/>
                    <a:pt x="20850" y="13292"/>
                  </a:cubicBezTo>
                  <a:cubicBezTo>
                    <a:pt x="20850" y="13292"/>
                    <a:pt x="20850" y="13292"/>
                    <a:pt x="20850" y="13292"/>
                  </a:cubicBezTo>
                  <a:cubicBezTo>
                    <a:pt x="21450" y="14954"/>
                    <a:pt x="21450" y="18277"/>
                    <a:pt x="20850" y="19938"/>
                  </a:cubicBezTo>
                  <a:cubicBezTo>
                    <a:pt x="20850" y="19938"/>
                    <a:pt x="20850" y="19938"/>
                    <a:pt x="20850" y="19938"/>
                  </a:cubicBezTo>
                  <a:cubicBezTo>
                    <a:pt x="20250" y="21600"/>
                    <a:pt x="19650" y="21600"/>
                    <a:pt x="19650" y="21600"/>
                  </a:cubicBezTo>
                  <a:cubicBezTo>
                    <a:pt x="19650" y="21600"/>
                    <a:pt x="19650" y="21600"/>
                    <a:pt x="19650" y="21600"/>
                  </a:cubicBezTo>
                  <a:cubicBezTo>
                    <a:pt x="19050" y="21600"/>
                    <a:pt x="18450" y="21600"/>
                    <a:pt x="17850" y="19938"/>
                  </a:cubicBezTo>
                  <a:close/>
                </a:path>
              </a:pathLst>
            </a:custGeom>
            <a:solidFill>
              <a:srgbClr val="58A6D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36" name="Freeform 64"/>
            <p:cNvSpPr/>
            <p:nvPr/>
          </p:nvSpPr>
          <p:spPr>
            <a:xfrm>
              <a:off x="768093" y="7126454"/>
              <a:ext cx="142823" cy="1361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77" h="19854" fill="norm" stroke="1" extrusionOk="0">
                  <a:moveTo>
                    <a:pt x="15382" y="17847"/>
                  </a:moveTo>
                  <a:cubicBezTo>
                    <a:pt x="12682" y="20727"/>
                    <a:pt x="5932" y="20727"/>
                    <a:pt x="1882" y="16407"/>
                  </a:cubicBezTo>
                  <a:cubicBezTo>
                    <a:pt x="-818" y="13527"/>
                    <a:pt x="-818" y="6327"/>
                    <a:pt x="3232" y="2007"/>
                  </a:cubicBezTo>
                  <a:cubicBezTo>
                    <a:pt x="7282" y="-873"/>
                    <a:pt x="12682" y="-873"/>
                    <a:pt x="16732" y="3447"/>
                  </a:cubicBezTo>
                  <a:cubicBezTo>
                    <a:pt x="20782" y="7767"/>
                    <a:pt x="19432" y="13527"/>
                    <a:pt x="15382" y="17847"/>
                  </a:cubicBezTo>
                  <a:close/>
                </a:path>
              </a:pathLst>
            </a:custGeom>
            <a:solidFill>
              <a:srgbClr val="58A6D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37" name="Freeform 65"/>
            <p:cNvSpPr/>
            <p:nvPr/>
          </p:nvSpPr>
          <p:spPr>
            <a:xfrm>
              <a:off x="622298" y="7700433"/>
              <a:ext cx="423334" cy="38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15120"/>
                  </a:lnTo>
                  <a:lnTo>
                    <a:pt x="0" y="0"/>
                  </a:lnTo>
                  <a:lnTo>
                    <a:pt x="21600" y="648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38" name="Freeform 66"/>
            <p:cNvSpPr/>
            <p:nvPr/>
          </p:nvSpPr>
          <p:spPr>
            <a:xfrm>
              <a:off x="1888065" y="7573433"/>
              <a:ext cx="105833" cy="110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782" y="0"/>
                  </a:moveTo>
                  <a:cubicBezTo>
                    <a:pt x="5891" y="0"/>
                    <a:pt x="0" y="5891"/>
                    <a:pt x="0" y="11782"/>
                  </a:cubicBezTo>
                  <a:cubicBezTo>
                    <a:pt x="0" y="17673"/>
                    <a:pt x="5891" y="21600"/>
                    <a:pt x="11782" y="21600"/>
                  </a:cubicBezTo>
                  <a:cubicBezTo>
                    <a:pt x="17673" y="21600"/>
                    <a:pt x="21600" y="17673"/>
                    <a:pt x="21600" y="11782"/>
                  </a:cubicBezTo>
                  <a:cubicBezTo>
                    <a:pt x="21600" y="5891"/>
                    <a:pt x="17673" y="0"/>
                    <a:pt x="11782" y="0"/>
                  </a:cubicBezTo>
                  <a:close/>
                  <a:moveTo>
                    <a:pt x="17673" y="9818"/>
                  </a:moveTo>
                  <a:cubicBezTo>
                    <a:pt x="17673" y="13745"/>
                    <a:pt x="17673" y="13745"/>
                    <a:pt x="17673" y="13745"/>
                  </a:cubicBezTo>
                  <a:cubicBezTo>
                    <a:pt x="17673" y="15709"/>
                    <a:pt x="15709" y="17673"/>
                    <a:pt x="13745" y="17673"/>
                  </a:cubicBezTo>
                  <a:cubicBezTo>
                    <a:pt x="9818" y="17673"/>
                    <a:pt x="9818" y="17673"/>
                    <a:pt x="9818" y="17673"/>
                  </a:cubicBezTo>
                  <a:cubicBezTo>
                    <a:pt x="7855" y="17673"/>
                    <a:pt x="5891" y="15709"/>
                    <a:pt x="5891" y="13745"/>
                  </a:cubicBezTo>
                  <a:cubicBezTo>
                    <a:pt x="5891" y="9818"/>
                    <a:pt x="5891" y="9818"/>
                    <a:pt x="5891" y="9818"/>
                  </a:cubicBezTo>
                  <a:cubicBezTo>
                    <a:pt x="5891" y="7855"/>
                    <a:pt x="7855" y="5891"/>
                    <a:pt x="9818" y="5891"/>
                  </a:cubicBezTo>
                  <a:cubicBezTo>
                    <a:pt x="13745" y="5891"/>
                    <a:pt x="13745" y="5891"/>
                    <a:pt x="13745" y="5891"/>
                  </a:cubicBezTo>
                  <a:cubicBezTo>
                    <a:pt x="15709" y="3927"/>
                    <a:pt x="17673" y="5891"/>
                    <a:pt x="17673" y="9818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39" name="Freeform 67"/>
            <p:cNvSpPr/>
            <p:nvPr/>
          </p:nvSpPr>
          <p:spPr>
            <a:xfrm>
              <a:off x="2015066" y="7609416"/>
              <a:ext cx="194735" cy="25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520" y="0"/>
                  </a:moveTo>
                  <a:cubicBezTo>
                    <a:pt x="1080" y="0"/>
                    <a:pt x="1080" y="0"/>
                    <a:pt x="1080" y="0"/>
                  </a:cubicBezTo>
                  <a:cubicBezTo>
                    <a:pt x="0" y="0"/>
                    <a:pt x="0" y="0"/>
                    <a:pt x="0" y="10800"/>
                  </a:cubicBezTo>
                  <a:cubicBezTo>
                    <a:pt x="0" y="21600"/>
                    <a:pt x="0" y="21600"/>
                    <a:pt x="1080" y="21600"/>
                  </a:cubicBezTo>
                  <a:cubicBezTo>
                    <a:pt x="20520" y="21600"/>
                    <a:pt x="20520" y="21600"/>
                    <a:pt x="20520" y="21600"/>
                  </a:cubicBezTo>
                  <a:cubicBezTo>
                    <a:pt x="21600" y="21600"/>
                    <a:pt x="21600" y="21600"/>
                    <a:pt x="21600" y="10800"/>
                  </a:cubicBezTo>
                  <a:cubicBezTo>
                    <a:pt x="21600" y="0"/>
                    <a:pt x="21600" y="0"/>
                    <a:pt x="2052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40" name="Freeform 68"/>
            <p:cNvSpPr/>
            <p:nvPr/>
          </p:nvSpPr>
          <p:spPr>
            <a:xfrm>
              <a:off x="1672164" y="7611532"/>
              <a:ext cx="207435" cy="296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43" y="0"/>
                  </a:moveTo>
                  <a:cubicBezTo>
                    <a:pt x="1029" y="0"/>
                    <a:pt x="1029" y="0"/>
                    <a:pt x="1029" y="0"/>
                  </a:cubicBezTo>
                  <a:cubicBezTo>
                    <a:pt x="1029" y="0"/>
                    <a:pt x="0" y="7200"/>
                    <a:pt x="0" y="7200"/>
                  </a:cubicBezTo>
                  <a:cubicBezTo>
                    <a:pt x="0" y="14400"/>
                    <a:pt x="1029" y="21600"/>
                    <a:pt x="1029" y="21600"/>
                  </a:cubicBezTo>
                  <a:cubicBezTo>
                    <a:pt x="19543" y="14400"/>
                    <a:pt x="19543" y="14400"/>
                    <a:pt x="19543" y="14400"/>
                  </a:cubicBezTo>
                  <a:cubicBezTo>
                    <a:pt x="20571" y="14400"/>
                    <a:pt x="21600" y="14400"/>
                    <a:pt x="21600" y="7200"/>
                  </a:cubicBezTo>
                  <a:cubicBezTo>
                    <a:pt x="21600" y="0"/>
                    <a:pt x="20571" y="0"/>
                    <a:pt x="1954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41" name="Freeform 69"/>
            <p:cNvSpPr/>
            <p:nvPr/>
          </p:nvSpPr>
          <p:spPr>
            <a:xfrm>
              <a:off x="1926164" y="7611532"/>
              <a:ext cx="38102" cy="38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200" y="0"/>
                  </a:moveTo>
                  <a:cubicBezTo>
                    <a:pt x="5400" y="0"/>
                    <a:pt x="5400" y="0"/>
                    <a:pt x="5400" y="0"/>
                  </a:cubicBezTo>
                  <a:cubicBezTo>
                    <a:pt x="0" y="0"/>
                    <a:pt x="0" y="0"/>
                    <a:pt x="0" y="540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0" y="16200"/>
                    <a:pt x="0" y="21600"/>
                    <a:pt x="5400" y="21600"/>
                  </a:cubicBezTo>
                  <a:cubicBezTo>
                    <a:pt x="16200" y="21600"/>
                    <a:pt x="16200" y="21600"/>
                    <a:pt x="16200" y="21600"/>
                  </a:cubicBezTo>
                  <a:cubicBezTo>
                    <a:pt x="16200" y="21600"/>
                    <a:pt x="21600" y="16200"/>
                    <a:pt x="21600" y="16200"/>
                  </a:cubicBezTo>
                  <a:cubicBezTo>
                    <a:pt x="21600" y="5400"/>
                    <a:pt x="21600" y="5400"/>
                    <a:pt x="21600" y="5400"/>
                  </a:cubicBezTo>
                  <a:cubicBezTo>
                    <a:pt x="21600" y="0"/>
                    <a:pt x="16200" y="0"/>
                    <a:pt x="1620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42" name="Rectangle 70"/>
            <p:cNvSpPr/>
            <p:nvPr/>
          </p:nvSpPr>
          <p:spPr>
            <a:xfrm>
              <a:off x="1837266" y="6635750"/>
              <a:ext cx="186267" cy="2540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43" name="Freeform 71"/>
            <p:cNvSpPr/>
            <p:nvPr/>
          </p:nvSpPr>
          <p:spPr>
            <a:xfrm>
              <a:off x="1663698" y="6684435"/>
              <a:ext cx="546101" cy="867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443" y="0"/>
                  </a:moveTo>
                  <a:cubicBezTo>
                    <a:pt x="1157" y="0"/>
                    <a:pt x="1157" y="0"/>
                    <a:pt x="1157" y="0"/>
                  </a:cubicBezTo>
                  <a:cubicBezTo>
                    <a:pt x="771" y="0"/>
                    <a:pt x="0" y="243"/>
                    <a:pt x="0" y="728"/>
                  </a:cubicBezTo>
                  <a:cubicBezTo>
                    <a:pt x="386" y="20872"/>
                    <a:pt x="386" y="20872"/>
                    <a:pt x="386" y="20872"/>
                  </a:cubicBezTo>
                  <a:cubicBezTo>
                    <a:pt x="386" y="21357"/>
                    <a:pt x="771" y="21600"/>
                    <a:pt x="1157" y="21600"/>
                  </a:cubicBezTo>
                  <a:cubicBezTo>
                    <a:pt x="20829" y="21600"/>
                    <a:pt x="20829" y="21600"/>
                    <a:pt x="20829" y="21600"/>
                  </a:cubicBezTo>
                  <a:cubicBezTo>
                    <a:pt x="21214" y="21600"/>
                    <a:pt x="21600" y="21357"/>
                    <a:pt x="21600" y="20872"/>
                  </a:cubicBezTo>
                  <a:cubicBezTo>
                    <a:pt x="21600" y="485"/>
                    <a:pt x="21600" y="485"/>
                    <a:pt x="21600" y="485"/>
                  </a:cubicBezTo>
                  <a:cubicBezTo>
                    <a:pt x="21600" y="243"/>
                    <a:pt x="21214" y="0"/>
                    <a:pt x="2044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44" name="Freeform 72"/>
            <p:cNvSpPr/>
            <p:nvPr/>
          </p:nvSpPr>
          <p:spPr>
            <a:xfrm>
              <a:off x="1600200" y="6591301"/>
              <a:ext cx="668867" cy="1198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47" y="354"/>
                  </a:moveTo>
                  <a:cubicBezTo>
                    <a:pt x="20647" y="354"/>
                    <a:pt x="15247" y="0"/>
                    <a:pt x="10800" y="0"/>
                  </a:cubicBezTo>
                  <a:cubicBezTo>
                    <a:pt x="6353" y="0"/>
                    <a:pt x="1271" y="354"/>
                    <a:pt x="953" y="354"/>
                  </a:cubicBezTo>
                  <a:cubicBezTo>
                    <a:pt x="318" y="354"/>
                    <a:pt x="0" y="708"/>
                    <a:pt x="0" y="885"/>
                  </a:cubicBezTo>
                  <a:cubicBezTo>
                    <a:pt x="0" y="7790"/>
                    <a:pt x="0" y="7790"/>
                    <a:pt x="0" y="7790"/>
                  </a:cubicBezTo>
                  <a:cubicBezTo>
                    <a:pt x="0" y="11154"/>
                    <a:pt x="0" y="11154"/>
                    <a:pt x="0" y="11154"/>
                  </a:cubicBezTo>
                  <a:cubicBezTo>
                    <a:pt x="0" y="20538"/>
                    <a:pt x="0" y="20538"/>
                    <a:pt x="0" y="20538"/>
                  </a:cubicBezTo>
                  <a:cubicBezTo>
                    <a:pt x="0" y="20715"/>
                    <a:pt x="635" y="21069"/>
                    <a:pt x="953" y="21069"/>
                  </a:cubicBezTo>
                  <a:cubicBezTo>
                    <a:pt x="953" y="21069"/>
                    <a:pt x="6353" y="21600"/>
                    <a:pt x="10800" y="21600"/>
                  </a:cubicBezTo>
                  <a:cubicBezTo>
                    <a:pt x="15565" y="21600"/>
                    <a:pt x="20647" y="20892"/>
                    <a:pt x="20647" y="20892"/>
                  </a:cubicBezTo>
                  <a:cubicBezTo>
                    <a:pt x="21282" y="20892"/>
                    <a:pt x="21600" y="20715"/>
                    <a:pt x="21600" y="20361"/>
                  </a:cubicBezTo>
                  <a:cubicBezTo>
                    <a:pt x="21600" y="885"/>
                    <a:pt x="21600" y="885"/>
                    <a:pt x="21600" y="885"/>
                  </a:cubicBezTo>
                  <a:cubicBezTo>
                    <a:pt x="21600" y="531"/>
                    <a:pt x="21282" y="354"/>
                    <a:pt x="20647" y="354"/>
                  </a:cubicBezTo>
                  <a:close/>
                  <a:moveTo>
                    <a:pt x="7624" y="885"/>
                  </a:moveTo>
                  <a:cubicBezTo>
                    <a:pt x="13659" y="885"/>
                    <a:pt x="13659" y="885"/>
                    <a:pt x="13659" y="885"/>
                  </a:cubicBezTo>
                  <a:cubicBezTo>
                    <a:pt x="13659" y="1062"/>
                    <a:pt x="13659" y="1062"/>
                    <a:pt x="13659" y="1062"/>
                  </a:cubicBezTo>
                  <a:cubicBezTo>
                    <a:pt x="7624" y="1062"/>
                    <a:pt x="7624" y="1062"/>
                    <a:pt x="7624" y="1062"/>
                  </a:cubicBezTo>
                  <a:lnTo>
                    <a:pt x="7624" y="885"/>
                  </a:lnTo>
                  <a:close/>
                  <a:moveTo>
                    <a:pt x="8259" y="18767"/>
                  </a:moveTo>
                  <a:cubicBezTo>
                    <a:pt x="2541" y="18944"/>
                    <a:pt x="2541" y="18944"/>
                    <a:pt x="2541" y="18944"/>
                  </a:cubicBezTo>
                  <a:cubicBezTo>
                    <a:pt x="2541" y="18944"/>
                    <a:pt x="2224" y="18767"/>
                    <a:pt x="2224" y="18590"/>
                  </a:cubicBezTo>
                  <a:cubicBezTo>
                    <a:pt x="2224" y="18590"/>
                    <a:pt x="2541" y="18413"/>
                    <a:pt x="2541" y="18413"/>
                  </a:cubicBezTo>
                  <a:cubicBezTo>
                    <a:pt x="8259" y="18413"/>
                    <a:pt x="8259" y="18413"/>
                    <a:pt x="8259" y="18413"/>
                  </a:cubicBezTo>
                  <a:cubicBezTo>
                    <a:pt x="8576" y="18413"/>
                    <a:pt x="8894" y="18413"/>
                    <a:pt x="8894" y="18590"/>
                  </a:cubicBezTo>
                  <a:cubicBezTo>
                    <a:pt x="8894" y="18767"/>
                    <a:pt x="8576" y="18767"/>
                    <a:pt x="8259" y="18767"/>
                  </a:cubicBezTo>
                  <a:close/>
                  <a:moveTo>
                    <a:pt x="12706" y="18767"/>
                  </a:moveTo>
                  <a:cubicBezTo>
                    <a:pt x="12706" y="19298"/>
                    <a:pt x="12071" y="19652"/>
                    <a:pt x="11118" y="19652"/>
                  </a:cubicBezTo>
                  <a:cubicBezTo>
                    <a:pt x="10165" y="19652"/>
                    <a:pt x="9212" y="19298"/>
                    <a:pt x="9212" y="18767"/>
                  </a:cubicBezTo>
                  <a:cubicBezTo>
                    <a:pt x="9212" y="18236"/>
                    <a:pt x="10165" y="17705"/>
                    <a:pt x="11118" y="17705"/>
                  </a:cubicBezTo>
                  <a:cubicBezTo>
                    <a:pt x="12071" y="17705"/>
                    <a:pt x="12706" y="18236"/>
                    <a:pt x="12706" y="18767"/>
                  </a:cubicBezTo>
                  <a:close/>
                  <a:moveTo>
                    <a:pt x="19376" y="18767"/>
                  </a:moveTo>
                  <a:cubicBezTo>
                    <a:pt x="13659" y="18767"/>
                    <a:pt x="13659" y="18767"/>
                    <a:pt x="13659" y="18767"/>
                  </a:cubicBezTo>
                  <a:cubicBezTo>
                    <a:pt x="13341" y="18767"/>
                    <a:pt x="13341" y="18767"/>
                    <a:pt x="13341" y="18590"/>
                  </a:cubicBezTo>
                  <a:cubicBezTo>
                    <a:pt x="13341" y="18413"/>
                    <a:pt x="13341" y="18413"/>
                    <a:pt x="13659" y="18413"/>
                  </a:cubicBezTo>
                  <a:cubicBezTo>
                    <a:pt x="19376" y="18413"/>
                    <a:pt x="19376" y="18413"/>
                    <a:pt x="19376" y="18413"/>
                  </a:cubicBezTo>
                  <a:cubicBezTo>
                    <a:pt x="19694" y="18413"/>
                    <a:pt x="19694" y="18413"/>
                    <a:pt x="19694" y="18590"/>
                  </a:cubicBezTo>
                  <a:cubicBezTo>
                    <a:pt x="19694" y="18767"/>
                    <a:pt x="19694" y="18767"/>
                    <a:pt x="19376" y="18767"/>
                  </a:cubicBezTo>
                  <a:close/>
                  <a:moveTo>
                    <a:pt x="19694" y="1948"/>
                  </a:moveTo>
                  <a:cubicBezTo>
                    <a:pt x="19694" y="16820"/>
                    <a:pt x="19694" y="16820"/>
                    <a:pt x="19694" y="16820"/>
                  </a:cubicBezTo>
                  <a:cubicBezTo>
                    <a:pt x="19694" y="17174"/>
                    <a:pt x="19376" y="17351"/>
                    <a:pt x="19059" y="17351"/>
                  </a:cubicBezTo>
                  <a:cubicBezTo>
                    <a:pt x="2859" y="17351"/>
                    <a:pt x="2859" y="17351"/>
                    <a:pt x="2859" y="17351"/>
                  </a:cubicBezTo>
                  <a:cubicBezTo>
                    <a:pt x="2541" y="17351"/>
                    <a:pt x="2224" y="17174"/>
                    <a:pt x="2224" y="16820"/>
                  </a:cubicBezTo>
                  <a:cubicBezTo>
                    <a:pt x="1906" y="2125"/>
                    <a:pt x="1906" y="2125"/>
                    <a:pt x="1906" y="2125"/>
                  </a:cubicBezTo>
                  <a:cubicBezTo>
                    <a:pt x="1906" y="1770"/>
                    <a:pt x="2541" y="1593"/>
                    <a:pt x="2859" y="1593"/>
                  </a:cubicBezTo>
                  <a:cubicBezTo>
                    <a:pt x="18741" y="1593"/>
                    <a:pt x="18741" y="1593"/>
                    <a:pt x="18741" y="1593"/>
                  </a:cubicBezTo>
                  <a:cubicBezTo>
                    <a:pt x="19376" y="1593"/>
                    <a:pt x="19694" y="1770"/>
                    <a:pt x="19694" y="1948"/>
                  </a:cubicBezTo>
                  <a:close/>
                </a:path>
              </a:pathLst>
            </a:custGeom>
            <a:solidFill>
              <a:srgbClr val="58A6D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45" name="Freeform 73"/>
            <p:cNvSpPr/>
            <p:nvPr/>
          </p:nvSpPr>
          <p:spPr>
            <a:xfrm>
              <a:off x="1917697" y="7596615"/>
              <a:ext cx="59267" cy="65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25" fill="norm" stroke="1" extrusionOk="0">
                  <a:moveTo>
                    <a:pt x="14400" y="1211"/>
                  </a:moveTo>
                  <a:cubicBezTo>
                    <a:pt x="7200" y="1211"/>
                    <a:pt x="7200" y="1211"/>
                    <a:pt x="7200" y="1211"/>
                  </a:cubicBezTo>
                  <a:cubicBezTo>
                    <a:pt x="3600" y="1211"/>
                    <a:pt x="0" y="4296"/>
                    <a:pt x="0" y="7382"/>
                  </a:cubicBezTo>
                  <a:cubicBezTo>
                    <a:pt x="0" y="13554"/>
                    <a:pt x="0" y="13554"/>
                    <a:pt x="0" y="13554"/>
                  </a:cubicBezTo>
                  <a:cubicBezTo>
                    <a:pt x="0" y="16639"/>
                    <a:pt x="3600" y="19725"/>
                    <a:pt x="7200" y="19725"/>
                  </a:cubicBezTo>
                  <a:cubicBezTo>
                    <a:pt x="14400" y="19725"/>
                    <a:pt x="14400" y="19725"/>
                    <a:pt x="14400" y="19725"/>
                  </a:cubicBezTo>
                  <a:cubicBezTo>
                    <a:pt x="18000" y="19725"/>
                    <a:pt x="21600" y="16639"/>
                    <a:pt x="21600" y="13554"/>
                  </a:cubicBezTo>
                  <a:cubicBezTo>
                    <a:pt x="21600" y="7382"/>
                    <a:pt x="21600" y="7382"/>
                    <a:pt x="21600" y="7382"/>
                  </a:cubicBezTo>
                  <a:cubicBezTo>
                    <a:pt x="21600" y="1211"/>
                    <a:pt x="18000" y="-1875"/>
                    <a:pt x="14400" y="1211"/>
                  </a:cubicBezTo>
                  <a:close/>
                  <a:moveTo>
                    <a:pt x="18000" y="13554"/>
                  </a:moveTo>
                  <a:cubicBezTo>
                    <a:pt x="18000" y="13554"/>
                    <a:pt x="14400" y="16639"/>
                    <a:pt x="14400" y="16639"/>
                  </a:cubicBezTo>
                  <a:cubicBezTo>
                    <a:pt x="7200" y="16639"/>
                    <a:pt x="7200" y="16639"/>
                    <a:pt x="7200" y="16639"/>
                  </a:cubicBezTo>
                  <a:cubicBezTo>
                    <a:pt x="3600" y="16639"/>
                    <a:pt x="3600" y="13554"/>
                    <a:pt x="3600" y="13554"/>
                  </a:cubicBezTo>
                  <a:cubicBezTo>
                    <a:pt x="3600" y="7382"/>
                    <a:pt x="3600" y="7382"/>
                    <a:pt x="3600" y="7382"/>
                  </a:cubicBezTo>
                  <a:cubicBezTo>
                    <a:pt x="3600" y="4296"/>
                    <a:pt x="3600" y="4296"/>
                    <a:pt x="7200" y="4296"/>
                  </a:cubicBezTo>
                  <a:cubicBezTo>
                    <a:pt x="14400" y="4296"/>
                    <a:pt x="14400" y="4296"/>
                    <a:pt x="14400" y="4296"/>
                  </a:cubicBezTo>
                  <a:cubicBezTo>
                    <a:pt x="14400" y="4296"/>
                    <a:pt x="18000" y="4296"/>
                    <a:pt x="18000" y="7382"/>
                  </a:cubicBezTo>
                  <a:lnTo>
                    <a:pt x="18000" y="13554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46" name="Freeform 74"/>
            <p:cNvSpPr/>
            <p:nvPr/>
          </p:nvSpPr>
          <p:spPr>
            <a:xfrm>
              <a:off x="1759321" y="7200901"/>
              <a:ext cx="333687" cy="105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2" h="21600" fill="norm" stroke="1" extrusionOk="0">
                  <a:moveTo>
                    <a:pt x="18900" y="21600"/>
                  </a:moveTo>
                  <a:cubicBezTo>
                    <a:pt x="16994" y="13745"/>
                    <a:pt x="13817" y="7855"/>
                    <a:pt x="10641" y="7855"/>
                  </a:cubicBezTo>
                  <a:cubicBezTo>
                    <a:pt x="10641" y="7855"/>
                    <a:pt x="10641" y="7855"/>
                    <a:pt x="10641" y="7855"/>
                  </a:cubicBezTo>
                  <a:cubicBezTo>
                    <a:pt x="7465" y="7855"/>
                    <a:pt x="4288" y="9818"/>
                    <a:pt x="2382" y="17673"/>
                  </a:cubicBezTo>
                  <a:cubicBezTo>
                    <a:pt x="2382" y="17673"/>
                    <a:pt x="2382" y="17673"/>
                    <a:pt x="2382" y="17673"/>
                  </a:cubicBezTo>
                  <a:cubicBezTo>
                    <a:pt x="2382" y="17673"/>
                    <a:pt x="2382" y="17673"/>
                    <a:pt x="2382" y="17673"/>
                  </a:cubicBezTo>
                  <a:cubicBezTo>
                    <a:pt x="1747" y="17673"/>
                    <a:pt x="1112" y="17673"/>
                    <a:pt x="476" y="15709"/>
                  </a:cubicBezTo>
                  <a:cubicBezTo>
                    <a:pt x="476" y="15709"/>
                    <a:pt x="476" y="15709"/>
                    <a:pt x="476" y="15709"/>
                  </a:cubicBezTo>
                  <a:cubicBezTo>
                    <a:pt x="-159" y="15709"/>
                    <a:pt x="-159" y="11782"/>
                    <a:pt x="476" y="11782"/>
                  </a:cubicBezTo>
                  <a:cubicBezTo>
                    <a:pt x="476" y="11782"/>
                    <a:pt x="476" y="11782"/>
                    <a:pt x="476" y="11782"/>
                  </a:cubicBezTo>
                  <a:cubicBezTo>
                    <a:pt x="3653" y="3927"/>
                    <a:pt x="6829" y="0"/>
                    <a:pt x="10641" y="0"/>
                  </a:cubicBezTo>
                  <a:cubicBezTo>
                    <a:pt x="10641" y="0"/>
                    <a:pt x="10641" y="0"/>
                    <a:pt x="10641" y="0"/>
                  </a:cubicBezTo>
                  <a:cubicBezTo>
                    <a:pt x="14453" y="0"/>
                    <a:pt x="18265" y="5891"/>
                    <a:pt x="20806" y="15709"/>
                  </a:cubicBezTo>
                  <a:cubicBezTo>
                    <a:pt x="20806" y="15709"/>
                    <a:pt x="20806" y="15709"/>
                    <a:pt x="20806" y="15709"/>
                  </a:cubicBezTo>
                  <a:cubicBezTo>
                    <a:pt x="21441" y="17673"/>
                    <a:pt x="21441" y="19636"/>
                    <a:pt x="20806" y="21600"/>
                  </a:cubicBezTo>
                  <a:cubicBezTo>
                    <a:pt x="20806" y="21600"/>
                    <a:pt x="20806" y="21600"/>
                    <a:pt x="20806" y="21600"/>
                  </a:cubicBezTo>
                  <a:cubicBezTo>
                    <a:pt x="20806" y="21600"/>
                    <a:pt x="20170" y="21600"/>
                    <a:pt x="20170" y="21600"/>
                  </a:cubicBezTo>
                  <a:cubicBezTo>
                    <a:pt x="20170" y="21600"/>
                    <a:pt x="20170" y="21600"/>
                    <a:pt x="20170" y="21600"/>
                  </a:cubicBezTo>
                  <a:cubicBezTo>
                    <a:pt x="19535" y="21600"/>
                    <a:pt x="19535" y="21600"/>
                    <a:pt x="18900" y="21600"/>
                  </a:cubicBezTo>
                  <a:close/>
                </a:path>
              </a:pathLst>
            </a:custGeom>
            <a:solidFill>
              <a:srgbClr val="58A6D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47" name="Freeform 75"/>
            <p:cNvSpPr/>
            <p:nvPr/>
          </p:nvSpPr>
          <p:spPr>
            <a:xfrm>
              <a:off x="1810117" y="7268633"/>
              <a:ext cx="226115" cy="88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5" h="21600" fill="norm" stroke="1" extrusionOk="0">
                  <a:moveTo>
                    <a:pt x="18548" y="19200"/>
                  </a:moveTo>
                  <a:cubicBezTo>
                    <a:pt x="16669" y="14400"/>
                    <a:pt x="13852" y="12000"/>
                    <a:pt x="10095" y="9600"/>
                  </a:cubicBezTo>
                  <a:cubicBezTo>
                    <a:pt x="10095" y="9600"/>
                    <a:pt x="10095" y="9600"/>
                    <a:pt x="10095" y="9600"/>
                  </a:cubicBezTo>
                  <a:cubicBezTo>
                    <a:pt x="8217" y="9600"/>
                    <a:pt x="5400" y="12000"/>
                    <a:pt x="2582" y="16800"/>
                  </a:cubicBezTo>
                  <a:cubicBezTo>
                    <a:pt x="2582" y="16800"/>
                    <a:pt x="2582" y="16800"/>
                    <a:pt x="2582" y="16800"/>
                  </a:cubicBezTo>
                  <a:cubicBezTo>
                    <a:pt x="2582" y="16800"/>
                    <a:pt x="2582" y="16800"/>
                    <a:pt x="2582" y="16800"/>
                  </a:cubicBezTo>
                  <a:cubicBezTo>
                    <a:pt x="2582" y="19200"/>
                    <a:pt x="704" y="19200"/>
                    <a:pt x="704" y="16800"/>
                  </a:cubicBezTo>
                  <a:cubicBezTo>
                    <a:pt x="704" y="16800"/>
                    <a:pt x="704" y="16800"/>
                    <a:pt x="704" y="16800"/>
                  </a:cubicBezTo>
                  <a:cubicBezTo>
                    <a:pt x="-235" y="14400"/>
                    <a:pt x="-235" y="12000"/>
                    <a:pt x="704" y="9600"/>
                  </a:cubicBezTo>
                  <a:cubicBezTo>
                    <a:pt x="704" y="9600"/>
                    <a:pt x="704" y="9600"/>
                    <a:pt x="704" y="9600"/>
                  </a:cubicBezTo>
                  <a:cubicBezTo>
                    <a:pt x="3522" y="2400"/>
                    <a:pt x="7278" y="0"/>
                    <a:pt x="11035" y="0"/>
                  </a:cubicBezTo>
                  <a:cubicBezTo>
                    <a:pt x="11035" y="0"/>
                    <a:pt x="11035" y="0"/>
                    <a:pt x="11035" y="0"/>
                  </a:cubicBezTo>
                  <a:cubicBezTo>
                    <a:pt x="14791" y="2400"/>
                    <a:pt x="18548" y="4800"/>
                    <a:pt x="21365" y="14400"/>
                  </a:cubicBezTo>
                  <a:cubicBezTo>
                    <a:pt x="21365" y="14400"/>
                    <a:pt x="21365" y="14400"/>
                    <a:pt x="21365" y="14400"/>
                  </a:cubicBezTo>
                  <a:cubicBezTo>
                    <a:pt x="21365" y="16800"/>
                    <a:pt x="21365" y="19200"/>
                    <a:pt x="20426" y="21600"/>
                  </a:cubicBezTo>
                  <a:cubicBezTo>
                    <a:pt x="20426" y="21600"/>
                    <a:pt x="20426" y="21600"/>
                    <a:pt x="20426" y="21600"/>
                  </a:cubicBezTo>
                  <a:cubicBezTo>
                    <a:pt x="20426" y="21600"/>
                    <a:pt x="20426" y="21600"/>
                    <a:pt x="19487" y="21600"/>
                  </a:cubicBezTo>
                  <a:cubicBezTo>
                    <a:pt x="19487" y="21600"/>
                    <a:pt x="19487" y="21600"/>
                    <a:pt x="19487" y="21600"/>
                  </a:cubicBezTo>
                  <a:cubicBezTo>
                    <a:pt x="19487" y="21600"/>
                    <a:pt x="18548" y="21600"/>
                    <a:pt x="18548" y="1920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48" name="Freeform 76"/>
            <p:cNvSpPr/>
            <p:nvPr/>
          </p:nvSpPr>
          <p:spPr>
            <a:xfrm>
              <a:off x="1871766" y="7353934"/>
              <a:ext cx="89159" cy="89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79" h="19779" fill="norm" stroke="1" extrusionOk="0">
                  <a:moveTo>
                    <a:pt x="16200" y="18360"/>
                  </a:moveTo>
                  <a:cubicBezTo>
                    <a:pt x="11880" y="20520"/>
                    <a:pt x="5400" y="20520"/>
                    <a:pt x="3240" y="16200"/>
                  </a:cubicBezTo>
                  <a:cubicBezTo>
                    <a:pt x="-1080" y="11880"/>
                    <a:pt x="-1080" y="5400"/>
                    <a:pt x="3240" y="3240"/>
                  </a:cubicBezTo>
                  <a:cubicBezTo>
                    <a:pt x="7560" y="-1080"/>
                    <a:pt x="14040" y="-1080"/>
                    <a:pt x="18360" y="3240"/>
                  </a:cubicBezTo>
                  <a:cubicBezTo>
                    <a:pt x="20520" y="7560"/>
                    <a:pt x="20520" y="14040"/>
                    <a:pt x="16200" y="18360"/>
                  </a:cubicBezTo>
                  <a:close/>
                </a:path>
              </a:pathLst>
            </a:custGeom>
            <a:solidFill>
              <a:srgbClr val="58A6D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49" name="Freeform 77"/>
            <p:cNvSpPr/>
            <p:nvPr/>
          </p:nvSpPr>
          <p:spPr>
            <a:xfrm>
              <a:off x="0" y="0"/>
              <a:ext cx="8877299" cy="4441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9" fill="norm" stroke="1" extrusionOk="0">
                  <a:moveTo>
                    <a:pt x="0" y="15125"/>
                  </a:moveTo>
                  <a:cubicBezTo>
                    <a:pt x="0" y="18717"/>
                    <a:pt x="1262" y="21458"/>
                    <a:pt x="4620" y="21458"/>
                  </a:cubicBezTo>
                  <a:cubicBezTo>
                    <a:pt x="8002" y="21458"/>
                    <a:pt x="18171" y="21458"/>
                    <a:pt x="18171" y="21458"/>
                  </a:cubicBezTo>
                  <a:cubicBezTo>
                    <a:pt x="18171" y="21458"/>
                    <a:pt x="21600" y="21600"/>
                    <a:pt x="21600" y="16117"/>
                  </a:cubicBezTo>
                  <a:cubicBezTo>
                    <a:pt x="21600" y="11344"/>
                    <a:pt x="19600" y="10067"/>
                    <a:pt x="18409" y="10304"/>
                  </a:cubicBezTo>
                  <a:cubicBezTo>
                    <a:pt x="18409" y="10304"/>
                    <a:pt x="18266" y="8366"/>
                    <a:pt x="17337" y="6617"/>
                  </a:cubicBezTo>
                  <a:cubicBezTo>
                    <a:pt x="16337" y="4821"/>
                    <a:pt x="14741" y="5577"/>
                    <a:pt x="14456" y="5719"/>
                  </a:cubicBezTo>
                  <a:cubicBezTo>
                    <a:pt x="14456" y="5719"/>
                    <a:pt x="14122" y="0"/>
                    <a:pt x="10550" y="0"/>
                  </a:cubicBezTo>
                  <a:cubicBezTo>
                    <a:pt x="7002" y="0"/>
                    <a:pt x="6311" y="5483"/>
                    <a:pt x="6144" y="6712"/>
                  </a:cubicBezTo>
                  <a:cubicBezTo>
                    <a:pt x="6144" y="6712"/>
                    <a:pt x="5192" y="5814"/>
                    <a:pt x="3906" y="6712"/>
                  </a:cubicBezTo>
                  <a:cubicBezTo>
                    <a:pt x="2596" y="7610"/>
                    <a:pt x="2477" y="10067"/>
                    <a:pt x="2477" y="10067"/>
                  </a:cubicBezTo>
                  <a:cubicBezTo>
                    <a:pt x="2477" y="10067"/>
                    <a:pt x="0" y="10493"/>
                    <a:pt x="0" y="15125"/>
                  </a:cubicBezTo>
                  <a:close/>
                </a:path>
              </a:pathLst>
            </a:custGeom>
            <a:solidFill>
              <a:srgbClr val="58A6D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0" name="Freeform 78"/>
            <p:cNvSpPr/>
            <p:nvPr/>
          </p:nvSpPr>
          <p:spPr>
            <a:xfrm>
              <a:off x="5744631" y="5537200"/>
              <a:ext cx="2747435" cy="2230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908" y="0"/>
                  </a:moveTo>
                  <a:cubicBezTo>
                    <a:pt x="692" y="0"/>
                    <a:pt x="692" y="0"/>
                    <a:pt x="692" y="0"/>
                  </a:cubicBezTo>
                  <a:cubicBezTo>
                    <a:pt x="307" y="0"/>
                    <a:pt x="0" y="379"/>
                    <a:pt x="0" y="853"/>
                  </a:cubicBezTo>
                  <a:cubicBezTo>
                    <a:pt x="0" y="16863"/>
                    <a:pt x="0" y="16863"/>
                    <a:pt x="0" y="16863"/>
                  </a:cubicBezTo>
                  <a:cubicBezTo>
                    <a:pt x="0" y="17337"/>
                    <a:pt x="307" y="17716"/>
                    <a:pt x="692" y="17716"/>
                  </a:cubicBezTo>
                  <a:cubicBezTo>
                    <a:pt x="8763" y="17716"/>
                    <a:pt x="8763" y="17716"/>
                    <a:pt x="8763" y="17716"/>
                  </a:cubicBezTo>
                  <a:cubicBezTo>
                    <a:pt x="8763" y="21126"/>
                    <a:pt x="8763" y="21126"/>
                    <a:pt x="8763" y="21126"/>
                  </a:cubicBezTo>
                  <a:cubicBezTo>
                    <a:pt x="4766" y="21126"/>
                    <a:pt x="4766" y="21126"/>
                    <a:pt x="4766" y="21126"/>
                  </a:cubicBezTo>
                  <a:cubicBezTo>
                    <a:pt x="4535" y="21126"/>
                    <a:pt x="4381" y="21126"/>
                    <a:pt x="4381" y="21126"/>
                  </a:cubicBezTo>
                  <a:cubicBezTo>
                    <a:pt x="4381" y="21600"/>
                    <a:pt x="4381" y="21600"/>
                    <a:pt x="4381" y="21600"/>
                  </a:cubicBezTo>
                  <a:cubicBezTo>
                    <a:pt x="4381" y="21600"/>
                    <a:pt x="4535" y="21600"/>
                    <a:pt x="4766" y="21600"/>
                  </a:cubicBezTo>
                  <a:cubicBezTo>
                    <a:pt x="16834" y="21600"/>
                    <a:pt x="16834" y="21600"/>
                    <a:pt x="16834" y="21600"/>
                  </a:cubicBezTo>
                  <a:cubicBezTo>
                    <a:pt x="17065" y="21600"/>
                    <a:pt x="17219" y="21600"/>
                    <a:pt x="17219" y="21600"/>
                  </a:cubicBezTo>
                  <a:cubicBezTo>
                    <a:pt x="17219" y="21126"/>
                    <a:pt x="17219" y="21126"/>
                    <a:pt x="17219" y="21126"/>
                  </a:cubicBezTo>
                  <a:cubicBezTo>
                    <a:pt x="17219" y="21126"/>
                    <a:pt x="17065" y="21126"/>
                    <a:pt x="16834" y="21126"/>
                  </a:cubicBezTo>
                  <a:cubicBezTo>
                    <a:pt x="12837" y="21126"/>
                    <a:pt x="12837" y="21126"/>
                    <a:pt x="12837" y="21126"/>
                  </a:cubicBezTo>
                  <a:cubicBezTo>
                    <a:pt x="12837" y="17716"/>
                    <a:pt x="12837" y="17716"/>
                    <a:pt x="12837" y="17716"/>
                  </a:cubicBezTo>
                  <a:cubicBezTo>
                    <a:pt x="20908" y="17716"/>
                    <a:pt x="20908" y="17716"/>
                    <a:pt x="20908" y="17716"/>
                  </a:cubicBezTo>
                  <a:cubicBezTo>
                    <a:pt x="21293" y="17716"/>
                    <a:pt x="21600" y="17337"/>
                    <a:pt x="21600" y="16863"/>
                  </a:cubicBezTo>
                  <a:cubicBezTo>
                    <a:pt x="21600" y="853"/>
                    <a:pt x="21600" y="853"/>
                    <a:pt x="21600" y="853"/>
                  </a:cubicBezTo>
                  <a:cubicBezTo>
                    <a:pt x="21600" y="379"/>
                    <a:pt x="21293" y="0"/>
                    <a:pt x="20908" y="0"/>
                  </a:cubicBezTo>
                  <a:close/>
                  <a:moveTo>
                    <a:pt x="20524" y="15347"/>
                  </a:moveTo>
                  <a:cubicBezTo>
                    <a:pt x="20524" y="15632"/>
                    <a:pt x="20216" y="16011"/>
                    <a:pt x="19909" y="16011"/>
                  </a:cubicBezTo>
                  <a:cubicBezTo>
                    <a:pt x="1691" y="16011"/>
                    <a:pt x="1691" y="16011"/>
                    <a:pt x="1691" y="16011"/>
                  </a:cubicBezTo>
                  <a:cubicBezTo>
                    <a:pt x="1384" y="16011"/>
                    <a:pt x="1153" y="15632"/>
                    <a:pt x="1153" y="15347"/>
                  </a:cubicBezTo>
                  <a:cubicBezTo>
                    <a:pt x="1153" y="1800"/>
                    <a:pt x="1153" y="1800"/>
                    <a:pt x="1153" y="1800"/>
                  </a:cubicBezTo>
                  <a:cubicBezTo>
                    <a:pt x="1153" y="1421"/>
                    <a:pt x="1384" y="1137"/>
                    <a:pt x="1691" y="1137"/>
                  </a:cubicBezTo>
                  <a:cubicBezTo>
                    <a:pt x="19909" y="1137"/>
                    <a:pt x="19909" y="1137"/>
                    <a:pt x="19909" y="1137"/>
                  </a:cubicBezTo>
                  <a:cubicBezTo>
                    <a:pt x="20216" y="1137"/>
                    <a:pt x="20524" y="1421"/>
                    <a:pt x="20524" y="1800"/>
                  </a:cubicBezTo>
                  <a:lnTo>
                    <a:pt x="20524" y="15347"/>
                  </a:lnTo>
                  <a:close/>
                </a:path>
              </a:pathLst>
            </a:custGeom>
            <a:solidFill>
              <a:srgbClr val="58A6D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1" name="Freeform 79"/>
            <p:cNvSpPr/>
            <p:nvPr/>
          </p:nvSpPr>
          <p:spPr>
            <a:xfrm>
              <a:off x="6492841" y="6104466"/>
              <a:ext cx="1259402" cy="393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1600" fill="norm" stroke="1" extrusionOk="0">
                  <a:moveTo>
                    <a:pt x="10343" y="0"/>
                  </a:moveTo>
                  <a:cubicBezTo>
                    <a:pt x="6853" y="0"/>
                    <a:pt x="3198" y="4320"/>
                    <a:pt x="373" y="12960"/>
                  </a:cubicBezTo>
                  <a:cubicBezTo>
                    <a:pt x="-125" y="14580"/>
                    <a:pt x="-125" y="17280"/>
                    <a:pt x="373" y="18900"/>
                  </a:cubicBezTo>
                  <a:cubicBezTo>
                    <a:pt x="872" y="20520"/>
                    <a:pt x="1703" y="20520"/>
                    <a:pt x="2201" y="18900"/>
                  </a:cubicBezTo>
                  <a:cubicBezTo>
                    <a:pt x="2201" y="18900"/>
                    <a:pt x="2201" y="18900"/>
                    <a:pt x="2201" y="18900"/>
                  </a:cubicBezTo>
                  <a:cubicBezTo>
                    <a:pt x="4527" y="11880"/>
                    <a:pt x="7518" y="8100"/>
                    <a:pt x="10343" y="8100"/>
                  </a:cubicBezTo>
                  <a:cubicBezTo>
                    <a:pt x="13500" y="8100"/>
                    <a:pt x="16657" y="12420"/>
                    <a:pt x="19149" y="20520"/>
                  </a:cubicBezTo>
                  <a:cubicBezTo>
                    <a:pt x="19315" y="21060"/>
                    <a:pt x="19647" y="21600"/>
                    <a:pt x="19980" y="21600"/>
                  </a:cubicBezTo>
                  <a:cubicBezTo>
                    <a:pt x="20312" y="21600"/>
                    <a:pt x="20644" y="21600"/>
                    <a:pt x="20810" y="20520"/>
                  </a:cubicBezTo>
                  <a:cubicBezTo>
                    <a:pt x="21309" y="18900"/>
                    <a:pt x="21475" y="16200"/>
                    <a:pt x="20977" y="14580"/>
                  </a:cubicBezTo>
                  <a:cubicBezTo>
                    <a:pt x="18152" y="4860"/>
                    <a:pt x="14164" y="0"/>
                    <a:pt x="10343" y="0"/>
                  </a:cubicBezTo>
                  <a:close/>
                </a:path>
              </a:pathLst>
            </a:custGeom>
            <a:solidFill>
              <a:srgbClr val="58A6D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2" name="Freeform 80"/>
            <p:cNvSpPr/>
            <p:nvPr/>
          </p:nvSpPr>
          <p:spPr>
            <a:xfrm>
              <a:off x="6690369" y="6379635"/>
              <a:ext cx="858780" cy="304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1" h="21600" fill="norm" stroke="1" extrusionOk="0">
                  <a:moveTo>
                    <a:pt x="10289" y="0"/>
                  </a:moveTo>
                  <a:cubicBezTo>
                    <a:pt x="6891" y="0"/>
                    <a:pt x="3251" y="4181"/>
                    <a:pt x="581" y="11148"/>
                  </a:cubicBezTo>
                  <a:cubicBezTo>
                    <a:pt x="-147" y="13239"/>
                    <a:pt x="-147" y="16723"/>
                    <a:pt x="338" y="18813"/>
                  </a:cubicBezTo>
                  <a:cubicBezTo>
                    <a:pt x="1066" y="20903"/>
                    <a:pt x="2280" y="20903"/>
                    <a:pt x="3008" y="18813"/>
                  </a:cubicBezTo>
                  <a:cubicBezTo>
                    <a:pt x="3008" y="18813"/>
                    <a:pt x="3008" y="18813"/>
                    <a:pt x="3008" y="18813"/>
                  </a:cubicBezTo>
                  <a:cubicBezTo>
                    <a:pt x="5192" y="13239"/>
                    <a:pt x="7619" y="10452"/>
                    <a:pt x="10289" y="10452"/>
                  </a:cubicBezTo>
                  <a:cubicBezTo>
                    <a:pt x="13201" y="10452"/>
                    <a:pt x="16114" y="13935"/>
                    <a:pt x="18055" y="20206"/>
                  </a:cubicBezTo>
                  <a:cubicBezTo>
                    <a:pt x="18541" y="21600"/>
                    <a:pt x="19026" y="21600"/>
                    <a:pt x="19511" y="21600"/>
                  </a:cubicBezTo>
                  <a:cubicBezTo>
                    <a:pt x="19997" y="21600"/>
                    <a:pt x="20240" y="21600"/>
                    <a:pt x="20725" y="20206"/>
                  </a:cubicBezTo>
                  <a:cubicBezTo>
                    <a:pt x="21453" y="18813"/>
                    <a:pt x="21453" y="15329"/>
                    <a:pt x="20725" y="13239"/>
                  </a:cubicBezTo>
                  <a:cubicBezTo>
                    <a:pt x="18055" y="4181"/>
                    <a:pt x="14172" y="0"/>
                    <a:pt x="10289" y="0"/>
                  </a:cubicBezTo>
                  <a:close/>
                </a:path>
              </a:pathLst>
            </a:custGeom>
            <a:solidFill>
              <a:srgbClr val="58A6D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3" name="Freeform 81"/>
            <p:cNvSpPr/>
            <p:nvPr/>
          </p:nvSpPr>
          <p:spPr>
            <a:xfrm>
              <a:off x="6938405" y="6679070"/>
              <a:ext cx="342956" cy="343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62" h="19473" fill="norm" stroke="1" extrusionOk="0">
                  <a:moveTo>
                    <a:pt x="2908" y="2427"/>
                  </a:moveTo>
                  <a:cubicBezTo>
                    <a:pt x="-969" y="6304"/>
                    <a:pt x="-969" y="12396"/>
                    <a:pt x="2908" y="16273"/>
                  </a:cubicBezTo>
                  <a:cubicBezTo>
                    <a:pt x="6231" y="20150"/>
                    <a:pt x="12877" y="20704"/>
                    <a:pt x="16754" y="16827"/>
                  </a:cubicBezTo>
                  <a:cubicBezTo>
                    <a:pt x="20631" y="12950"/>
                    <a:pt x="20631" y="6858"/>
                    <a:pt x="16754" y="2981"/>
                  </a:cubicBezTo>
                  <a:cubicBezTo>
                    <a:pt x="13431" y="-896"/>
                    <a:pt x="7339" y="-896"/>
                    <a:pt x="2908" y="2427"/>
                  </a:cubicBezTo>
                  <a:close/>
                </a:path>
              </a:pathLst>
            </a:custGeom>
            <a:solidFill>
              <a:srgbClr val="58A6D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4" name="Freeform 82"/>
            <p:cNvSpPr/>
            <p:nvPr/>
          </p:nvSpPr>
          <p:spPr>
            <a:xfrm>
              <a:off x="1909230" y="2844800"/>
              <a:ext cx="300569" cy="1481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90" y="20160"/>
                  </a:moveTo>
                  <a:cubicBezTo>
                    <a:pt x="1394" y="20160"/>
                    <a:pt x="1394" y="20160"/>
                    <a:pt x="1394" y="20160"/>
                  </a:cubicBezTo>
                  <a:cubicBezTo>
                    <a:pt x="697" y="20160"/>
                    <a:pt x="0" y="17280"/>
                    <a:pt x="0" y="15840"/>
                  </a:cubicBezTo>
                  <a:cubicBezTo>
                    <a:pt x="0" y="7200"/>
                    <a:pt x="0" y="7200"/>
                    <a:pt x="0" y="7200"/>
                  </a:cubicBezTo>
                  <a:cubicBezTo>
                    <a:pt x="0" y="4320"/>
                    <a:pt x="697" y="2880"/>
                    <a:pt x="1394" y="2880"/>
                  </a:cubicBezTo>
                  <a:cubicBezTo>
                    <a:pt x="2090" y="2880"/>
                    <a:pt x="2090" y="2880"/>
                    <a:pt x="2090" y="2880"/>
                  </a:cubicBezTo>
                  <a:cubicBezTo>
                    <a:pt x="2787" y="1440"/>
                    <a:pt x="3484" y="0"/>
                    <a:pt x="4181" y="0"/>
                  </a:cubicBezTo>
                  <a:cubicBezTo>
                    <a:pt x="19510" y="0"/>
                    <a:pt x="19510" y="0"/>
                    <a:pt x="19510" y="0"/>
                  </a:cubicBezTo>
                  <a:cubicBezTo>
                    <a:pt x="20903" y="0"/>
                    <a:pt x="21600" y="2880"/>
                    <a:pt x="21600" y="4320"/>
                  </a:cubicBezTo>
                  <a:cubicBezTo>
                    <a:pt x="21600" y="17280"/>
                    <a:pt x="21600" y="17280"/>
                    <a:pt x="21600" y="17280"/>
                  </a:cubicBezTo>
                  <a:cubicBezTo>
                    <a:pt x="21600" y="20160"/>
                    <a:pt x="20903" y="21600"/>
                    <a:pt x="19510" y="21600"/>
                  </a:cubicBezTo>
                  <a:cubicBezTo>
                    <a:pt x="4181" y="21600"/>
                    <a:pt x="4181" y="21600"/>
                    <a:pt x="4181" y="21600"/>
                  </a:cubicBezTo>
                  <a:cubicBezTo>
                    <a:pt x="3484" y="21600"/>
                    <a:pt x="2787" y="21600"/>
                    <a:pt x="2090" y="2016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5" name="Freeform 83"/>
            <p:cNvSpPr/>
            <p:nvPr/>
          </p:nvSpPr>
          <p:spPr>
            <a:xfrm>
              <a:off x="143932" y="3462867"/>
              <a:ext cx="313267" cy="143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900" y="2880"/>
                  </a:moveTo>
                  <a:cubicBezTo>
                    <a:pt x="19575" y="2880"/>
                    <a:pt x="19575" y="2880"/>
                    <a:pt x="19575" y="2880"/>
                  </a:cubicBezTo>
                  <a:cubicBezTo>
                    <a:pt x="20925" y="2880"/>
                    <a:pt x="21600" y="4320"/>
                    <a:pt x="21600" y="5760"/>
                  </a:cubicBezTo>
                  <a:cubicBezTo>
                    <a:pt x="21600" y="15840"/>
                    <a:pt x="21600" y="15840"/>
                    <a:pt x="21600" y="15840"/>
                  </a:cubicBezTo>
                  <a:cubicBezTo>
                    <a:pt x="21600" y="17280"/>
                    <a:pt x="20925" y="18720"/>
                    <a:pt x="19575" y="18720"/>
                  </a:cubicBezTo>
                  <a:cubicBezTo>
                    <a:pt x="18900" y="18720"/>
                    <a:pt x="18900" y="18720"/>
                    <a:pt x="18900" y="18720"/>
                  </a:cubicBezTo>
                  <a:cubicBezTo>
                    <a:pt x="18900" y="20160"/>
                    <a:pt x="17550" y="21600"/>
                    <a:pt x="16875" y="21600"/>
                  </a:cubicBezTo>
                  <a:cubicBezTo>
                    <a:pt x="2025" y="21600"/>
                    <a:pt x="2025" y="21600"/>
                    <a:pt x="2025" y="21600"/>
                  </a:cubicBezTo>
                  <a:cubicBezTo>
                    <a:pt x="1350" y="21600"/>
                    <a:pt x="0" y="20160"/>
                    <a:pt x="0" y="17280"/>
                  </a:cubicBezTo>
                  <a:cubicBezTo>
                    <a:pt x="0" y="4320"/>
                    <a:pt x="0" y="4320"/>
                    <a:pt x="0" y="4320"/>
                  </a:cubicBezTo>
                  <a:cubicBezTo>
                    <a:pt x="0" y="1440"/>
                    <a:pt x="1350" y="0"/>
                    <a:pt x="2025" y="0"/>
                  </a:cubicBezTo>
                  <a:cubicBezTo>
                    <a:pt x="16875" y="0"/>
                    <a:pt x="16875" y="0"/>
                    <a:pt x="16875" y="0"/>
                  </a:cubicBezTo>
                  <a:cubicBezTo>
                    <a:pt x="17550" y="0"/>
                    <a:pt x="18900" y="1440"/>
                    <a:pt x="18900" y="288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6" name="Freeform 84"/>
            <p:cNvSpPr/>
            <p:nvPr/>
          </p:nvSpPr>
          <p:spPr>
            <a:xfrm>
              <a:off x="389467" y="2895600"/>
              <a:ext cx="1634067" cy="664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114" y="21600"/>
                  </a:moveTo>
                  <a:cubicBezTo>
                    <a:pt x="4527" y="21600"/>
                    <a:pt x="0" y="21600"/>
                    <a:pt x="0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012"/>
                    <a:pt x="0" y="20012"/>
                    <a:pt x="0" y="20012"/>
                  </a:cubicBezTo>
                  <a:cubicBezTo>
                    <a:pt x="0" y="20012"/>
                    <a:pt x="4527" y="20012"/>
                    <a:pt x="7114" y="20012"/>
                  </a:cubicBezTo>
                  <a:cubicBezTo>
                    <a:pt x="7114" y="20012"/>
                    <a:pt x="7114" y="20012"/>
                    <a:pt x="7114" y="20012"/>
                  </a:cubicBezTo>
                  <a:cubicBezTo>
                    <a:pt x="8019" y="20012"/>
                    <a:pt x="8537" y="19059"/>
                    <a:pt x="8795" y="18106"/>
                  </a:cubicBezTo>
                  <a:cubicBezTo>
                    <a:pt x="8795" y="18106"/>
                    <a:pt x="8795" y="18106"/>
                    <a:pt x="8795" y="18106"/>
                  </a:cubicBezTo>
                  <a:cubicBezTo>
                    <a:pt x="9054" y="17153"/>
                    <a:pt x="9054" y="16200"/>
                    <a:pt x="9054" y="15565"/>
                  </a:cubicBezTo>
                  <a:cubicBezTo>
                    <a:pt x="9054" y="15565"/>
                    <a:pt x="9054" y="15565"/>
                    <a:pt x="9054" y="15565"/>
                  </a:cubicBezTo>
                  <a:cubicBezTo>
                    <a:pt x="9054" y="15247"/>
                    <a:pt x="9054" y="15247"/>
                    <a:pt x="9054" y="15247"/>
                  </a:cubicBezTo>
                  <a:cubicBezTo>
                    <a:pt x="9054" y="15247"/>
                    <a:pt x="9054" y="15247"/>
                    <a:pt x="9054" y="15247"/>
                  </a:cubicBezTo>
                  <a:cubicBezTo>
                    <a:pt x="9054" y="14929"/>
                    <a:pt x="9054" y="14929"/>
                    <a:pt x="9054" y="14929"/>
                  </a:cubicBezTo>
                  <a:cubicBezTo>
                    <a:pt x="9054" y="14929"/>
                    <a:pt x="9054" y="14929"/>
                    <a:pt x="9054" y="14929"/>
                  </a:cubicBezTo>
                  <a:cubicBezTo>
                    <a:pt x="9054" y="14929"/>
                    <a:pt x="9054" y="14929"/>
                    <a:pt x="9054" y="14929"/>
                  </a:cubicBezTo>
                  <a:cubicBezTo>
                    <a:pt x="9054" y="6035"/>
                    <a:pt x="9054" y="6035"/>
                    <a:pt x="9054" y="6035"/>
                  </a:cubicBezTo>
                  <a:cubicBezTo>
                    <a:pt x="9054" y="3494"/>
                    <a:pt x="9442" y="1906"/>
                    <a:pt x="9959" y="953"/>
                  </a:cubicBezTo>
                  <a:cubicBezTo>
                    <a:pt x="9959" y="953"/>
                    <a:pt x="9959" y="953"/>
                    <a:pt x="9959" y="953"/>
                  </a:cubicBezTo>
                  <a:cubicBezTo>
                    <a:pt x="10347" y="0"/>
                    <a:pt x="10735" y="0"/>
                    <a:pt x="10865" y="0"/>
                  </a:cubicBezTo>
                  <a:cubicBezTo>
                    <a:pt x="10865" y="0"/>
                    <a:pt x="10865" y="0"/>
                    <a:pt x="10865" y="0"/>
                  </a:cubicBezTo>
                  <a:cubicBezTo>
                    <a:pt x="10865" y="0"/>
                    <a:pt x="10865" y="0"/>
                    <a:pt x="1086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906"/>
                    <a:pt x="21600" y="1906"/>
                    <a:pt x="21600" y="1906"/>
                  </a:cubicBezTo>
                  <a:cubicBezTo>
                    <a:pt x="10865" y="1906"/>
                    <a:pt x="10865" y="1906"/>
                    <a:pt x="10865" y="1906"/>
                  </a:cubicBezTo>
                  <a:cubicBezTo>
                    <a:pt x="10865" y="1906"/>
                    <a:pt x="10865" y="1906"/>
                    <a:pt x="10865" y="1906"/>
                  </a:cubicBezTo>
                  <a:cubicBezTo>
                    <a:pt x="10865" y="1906"/>
                    <a:pt x="10865" y="1906"/>
                    <a:pt x="10865" y="1906"/>
                  </a:cubicBezTo>
                  <a:cubicBezTo>
                    <a:pt x="10865" y="1906"/>
                    <a:pt x="10735" y="1906"/>
                    <a:pt x="10735" y="1906"/>
                  </a:cubicBezTo>
                  <a:cubicBezTo>
                    <a:pt x="10735" y="1906"/>
                    <a:pt x="10735" y="1906"/>
                    <a:pt x="10735" y="1906"/>
                  </a:cubicBezTo>
                  <a:cubicBezTo>
                    <a:pt x="10606" y="1906"/>
                    <a:pt x="10477" y="2224"/>
                    <a:pt x="10347" y="2541"/>
                  </a:cubicBezTo>
                  <a:cubicBezTo>
                    <a:pt x="10347" y="2541"/>
                    <a:pt x="10347" y="2541"/>
                    <a:pt x="10347" y="2541"/>
                  </a:cubicBezTo>
                  <a:cubicBezTo>
                    <a:pt x="10089" y="2859"/>
                    <a:pt x="9830" y="3812"/>
                    <a:pt x="9830" y="6035"/>
                  </a:cubicBezTo>
                  <a:cubicBezTo>
                    <a:pt x="9830" y="6035"/>
                    <a:pt x="9830" y="6035"/>
                    <a:pt x="9830" y="6035"/>
                  </a:cubicBezTo>
                  <a:cubicBezTo>
                    <a:pt x="9830" y="14929"/>
                    <a:pt x="9830" y="14929"/>
                    <a:pt x="9830" y="14929"/>
                  </a:cubicBezTo>
                  <a:cubicBezTo>
                    <a:pt x="9830" y="14929"/>
                    <a:pt x="9830" y="15247"/>
                    <a:pt x="9830" y="15565"/>
                  </a:cubicBezTo>
                  <a:cubicBezTo>
                    <a:pt x="9830" y="15565"/>
                    <a:pt x="9830" y="15565"/>
                    <a:pt x="9830" y="15565"/>
                  </a:cubicBezTo>
                  <a:cubicBezTo>
                    <a:pt x="9830" y="16200"/>
                    <a:pt x="9701" y="17788"/>
                    <a:pt x="9313" y="19059"/>
                  </a:cubicBezTo>
                  <a:cubicBezTo>
                    <a:pt x="9313" y="19059"/>
                    <a:pt x="9313" y="19059"/>
                    <a:pt x="9313" y="19059"/>
                  </a:cubicBezTo>
                  <a:cubicBezTo>
                    <a:pt x="9054" y="20647"/>
                    <a:pt x="8278" y="21600"/>
                    <a:pt x="7114" y="21600"/>
                  </a:cubicBezTo>
                  <a:cubicBezTo>
                    <a:pt x="7114" y="21600"/>
                    <a:pt x="7114" y="21600"/>
                    <a:pt x="7114" y="21600"/>
                  </a:cubicBezTo>
                  <a:cubicBezTo>
                    <a:pt x="7114" y="21600"/>
                    <a:pt x="7114" y="21600"/>
                    <a:pt x="7114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7" name="Freeform 85"/>
            <p:cNvSpPr/>
            <p:nvPr/>
          </p:nvSpPr>
          <p:spPr>
            <a:xfrm>
              <a:off x="1401231" y="4305300"/>
              <a:ext cx="143933" cy="300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720" y="19510"/>
                  </a:moveTo>
                  <a:cubicBezTo>
                    <a:pt x="18720" y="20206"/>
                    <a:pt x="18720" y="20206"/>
                    <a:pt x="18720" y="20206"/>
                  </a:cubicBezTo>
                  <a:cubicBezTo>
                    <a:pt x="18720" y="20903"/>
                    <a:pt x="17280" y="21600"/>
                    <a:pt x="15840" y="21600"/>
                  </a:cubicBezTo>
                  <a:cubicBezTo>
                    <a:pt x="5760" y="21600"/>
                    <a:pt x="5760" y="21600"/>
                    <a:pt x="5760" y="21600"/>
                  </a:cubicBezTo>
                  <a:cubicBezTo>
                    <a:pt x="4320" y="21600"/>
                    <a:pt x="2880" y="20903"/>
                    <a:pt x="2880" y="20206"/>
                  </a:cubicBezTo>
                  <a:cubicBezTo>
                    <a:pt x="2880" y="19510"/>
                    <a:pt x="2880" y="19510"/>
                    <a:pt x="2880" y="19510"/>
                  </a:cubicBezTo>
                  <a:cubicBezTo>
                    <a:pt x="1440" y="18813"/>
                    <a:pt x="0" y="18116"/>
                    <a:pt x="0" y="17419"/>
                  </a:cubicBezTo>
                  <a:cubicBezTo>
                    <a:pt x="0" y="2090"/>
                    <a:pt x="0" y="2090"/>
                    <a:pt x="0" y="2090"/>
                  </a:cubicBezTo>
                  <a:cubicBezTo>
                    <a:pt x="0" y="697"/>
                    <a:pt x="1440" y="0"/>
                    <a:pt x="4320" y="0"/>
                  </a:cubicBezTo>
                  <a:cubicBezTo>
                    <a:pt x="17280" y="0"/>
                    <a:pt x="17280" y="0"/>
                    <a:pt x="17280" y="0"/>
                  </a:cubicBezTo>
                  <a:cubicBezTo>
                    <a:pt x="20160" y="0"/>
                    <a:pt x="21600" y="697"/>
                    <a:pt x="21600" y="2090"/>
                  </a:cubicBezTo>
                  <a:cubicBezTo>
                    <a:pt x="21600" y="17419"/>
                    <a:pt x="21600" y="17419"/>
                    <a:pt x="21600" y="17419"/>
                  </a:cubicBezTo>
                  <a:cubicBezTo>
                    <a:pt x="21600" y="18116"/>
                    <a:pt x="20160" y="18813"/>
                    <a:pt x="18720" y="19510"/>
                  </a:cubicBezTo>
                  <a:close/>
                </a:path>
              </a:pathLst>
            </a:custGeom>
            <a:solidFill>
              <a:srgbClr val="58A6D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8" name="Freeform 86"/>
            <p:cNvSpPr/>
            <p:nvPr/>
          </p:nvSpPr>
          <p:spPr>
            <a:xfrm>
              <a:off x="1866898" y="6311900"/>
              <a:ext cx="148169" cy="300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880" y="2090"/>
                  </a:moveTo>
                  <a:cubicBezTo>
                    <a:pt x="2880" y="1394"/>
                    <a:pt x="2880" y="1394"/>
                    <a:pt x="2880" y="1394"/>
                  </a:cubicBezTo>
                  <a:cubicBezTo>
                    <a:pt x="2880" y="697"/>
                    <a:pt x="4320" y="0"/>
                    <a:pt x="5760" y="0"/>
                  </a:cubicBezTo>
                  <a:cubicBezTo>
                    <a:pt x="15840" y="0"/>
                    <a:pt x="15840" y="0"/>
                    <a:pt x="15840" y="0"/>
                  </a:cubicBezTo>
                  <a:cubicBezTo>
                    <a:pt x="17280" y="0"/>
                    <a:pt x="18720" y="697"/>
                    <a:pt x="18720" y="1394"/>
                  </a:cubicBezTo>
                  <a:cubicBezTo>
                    <a:pt x="18720" y="2090"/>
                    <a:pt x="18720" y="2090"/>
                    <a:pt x="18720" y="2090"/>
                  </a:cubicBezTo>
                  <a:cubicBezTo>
                    <a:pt x="20160" y="2787"/>
                    <a:pt x="21600" y="3484"/>
                    <a:pt x="21600" y="4181"/>
                  </a:cubicBezTo>
                  <a:cubicBezTo>
                    <a:pt x="21600" y="19510"/>
                    <a:pt x="21600" y="19510"/>
                    <a:pt x="21600" y="19510"/>
                  </a:cubicBezTo>
                  <a:cubicBezTo>
                    <a:pt x="21600" y="20903"/>
                    <a:pt x="20160" y="21600"/>
                    <a:pt x="17280" y="21600"/>
                  </a:cubicBezTo>
                  <a:cubicBezTo>
                    <a:pt x="4320" y="21600"/>
                    <a:pt x="4320" y="21600"/>
                    <a:pt x="4320" y="21600"/>
                  </a:cubicBezTo>
                  <a:cubicBezTo>
                    <a:pt x="1440" y="21600"/>
                    <a:pt x="0" y="20903"/>
                    <a:pt x="0" y="19510"/>
                  </a:cubicBezTo>
                  <a:cubicBezTo>
                    <a:pt x="0" y="4181"/>
                    <a:pt x="0" y="4181"/>
                    <a:pt x="0" y="4181"/>
                  </a:cubicBezTo>
                  <a:cubicBezTo>
                    <a:pt x="0" y="3484"/>
                    <a:pt x="1440" y="2787"/>
                    <a:pt x="2880" y="2090"/>
                  </a:cubicBezTo>
                  <a:close/>
                </a:path>
              </a:pathLst>
            </a:custGeom>
            <a:solidFill>
              <a:srgbClr val="58A6D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9" name="Freeform 87"/>
            <p:cNvSpPr/>
            <p:nvPr/>
          </p:nvSpPr>
          <p:spPr>
            <a:xfrm>
              <a:off x="1447799" y="4491568"/>
              <a:ext cx="529165" cy="1888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7235"/>
                  </a:moveTo>
                  <a:cubicBezTo>
                    <a:pt x="21600" y="19474"/>
                    <a:pt x="21600" y="21600"/>
                    <a:pt x="2160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9200" y="21600"/>
                    <a:pt x="19200" y="21600"/>
                    <a:pt x="19200" y="21600"/>
                  </a:cubicBezTo>
                  <a:cubicBezTo>
                    <a:pt x="19200" y="21600"/>
                    <a:pt x="19200" y="19474"/>
                    <a:pt x="19200" y="17235"/>
                  </a:cubicBezTo>
                  <a:cubicBezTo>
                    <a:pt x="19200" y="17235"/>
                    <a:pt x="19200" y="17235"/>
                    <a:pt x="19200" y="17235"/>
                  </a:cubicBezTo>
                  <a:cubicBezTo>
                    <a:pt x="19200" y="16340"/>
                    <a:pt x="18000" y="16004"/>
                    <a:pt x="16800" y="15780"/>
                  </a:cubicBezTo>
                  <a:cubicBezTo>
                    <a:pt x="16800" y="15780"/>
                    <a:pt x="16800" y="15780"/>
                    <a:pt x="16800" y="15780"/>
                  </a:cubicBezTo>
                  <a:cubicBezTo>
                    <a:pt x="15600" y="15556"/>
                    <a:pt x="14400" y="15445"/>
                    <a:pt x="13600" y="15445"/>
                  </a:cubicBezTo>
                  <a:cubicBezTo>
                    <a:pt x="13600" y="15445"/>
                    <a:pt x="13600" y="15445"/>
                    <a:pt x="13600" y="15445"/>
                  </a:cubicBezTo>
                  <a:cubicBezTo>
                    <a:pt x="13200" y="15445"/>
                    <a:pt x="13200" y="15445"/>
                    <a:pt x="13200" y="15556"/>
                  </a:cubicBezTo>
                  <a:cubicBezTo>
                    <a:pt x="13200" y="15556"/>
                    <a:pt x="13200" y="15556"/>
                    <a:pt x="13200" y="15556"/>
                  </a:cubicBezTo>
                  <a:cubicBezTo>
                    <a:pt x="13200" y="15556"/>
                    <a:pt x="12800" y="15556"/>
                    <a:pt x="12800" y="15556"/>
                  </a:cubicBezTo>
                  <a:cubicBezTo>
                    <a:pt x="12800" y="15556"/>
                    <a:pt x="12800" y="15556"/>
                    <a:pt x="12800" y="15556"/>
                  </a:cubicBezTo>
                  <a:cubicBezTo>
                    <a:pt x="12800" y="15556"/>
                    <a:pt x="12800" y="15556"/>
                    <a:pt x="12800" y="15556"/>
                  </a:cubicBezTo>
                  <a:cubicBezTo>
                    <a:pt x="7200" y="15556"/>
                    <a:pt x="7200" y="15556"/>
                    <a:pt x="7200" y="15556"/>
                  </a:cubicBezTo>
                  <a:cubicBezTo>
                    <a:pt x="4000" y="15556"/>
                    <a:pt x="2000" y="15109"/>
                    <a:pt x="800" y="14773"/>
                  </a:cubicBezTo>
                  <a:cubicBezTo>
                    <a:pt x="800" y="14773"/>
                    <a:pt x="800" y="14773"/>
                    <a:pt x="800" y="14773"/>
                  </a:cubicBezTo>
                  <a:cubicBezTo>
                    <a:pt x="0" y="14325"/>
                    <a:pt x="0" y="13990"/>
                    <a:pt x="0" y="13990"/>
                  </a:cubicBezTo>
                  <a:cubicBezTo>
                    <a:pt x="0" y="13990"/>
                    <a:pt x="0" y="13990"/>
                    <a:pt x="0" y="13990"/>
                  </a:cubicBezTo>
                  <a:cubicBezTo>
                    <a:pt x="0" y="13990"/>
                    <a:pt x="0" y="13990"/>
                    <a:pt x="0" y="1399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00" y="0"/>
                    <a:pt x="2000" y="0"/>
                    <a:pt x="2000" y="0"/>
                  </a:cubicBezTo>
                  <a:cubicBezTo>
                    <a:pt x="2000" y="13878"/>
                    <a:pt x="2000" y="13878"/>
                    <a:pt x="2000" y="13878"/>
                  </a:cubicBezTo>
                  <a:cubicBezTo>
                    <a:pt x="2000" y="13878"/>
                    <a:pt x="2000" y="13878"/>
                    <a:pt x="2000" y="13990"/>
                  </a:cubicBezTo>
                  <a:cubicBezTo>
                    <a:pt x="2000" y="13990"/>
                    <a:pt x="2000" y="13990"/>
                    <a:pt x="2000" y="13990"/>
                  </a:cubicBezTo>
                  <a:cubicBezTo>
                    <a:pt x="2000" y="13990"/>
                    <a:pt x="2000" y="13990"/>
                    <a:pt x="2000" y="13990"/>
                  </a:cubicBezTo>
                  <a:cubicBezTo>
                    <a:pt x="2000" y="13990"/>
                    <a:pt x="2000" y="13990"/>
                    <a:pt x="2000" y="13990"/>
                  </a:cubicBezTo>
                  <a:cubicBezTo>
                    <a:pt x="2400" y="14102"/>
                    <a:pt x="2400" y="14213"/>
                    <a:pt x="2800" y="14325"/>
                  </a:cubicBezTo>
                  <a:cubicBezTo>
                    <a:pt x="2800" y="14325"/>
                    <a:pt x="2800" y="14325"/>
                    <a:pt x="2800" y="14325"/>
                  </a:cubicBezTo>
                  <a:cubicBezTo>
                    <a:pt x="3600" y="14549"/>
                    <a:pt x="4800" y="14885"/>
                    <a:pt x="7200" y="14885"/>
                  </a:cubicBezTo>
                  <a:cubicBezTo>
                    <a:pt x="7200" y="14885"/>
                    <a:pt x="7200" y="14885"/>
                    <a:pt x="7200" y="14885"/>
                  </a:cubicBezTo>
                  <a:cubicBezTo>
                    <a:pt x="12800" y="14885"/>
                    <a:pt x="12800" y="14885"/>
                    <a:pt x="12800" y="14885"/>
                  </a:cubicBezTo>
                  <a:cubicBezTo>
                    <a:pt x="12800" y="14885"/>
                    <a:pt x="13200" y="14885"/>
                    <a:pt x="13600" y="14885"/>
                  </a:cubicBezTo>
                  <a:cubicBezTo>
                    <a:pt x="13600" y="14885"/>
                    <a:pt x="13600" y="14885"/>
                    <a:pt x="13600" y="14885"/>
                  </a:cubicBezTo>
                  <a:cubicBezTo>
                    <a:pt x="14400" y="14885"/>
                    <a:pt x="16400" y="14885"/>
                    <a:pt x="18000" y="15221"/>
                  </a:cubicBezTo>
                  <a:cubicBezTo>
                    <a:pt x="18000" y="15221"/>
                    <a:pt x="18000" y="15221"/>
                    <a:pt x="18000" y="15221"/>
                  </a:cubicBezTo>
                  <a:cubicBezTo>
                    <a:pt x="20000" y="15556"/>
                    <a:pt x="21600" y="16228"/>
                    <a:pt x="21600" y="17123"/>
                  </a:cubicBezTo>
                  <a:cubicBezTo>
                    <a:pt x="21600" y="17123"/>
                    <a:pt x="21600" y="17123"/>
                    <a:pt x="21600" y="17123"/>
                  </a:cubicBezTo>
                  <a:cubicBezTo>
                    <a:pt x="21600" y="17123"/>
                    <a:pt x="21600" y="17235"/>
                    <a:pt x="21600" y="17235"/>
                  </a:cubicBezTo>
                  <a:close/>
                </a:path>
              </a:pathLst>
            </a:custGeom>
            <a:solidFill>
              <a:srgbClr val="58A6D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60" name="Freeform 88"/>
            <p:cNvSpPr/>
            <p:nvPr/>
          </p:nvSpPr>
          <p:spPr>
            <a:xfrm>
              <a:off x="7086598" y="5321301"/>
              <a:ext cx="148167" cy="304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880" y="2090"/>
                  </a:moveTo>
                  <a:cubicBezTo>
                    <a:pt x="2880" y="1394"/>
                    <a:pt x="2880" y="1394"/>
                    <a:pt x="2880" y="1394"/>
                  </a:cubicBezTo>
                  <a:cubicBezTo>
                    <a:pt x="2880" y="697"/>
                    <a:pt x="4320" y="0"/>
                    <a:pt x="5760" y="0"/>
                  </a:cubicBezTo>
                  <a:cubicBezTo>
                    <a:pt x="15840" y="0"/>
                    <a:pt x="15840" y="0"/>
                    <a:pt x="15840" y="0"/>
                  </a:cubicBezTo>
                  <a:cubicBezTo>
                    <a:pt x="17280" y="0"/>
                    <a:pt x="18720" y="697"/>
                    <a:pt x="18720" y="1394"/>
                  </a:cubicBezTo>
                  <a:cubicBezTo>
                    <a:pt x="18720" y="2090"/>
                    <a:pt x="18720" y="2090"/>
                    <a:pt x="18720" y="2090"/>
                  </a:cubicBezTo>
                  <a:cubicBezTo>
                    <a:pt x="20160" y="2787"/>
                    <a:pt x="21600" y="3484"/>
                    <a:pt x="21600" y="4181"/>
                  </a:cubicBezTo>
                  <a:cubicBezTo>
                    <a:pt x="21600" y="19510"/>
                    <a:pt x="21600" y="19510"/>
                    <a:pt x="21600" y="19510"/>
                  </a:cubicBezTo>
                  <a:cubicBezTo>
                    <a:pt x="21600" y="20903"/>
                    <a:pt x="20160" y="21600"/>
                    <a:pt x="17280" y="21600"/>
                  </a:cubicBezTo>
                  <a:cubicBezTo>
                    <a:pt x="4320" y="21600"/>
                    <a:pt x="4320" y="21600"/>
                    <a:pt x="4320" y="21600"/>
                  </a:cubicBezTo>
                  <a:cubicBezTo>
                    <a:pt x="1440" y="21600"/>
                    <a:pt x="0" y="20903"/>
                    <a:pt x="0" y="19510"/>
                  </a:cubicBezTo>
                  <a:cubicBezTo>
                    <a:pt x="0" y="4181"/>
                    <a:pt x="0" y="4181"/>
                    <a:pt x="0" y="4181"/>
                  </a:cubicBezTo>
                  <a:cubicBezTo>
                    <a:pt x="0" y="3484"/>
                    <a:pt x="1440" y="2787"/>
                    <a:pt x="2880" y="2090"/>
                  </a:cubicBezTo>
                  <a:close/>
                </a:path>
              </a:pathLst>
            </a:custGeom>
            <a:solidFill>
              <a:srgbClr val="58A6D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61" name="Freeform 89"/>
            <p:cNvSpPr/>
            <p:nvPr/>
          </p:nvSpPr>
          <p:spPr>
            <a:xfrm>
              <a:off x="5693831" y="4292598"/>
              <a:ext cx="148170" cy="304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720" y="19510"/>
                  </a:moveTo>
                  <a:cubicBezTo>
                    <a:pt x="18720" y="20206"/>
                    <a:pt x="18720" y="20206"/>
                    <a:pt x="18720" y="20206"/>
                  </a:cubicBezTo>
                  <a:cubicBezTo>
                    <a:pt x="18720" y="20903"/>
                    <a:pt x="17280" y="21600"/>
                    <a:pt x="15840" y="21600"/>
                  </a:cubicBezTo>
                  <a:cubicBezTo>
                    <a:pt x="5760" y="21600"/>
                    <a:pt x="5760" y="21600"/>
                    <a:pt x="5760" y="21600"/>
                  </a:cubicBezTo>
                  <a:cubicBezTo>
                    <a:pt x="4320" y="21600"/>
                    <a:pt x="2880" y="20903"/>
                    <a:pt x="2880" y="20206"/>
                  </a:cubicBezTo>
                  <a:cubicBezTo>
                    <a:pt x="2880" y="19510"/>
                    <a:pt x="2880" y="19510"/>
                    <a:pt x="2880" y="19510"/>
                  </a:cubicBezTo>
                  <a:cubicBezTo>
                    <a:pt x="1440" y="18813"/>
                    <a:pt x="0" y="18116"/>
                    <a:pt x="0" y="17419"/>
                  </a:cubicBezTo>
                  <a:cubicBezTo>
                    <a:pt x="0" y="2090"/>
                    <a:pt x="0" y="2090"/>
                    <a:pt x="0" y="2090"/>
                  </a:cubicBezTo>
                  <a:cubicBezTo>
                    <a:pt x="0" y="697"/>
                    <a:pt x="1440" y="0"/>
                    <a:pt x="4320" y="0"/>
                  </a:cubicBezTo>
                  <a:cubicBezTo>
                    <a:pt x="17280" y="0"/>
                    <a:pt x="17280" y="0"/>
                    <a:pt x="17280" y="0"/>
                  </a:cubicBezTo>
                  <a:cubicBezTo>
                    <a:pt x="20160" y="0"/>
                    <a:pt x="21600" y="697"/>
                    <a:pt x="21600" y="2090"/>
                  </a:cubicBezTo>
                  <a:cubicBezTo>
                    <a:pt x="21600" y="17419"/>
                    <a:pt x="21600" y="17419"/>
                    <a:pt x="21600" y="17419"/>
                  </a:cubicBezTo>
                  <a:cubicBezTo>
                    <a:pt x="21600" y="18116"/>
                    <a:pt x="20160" y="18813"/>
                    <a:pt x="18720" y="19510"/>
                  </a:cubicBezTo>
                  <a:close/>
                </a:path>
              </a:pathLst>
            </a:custGeom>
            <a:solidFill>
              <a:srgbClr val="58A6D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62" name="Freeform 90"/>
            <p:cNvSpPr/>
            <p:nvPr/>
          </p:nvSpPr>
          <p:spPr>
            <a:xfrm>
              <a:off x="5744631" y="4597398"/>
              <a:ext cx="1439333" cy="812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20865" y="21600"/>
                    <a:pt x="20865" y="21600"/>
                    <a:pt x="20865" y="21600"/>
                  </a:cubicBezTo>
                  <a:cubicBezTo>
                    <a:pt x="20865" y="21600"/>
                    <a:pt x="20865" y="21600"/>
                    <a:pt x="20865" y="21600"/>
                  </a:cubicBezTo>
                  <a:cubicBezTo>
                    <a:pt x="20865" y="21600"/>
                    <a:pt x="20865" y="18217"/>
                    <a:pt x="20865" y="15094"/>
                  </a:cubicBezTo>
                  <a:cubicBezTo>
                    <a:pt x="20865" y="15094"/>
                    <a:pt x="20865" y="15094"/>
                    <a:pt x="20865" y="15094"/>
                  </a:cubicBezTo>
                  <a:cubicBezTo>
                    <a:pt x="20865" y="13793"/>
                    <a:pt x="20424" y="13272"/>
                    <a:pt x="19984" y="12752"/>
                  </a:cubicBezTo>
                  <a:cubicBezTo>
                    <a:pt x="19984" y="12752"/>
                    <a:pt x="19984" y="12752"/>
                    <a:pt x="19984" y="12752"/>
                  </a:cubicBezTo>
                  <a:cubicBezTo>
                    <a:pt x="19690" y="12492"/>
                    <a:pt x="19543" y="12492"/>
                    <a:pt x="19249" y="12231"/>
                  </a:cubicBezTo>
                  <a:cubicBezTo>
                    <a:pt x="19249" y="12231"/>
                    <a:pt x="19249" y="12231"/>
                    <a:pt x="19249" y="12231"/>
                  </a:cubicBezTo>
                  <a:cubicBezTo>
                    <a:pt x="19249" y="12231"/>
                    <a:pt x="19102" y="12231"/>
                    <a:pt x="19102" y="12231"/>
                  </a:cubicBezTo>
                  <a:cubicBezTo>
                    <a:pt x="19102" y="12231"/>
                    <a:pt x="19102" y="12231"/>
                    <a:pt x="19102" y="12231"/>
                  </a:cubicBezTo>
                  <a:cubicBezTo>
                    <a:pt x="19102" y="12231"/>
                    <a:pt x="18955" y="12231"/>
                    <a:pt x="18955" y="12231"/>
                  </a:cubicBezTo>
                  <a:cubicBezTo>
                    <a:pt x="18955" y="12231"/>
                    <a:pt x="18955" y="12231"/>
                    <a:pt x="18955" y="12231"/>
                  </a:cubicBezTo>
                  <a:cubicBezTo>
                    <a:pt x="18808" y="12231"/>
                    <a:pt x="15282" y="12231"/>
                    <a:pt x="11461" y="12231"/>
                  </a:cubicBezTo>
                  <a:cubicBezTo>
                    <a:pt x="11461" y="12231"/>
                    <a:pt x="11461" y="12231"/>
                    <a:pt x="11461" y="12231"/>
                  </a:cubicBezTo>
                  <a:cubicBezTo>
                    <a:pt x="7494" y="12231"/>
                    <a:pt x="3380" y="12231"/>
                    <a:pt x="2351" y="12231"/>
                  </a:cubicBezTo>
                  <a:cubicBezTo>
                    <a:pt x="2351" y="12231"/>
                    <a:pt x="2351" y="12231"/>
                    <a:pt x="2351" y="12231"/>
                  </a:cubicBezTo>
                  <a:cubicBezTo>
                    <a:pt x="1176" y="12231"/>
                    <a:pt x="441" y="10930"/>
                    <a:pt x="294" y="9889"/>
                  </a:cubicBezTo>
                  <a:cubicBezTo>
                    <a:pt x="294" y="9889"/>
                    <a:pt x="294" y="9889"/>
                    <a:pt x="294" y="9889"/>
                  </a:cubicBezTo>
                  <a:cubicBezTo>
                    <a:pt x="147" y="9369"/>
                    <a:pt x="0" y="8848"/>
                    <a:pt x="0" y="8328"/>
                  </a:cubicBezTo>
                  <a:cubicBezTo>
                    <a:pt x="0" y="8328"/>
                    <a:pt x="0" y="8328"/>
                    <a:pt x="0" y="8328"/>
                  </a:cubicBezTo>
                  <a:cubicBezTo>
                    <a:pt x="0" y="7547"/>
                    <a:pt x="0" y="7547"/>
                    <a:pt x="0" y="7547"/>
                  </a:cubicBezTo>
                  <a:cubicBezTo>
                    <a:pt x="0" y="7547"/>
                    <a:pt x="0" y="7547"/>
                    <a:pt x="0" y="7547"/>
                  </a:cubicBezTo>
                  <a:cubicBezTo>
                    <a:pt x="0" y="7547"/>
                    <a:pt x="0" y="4164"/>
                    <a:pt x="0" y="0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735" y="4164"/>
                    <a:pt x="735" y="7547"/>
                    <a:pt x="735" y="7547"/>
                  </a:cubicBezTo>
                  <a:cubicBezTo>
                    <a:pt x="735" y="7547"/>
                    <a:pt x="735" y="7547"/>
                    <a:pt x="735" y="7547"/>
                  </a:cubicBezTo>
                  <a:cubicBezTo>
                    <a:pt x="735" y="7547"/>
                    <a:pt x="735" y="7547"/>
                    <a:pt x="735" y="7547"/>
                  </a:cubicBezTo>
                  <a:cubicBezTo>
                    <a:pt x="735" y="7547"/>
                    <a:pt x="735" y="7547"/>
                    <a:pt x="735" y="7547"/>
                  </a:cubicBezTo>
                  <a:cubicBezTo>
                    <a:pt x="735" y="7547"/>
                    <a:pt x="735" y="7807"/>
                    <a:pt x="735" y="7807"/>
                  </a:cubicBezTo>
                  <a:cubicBezTo>
                    <a:pt x="735" y="7807"/>
                    <a:pt x="735" y="7807"/>
                    <a:pt x="735" y="7807"/>
                  </a:cubicBezTo>
                  <a:cubicBezTo>
                    <a:pt x="735" y="7807"/>
                    <a:pt x="735" y="7807"/>
                    <a:pt x="735" y="7807"/>
                  </a:cubicBezTo>
                  <a:cubicBezTo>
                    <a:pt x="735" y="7807"/>
                    <a:pt x="735" y="7807"/>
                    <a:pt x="735" y="7807"/>
                  </a:cubicBezTo>
                  <a:cubicBezTo>
                    <a:pt x="735" y="8067"/>
                    <a:pt x="882" y="8848"/>
                    <a:pt x="1029" y="9629"/>
                  </a:cubicBezTo>
                  <a:cubicBezTo>
                    <a:pt x="1029" y="9629"/>
                    <a:pt x="1029" y="9629"/>
                    <a:pt x="1029" y="9629"/>
                  </a:cubicBezTo>
                  <a:cubicBezTo>
                    <a:pt x="1322" y="10149"/>
                    <a:pt x="1616" y="10670"/>
                    <a:pt x="2351" y="10670"/>
                  </a:cubicBezTo>
                  <a:cubicBezTo>
                    <a:pt x="2351" y="10670"/>
                    <a:pt x="2351" y="10670"/>
                    <a:pt x="2351" y="10670"/>
                  </a:cubicBezTo>
                  <a:cubicBezTo>
                    <a:pt x="4261" y="10670"/>
                    <a:pt x="18955" y="10670"/>
                    <a:pt x="18955" y="10670"/>
                  </a:cubicBezTo>
                  <a:cubicBezTo>
                    <a:pt x="19102" y="10670"/>
                    <a:pt x="19102" y="10670"/>
                    <a:pt x="19102" y="10670"/>
                  </a:cubicBezTo>
                  <a:cubicBezTo>
                    <a:pt x="19102" y="10930"/>
                    <a:pt x="19102" y="10930"/>
                    <a:pt x="19102" y="10930"/>
                  </a:cubicBezTo>
                  <a:cubicBezTo>
                    <a:pt x="19102" y="10930"/>
                    <a:pt x="19102" y="10930"/>
                    <a:pt x="19102" y="10930"/>
                  </a:cubicBezTo>
                  <a:cubicBezTo>
                    <a:pt x="19102" y="10930"/>
                    <a:pt x="19690" y="10930"/>
                    <a:pt x="20278" y="11451"/>
                  </a:cubicBezTo>
                  <a:cubicBezTo>
                    <a:pt x="20278" y="11451"/>
                    <a:pt x="20278" y="11451"/>
                    <a:pt x="20278" y="11451"/>
                  </a:cubicBezTo>
                  <a:cubicBezTo>
                    <a:pt x="20865" y="11971"/>
                    <a:pt x="21600" y="13012"/>
                    <a:pt x="21600" y="15094"/>
                  </a:cubicBezTo>
                  <a:cubicBezTo>
                    <a:pt x="21600" y="15094"/>
                    <a:pt x="21600" y="15094"/>
                    <a:pt x="21600" y="15094"/>
                  </a:cubicBezTo>
                  <a:cubicBezTo>
                    <a:pt x="21600" y="18217"/>
                    <a:pt x="21600" y="21600"/>
                    <a:pt x="21600" y="21600"/>
                  </a:cubicBezTo>
                  <a:close/>
                  <a:moveTo>
                    <a:pt x="0" y="7547"/>
                  </a:moveTo>
                  <a:cubicBezTo>
                    <a:pt x="0" y="7547"/>
                    <a:pt x="0" y="7547"/>
                    <a:pt x="0" y="7547"/>
                  </a:cubicBezTo>
                  <a:cubicBezTo>
                    <a:pt x="0" y="7547"/>
                    <a:pt x="0" y="7547"/>
                    <a:pt x="0" y="7547"/>
                  </a:cubicBezTo>
                  <a:cubicBezTo>
                    <a:pt x="0" y="7547"/>
                    <a:pt x="0" y="7547"/>
                    <a:pt x="0" y="7547"/>
                  </a:cubicBezTo>
                  <a:close/>
                  <a:moveTo>
                    <a:pt x="0" y="7027"/>
                  </a:moveTo>
                  <a:cubicBezTo>
                    <a:pt x="147" y="7027"/>
                    <a:pt x="147" y="7027"/>
                    <a:pt x="147" y="7027"/>
                  </a:cubicBezTo>
                  <a:cubicBezTo>
                    <a:pt x="147" y="7027"/>
                    <a:pt x="147" y="7027"/>
                    <a:pt x="147" y="7027"/>
                  </a:cubicBezTo>
                  <a:cubicBezTo>
                    <a:pt x="147" y="7027"/>
                    <a:pt x="147" y="7027"/>
                    <a:pt x="147" y="7027"/>
                  </a:cubicBezTo>
                  <a:cubicBezTo>
                    <a:pt x="147" y="7027"/>
                    <a:pt x="147" y="7027"/>
                    <a:pt x="147" y="7027"/>
                  </a:cubicBezTo>
                  <a:cubicBezTo>
                    <a:pt x="147" y="7027"/>
                    <a:pt x="0" y="7027"/>
                    <a:pt x="0" y="7287"/>
                  </a:cubicBezTo>
                  <a:cubicBezTo>
                    <a:pt x="0" y="7287"/>
                    <a:pt x="0" y="7287"/>
                    <a:pt x="0" y="7287"/>
                  </a:cubicBezTo>
                  <a:cubicBezTo>
                    <a:pt x="0" y="7287"/>
                    <a:pt x="0" y="7287"/>
                    <a:pt x="0" y="7027"/>
                  </a:cubicBezTo>
                  <a:close/>
                  <a:moveTo>
                    <a:pt x="147" y="7027"/>
                  </a:moveTo>
                  <a:cubicBezTo>
                    <a:pt x="147" y="7027"/>
                    <a:pt x="147" y="7027"/>
                    <a:pt x="147" y="7027"/>
                  </a:cubicBezTo>
                  <a:cubicBezTo>
                    <a:pt x="147" y="7027"/>
                    <a:pt x="147" y="7027"/>
                    <a:pt x="147" y="7027"/>
                  </a:cubicBezTo>
                  <a:cubicBezTo>
                    <a:pt x="147" y="7027"/>
                    <a:pt x="147" y="7027"/>
                    <a:pt x="147" y="7027"/>
                  </a:cubicBezTo>
                  <a:close/>
                  <a:moveTo>
                    <a:pt x="147" y="7027"/>
                  </a:moveTo>
                  <a:cubicBezTo>
                    <a:pt x="147" y="7027"/>
                    <a:pt x="147" y="7027"/>
                    <a:pt x="147" y="7027"/>
                  </a:cubicBezTo>
                  <a:cubicBezTo>
                    <a:pt x="147" y="7027"/>
                    <a:pt x="147" y="7027"/>
                    <a:pt x="147" y="7027"/>
                  </a:cubicBezTo>
                  <a:cubicBezTo>
                    <a:pt x="147" y="7027"/>
                    <a:pt x="147" y="7027"/>
                    <a:pt x="147" y="7027"/>
                  </a:cubicBezTo>
                  <a:close/>
                </a:path>
              </a:pathLst>
            </a:custGeom>
            <a:solidFill>
              <a:srgbClr val="58A6D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63" name="Freeform 91"/>
            <p:cNvSpPr/>
            <p:nvPr/>
          </p:nvSpPr>
          <p:spPr>
            <a:xfrm>
              <a:off x="3803402" y="1172673"/>
              <a:ext cx="720162" cy="446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0" h="20513" fill="norm" stroke="1" extrusionOk="0">
                  <a:moveTo>
                    <a:pt x="18540" y="18825"/>
                  </a:moveTo>
                  <a:cubicBezTo>
                    <a:pt x="17388" y="13425"/>
                    <a:pt x="14796" y="8925"/>
                    <a:pt x="11628" y="6225"/>
                  </a:cubicBezTo>
                  <a:cubicBezTo>
                    <a:pt x="11628" y="6225"/>
                    <a:pt x="11628" y="6225"/>
                    <a:pt x="11628" y="6225"/>
                  </a:cubicBezTo>
                  <a:cubicBezTo>
                    <a:pt x="8748" y="3975"/>
                    <a:pt x="5292" y="3525"/>
                    <a:pt x="1836" y="5325"/>
                  </a:cubicBezTo>
                  <a:cubicBezTo>
                    <a:pt x="1836" y="5325"/>
                    <a:pt x="1836" y="5325"/>
                    <a:pt x="1836" y="5325"/>
                  </a:cubicBezTo>
                  <a:cubicBezTo>
                    <a:pt x="1836" y="5325"/>
                    <a:pt x="1836" y="5325"/>
                    <a:pt x="1836" y="5325"/>
                  </a:cubicBezTo>
                  <a:cubicBezTo>
                    <a:pt x="972" y="5775"/>
                    <a:pt x="108" y="4875"/>
                    <a:pt x="108" y="3975"/>
                  </a:cubicBezTo>
                  <a:cubicBezTo>
                    <a:pt x="108" y="3975"/>
                    <a:pt x="108" y="3975"/>
                    <a:pt x="108" y="3975"/>
                  </a:cubicBezTo>
                  <a:cubicBezTo>
                    <a:pt x="-180" y="2625"/>
                    <a:pt x="108" y="1275"/>
                    <a:pt x="972" y="1275"/>
                  </a:cubicBezTo>
                  <a:cubicBezTo>
                    <a:pt x="972" y="1275"/>
                    <a:pt x="972" y="1275"/>
                    <a:pt x="972" y="1275"/>
                  </a:cubicBezTo>
                  <a:cubicBezTo>
                    <a:pt x="5004" y="-975"/>
                    <a:pt x="9324" y="-75"/>
                    <a:pt x="12780" y="2625"/>
                  </a:cubicBezTo>
                  <a:cubicBezTo>
                    <a:pt x="12780" y="2625"/>
                    <a:pt x="12780" y="2625"/>
                    <a:pt x="12780" y="2625"/>
                  </a:cubicBezTo>
                  <a:cubicBezTo>
                    <a:pt x="16812" y="5325"/>
                    <a:pt x="19980" y="10725"/>
                    <a:pt x="21132" y="17475"/>
                  </a:cubicBezTo>
                  <a:cubicBezTo>
                    <a:pt x="21132" y="17475"/>
                    <a:pt x="21132" y="17475"/>
                    <a:pt x="21132" y="17475"/>
                  </a:cubicBezTo>
                  <a:cubicBezTo>
                    <a:pt x="21420" y="18825"/>
                    <a:pt x="21132" y="20175"/>
                    <a:pt x="20268" y="20175"/>
                  </a:cubicBezTo>
                  <a:cubicBezTo>
                    <a:pt x="20268" y="20175"/>
                    <a:pt x="20268" y="20175"/>
                    <a:pt x="20268" y="20175"/>
                  </a:cubicBezTo>
                  <a:cubicBezTo>
                    <a:pt x="19980" y="20625"/>
                    <a:pt x="19692" y="20625"/>
                    <a:pt x="19404" y="20175"/>
                  </a:cubicBezTo>
                  <a:cubicBezTo>
                    <a:pt x="19404" y="20175"/>
                    <a:pt x="19404" y="20175"/>
                    <a:pt x="19404" y="20175"/>
                  </a:cubicBezTo>
                  <a:cubicBezTo>
                    <a:pt x="18828" y="20175"/>
                    <a:pt x="18828" y="19725"/>
                    <a:pt x="18540" y="1882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64" name="Freeform 92"/>
            <p:cNvSpPr/>
            <p:nvPr/>
          </p:nvSpPr>
          <p:spPr>
            <a:xfrm>
              <a:off x="3851078" y="1350083"/>
              <a:ext cx="507347" cy="322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6" h="20802" fill="norm" stroke="1" extrusionOk="0">
                  <a:moveTo>
                    <a:pt x="17226" y="18896"/>
                  </a:moveTo>
                  <a:cubicBezTo>
                    <a:pt x="16003" y="13814"/>
                    <a:pt x="13965" y="10002"/>
                    <a:pt x="11112" y="8096"/>
                  </a:cubicBezTo>
                  <a:cubicBezTo>
                    <a:pt x="11112" y="8096"/>
                    <a:pt x="11112" y="8096"/>
                    <a:pt x="11112" y="8096"/>
                  </a:cubicBezTo>
                  <a:cubicBezTo>
                    <a:pt x="8667" y="6190"/>
                    <a:pt x="5407" y="5555"/>
                    <a:pt x="2554" y="6826"/>
                  </a:cubicBezTo>
                  <a:cubicBezTo>
                    <a:pt x="2554" y="6826"/>
                    <a:pt x="2554" y="6826"/>
                    <a:pt x="2554" y="6826"/>
                  </a:cubicBezTo>
                  <a:cubicBezTo>
                    <a:pt x="2554" y="6826"/>
                    <a:pt x="2554" y="6826"/>
                    <a:pt x="2554" y="6826"/>
                  </a:cubicBezTo>
                  <a:cubicBezTo>
                    <a:pt x="1739" y="7461"/>
                    <a:pt x="516" y="6826"/>
                    <a:pt x="109" y="4920"/>
                  </a:cubicBezTo>
                  <a:cubicBezTo>
                    <a:pt x="109" y="4920"/>
                    <a:pt x="109" y="4920"/>
                    <a:pt x="109" y="4920"/>
                  </a:cubicBezTo>
                  <a:cubicBezTo>
                    <a:pt x="-299" y="3649"/>
                    <a:pt x="516" y="1743"/>
                    <a:pt x="1331" y="1108"/>
                  </a:cubicBezTo>
                  <a:cubicBezTo>
                    <a:pt x="1331" y="1108"/>
                    <a:pt x="1331" y="1108"/>
                    <a:pt x="1331" y="1108"/>
                  </a:cubicBezTo>
                  <a:cubicBezTo>
                    <a:pt x="5407" y="-798"/>
                    <a:pt x="9482" y="-163"/>
                    <a:pt x="12743" y="2378"/>
                  </a:cubicBezTo>
                  <a:cubicBezTo>
                    <a:pt x="12743" y="2378"/>
                    <a:pt x="12743" y="2378"/>
                    <a:pt x="12743" y="2378"/>
                  </a:cubicBezTo>
                  <a:cubicBezTo>
                    <a:pt x="16410" y="4920"/>
                    <a:pt x="19671" y="10002"/>
                    <a:pt x="20893" y="16990"/>
                  </a:cubicBezTo>
                  <a:cubicBezTo>
                    <a:pt x="20893" y="16990"/>
                    <a:pt x="20893" y="16990"/>
                    <a:pt x="20893" y="16990"/>
                  </a:cubicBezTo>
                  <a:cubicBezTo>
                    <a:pt x="21301" y="18261"/>
                    <a:pt x="20893" y="20167"/>
                    <a:pt x="19671" y="20802"/>
                  </a:cubicBezTo>
                  <a:cubicBezTo>
                    <a:pt x="19671" y="20802"/>
                    <a:pt x="19671" y="20802"/>
                    <a:pt x="19671" y="20802"/>
                  </a:cubicBezTo>
                  <a:cubicBezTo>
                    <a:pt x="19263" y="20802"/>
                    <a:pt x="18448" y="20802"/>
                    <a:pt x="18041" y="20802"/>
                  </a:cubicBezTo>
                  <a:cubicBezTo>
                    <a:pt x="18041" y="20802"/>
                    <a:pt x="18041" y="20802"/>
                    <a:pt x="18041" y="20802"/>
                  </a:cubicBezTo>
                  <a:cubicBezTo>
                    <a:pt x="17633" y="20167"/>
                    <a:pt x="17226" y="19531"/>
                    <a:pt x="17226" y="1889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65" name="Freeform 93"/>
            <p:cNvSpPr/>
            <p:nvPr/>
          </p:nvSpPr>
          <p:spPr>
            <a:xfrm>
              <a:off x="3921579" y="1549986"/>
              <a:ext cx="221339" cy="222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41" h="19222" fill="norm" stroke="1" extrusionOk="0">
                  <a:moveTo>
                    <a:pt x="12063" y="18789"/>
                  </a:moveTo>
                  <a:cubicBezTo>
                    <a:pt x="7079" y="20451"/>
                    <a:pt x="2094" y="17128"/>
                    <a:pt x="433" y="12143"/>
                  </a:cubicBezTo>
                  <a:cubicBezTo>
                    <a:pt x="-1229" y="7159"/>
                    <a:pt x="2094" y="2174"/>
                    <a:pt x="7079" y="513"/>
                  </a:cubicBezTo>
                  <a:cubicBezTo>
                    <a:pt x="12063" y="-1149"/>
                    <a:pt x="17048" y="1343"/>
                    <a:pt x="18709" y="6328"/>
                  </a:cubicBezTo>
                  <a:cubicBezTo>
                    <a:pt x="20371" y="11313"/>
                    <a:pt x="17048" y="17128"/>
                    <a:pt x="12063" y="1878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66" name="Freeform 94"/>
            <p:cNvSpPr/>
            <p:nvPr/>
          </p:nvSpPr>
          <p:spPr>
            <a:xfrm>
              <a:off x="821267" y="4478866"/>
              <a:ext cx="1752601" cy="1769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21600"/>
                    <a:pt x="0" y="14082"/>
                    <a:pt x="0" y="12172"/>
                  </a:cubicBezTo>
                  <a:cubicBezTo>
                    <a:pt x="0" y="12172"/>
                    <a:pt x="0" y="12172"/>
                    <a:pt x="0" y="12172"/>
                  </a:cubicBezTo>
                  <a:cubicBezTo>
                    <a:pt x="0" y="11218"/>
                    <a:pt x="362" y="10621"/>
                    <a:pt x="845" y="10382"/>
                  </a:cubicBezTo>
                  <a:cubicBezTo>
                    <a:pt x="845" y="10382"/>
                    <a:pt x="845" y="10382"/>
                    <a:pt x="845" y="10382"/>
                  </a:cubicBezTo>
                  <a:cubicBezTo>
                    <a:pt x="1327" y="10024"/>
                    <a:pt x="1810" y="10024"/>
                    <a:pt x="2051" y="10024"/>
                  </a:cubicBezTo>
                  <a:cubicBezTo>
                    <a:pt x="2051" y="10024"/>
                    <a:pt x="2051" y="10024"/>
                    <a:pt x="2051" y="10024"/>
                  </a:cubicBezTo>
                  <a:cubicBezTo>
                    <a:pt x="2051" y="10024"/>
                    <a:pt x="2051" y="10024"/>
                    <a:pt x="2051" y="10024"/>
                  </a:cubicBezTo>
                  <a:cubicBezTo>
                    <a:pt x="2051" y="10024"/>
                    <a:pt x="2051" y="10024"/>
                    <a:pt x="2051" y="10024"/>
                  </a:cubicBezTo>
                  <a:cubicBezTo>
                    <a:pt x="2413" y="10024"/>
                    <a:pt x="6758" y="10024"/>
                    <a:pt x="10378" y="10024"/>
                  </a:cubicBezTo>
                  <a:cubicBezTo>
                    <a:pt x="10378" y="10024"/>
                    <a:pt x="10378" y="10024"/>
                    <a:pt x="10378" y="10024"/>
                  </a:cubicBezTo>
                  <a:cubicBezTo>
                    <a:pt x="14239" y="10024"/>
                    <a:pt x="18342" y="10024"/>
                    <a:pt x="19187" y="10024"/>
                  </a:cubicBezTo>
                  <a:cubicBezTo>
                    <a:pt x="19187" y="10024"/>
                    <a:pt x="19187" y="10024"/>
                    <a:pt x="19187" y="10024"/>
                  </a:cubicBezTo>
                  <a:cubicBezTo>
                    <a:pt x="20031" y="10024"/>
                    <a:pt x="20393" y="9786"/>
                    <a:pt x="20635" y="9428"/>
                  </a:cubicBezTo>
                  <a:cubicBezTo>
                    <a:pt x="20635" y="9428"/>
                    <a:pt x="20635" y="9428"/>
                    <a:pt x="20635" y="9428"/>
                  </a:cubicBezTo>
                  <a:cubicBezTo>
                    <a:pt x="20755" y="9189"/>
                    <a:pt x="20876" y="8831"/>
                    <a:pt x="20876" y="8592"/>
                  </a:cubicBezTo>
                  <a:cubicBezTo>
                    <a:pt x="20876" y="8592"/>
                    <a:pt x="20876" y="8592"/>
                    <a:pt x="20876" y="8592"/>
                  </a:cubicBezTo>
                  <a:cubicBezTo>
                    <a:pt x="20876" y="8592"/>
                    <a:pt x="20876" y="8592"/>
                    <a:pt x="20876" y="8592"/>
                  </a:cubicBezTo>
                  <a:cubicBezTo>
                    <a:pt x="20876" y="8592"/>
                    <a:pt x="20876" y="8592"/>
                    <a:pt x="20876" y="8592"/>
                  </a:cubicBezTo>
                  <a:cubicBezTo>
                    <a:pt x="20876" y="0"/>
                    <a:pt x="20876" y="0"/>
                    <a:pt x="20876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8592"/>
                    <a:pt x="21600" y="8592"/>
                    <a:pt x="21600" y="8592"/>
                  </a:cubicBezTo>
                  <a:cubicBezTo>
                    <a:pt x="21600" y="8592"/>
                    <a:pt x="21600" y="8592"/>
                    <a:pt x="21600" y="8592"/>
                  </a:cubicBezTo>
                  <a:cubicBezTo>
                    <a:pt x="21600" y="8712"/>
                    <a:pt x="21600" y="9189"/>
                    <a:pt x="21238" y="9666"/>
                  </a:cubicBezTo>
                  <a:cubicBezTo>
                    <a:pt x="21238" y="9666"/>
                    <a:pt x="21238" y="9666"/>
                    <a:pt x="21238" y="9666"/>
                  </a:cubicBezTo>
                  <a:cubicBezTo>
                    <a:pt x="20997" y="10144"/>
                    <a:pt x="20273" y="10740"/>
                    <a:pt x="19187" y="10740"/>
                  </a:cubicBezTo>
                  <a:cubicBezTo>
                    <a:pt x="19187" y="10740"/>
                    <a:pt x="19187" y="10740"/>
                    <a:pt x="19187" y="10740"/>
                  </a:cubicBezTo>
                  <a:cubicBezTo>
                    <a:pt x="18342" y="10740"/>
                    <a:pt x="14239" y="10740"/>
                    <a:pt x="10378" y="10740"/>
                  </a:cubicBezTo>
                  <a:cubicBezTo>
                    <a:pt x="10378" y="10740"/>
                    <a:pt x="10378" y="10740"/>
                    <a:pt x="10378" y="10740"/>
                  </a:cubicBezTo>
                  <a:cubicBezTo>
                    <a:pt x="6637" y="10740"/>
                    <a:pt x="2051" y="10740"/>
                    <a:pt x="2051" y="10740"/>
                  </a:cubicBezTo>
                  <a:cubicBezTo>
                    <a:pt x="2051" y="10740"/>
                    <a:pt x="2051" y="10740"/>
                    <a:pt x="2051" y="10740"/>
                  </a:cubicBezTo>
                  <a:cubicBezTo>
                    <a:pt x="2051" y="10740"/>
                    <a:pt x="2051" y="10740"/>
                    <a:pt x="2051" y="10740"/>
                  </a:cubicBezTo>
                  <a:cubicBezTo>
                    <a:pt x="2051" y="10740"/>
                    <a:pt x="2051" y="10740"/>
                    <a:pt x="2051" y="10740"/>
                  </a:cubicBezTo>
                  <a:cubicBezTo>
                    <a:pt x="2051" y="10740"/>
                    <a:pt x="2051" y="10740"/>
                    <a:pt x="2051" y="10740"/>
                  </a:cubicBezTo>
                  <a:cubicBezTo>
                    <a:pt x="2051" y="10740"/>
                    <a:pt x="2051" y="10740"/>
                    <a:pt x="2051" y="10740"/>
                  </a:cubicBezTo>
                  <a:cubicBezTo>
                    <a:pt x="2051" y="10740"/>
                    <a:pt x="2051" y="10740"/>
                    <a:pt x="2051" y="10740"/>
                  </a:cubicBezTo>
                  <a:cubicBezTo>
                    <a:pt x="2051" y="10740"/>
                    <a:pt x="2051" y="10740"/>
                    <a:pt x="2051" y="10740"/>
                  </a:cubicBezTo>
                  <a:cubicBezTo>
                    <a:pt x="1810" y="10740"/>
                    <a:pt x="1448" y="10740"/>
                    <a:pt x="1207" y="10979"/>
                  </a:cubicBezTo>
                  <a:cubicBezTo>
                    <a:pt x="1207" y="10979"/>
                    <a:pt x="1207" y="10979"/>
                    <a:pt x="1207" y="10979"/>
                  </a:cubicBezTo>
                  <a:cubicBezTo>
                    <a:pt x="965" y="11098"/>
                    <a:pt x="724" y="11456"/>
                    <a:pt x="724" y="12172"/>
                  </a:cubicBezTo>
                  <a:cubicBezTo>
                    <a:pt x="724" y="12172"/>
                    <a:pt x="724" y="12172"/>
                    <a:pt x="724" y="12172"/>
                  </a:cubicBezTo>
                  <a:cubicBezTo>
                    <a:pt x="724" y="14082"/>
                    <a:pt x="724" y="21600"/>
                    <a:pt x="724" y="21600"/>
                  </a:cubicBezTo>
                  <a:cubicBezTo>
                    <a:pt x="724" y="21600"/>
                    <a:pt x="724" y="21600"/>
                    <a:pt x="724" y="21600"/>
                  </a:cubicBezTo>
                  <a:cubicBezTo>
                    <a:pt x="0" y="2160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58A6D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67" name="Freeform 95"/>
            <p:cNvSpPr/>
            <p:nvPr/>
          </p:nvSpPr>
          <p:spPr>
            <a:xfrm>
              <a:off x="2472265" y="4305300"/>
              <a:ext cx="148167" cy="313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880" y="18900"/>
                  </a:moveTo>
                  <a:cubicBezTo>
                    <a:pt x="2880" y="20250"/>
                    <a:pt x="2880" y="20250"/>
                    <a:pt x="2880" y="20250"/>
                  </a:cubicBezTo>
                  <a:cubicBezTo>
                    <a:pt x="2880" y="20925"/>
                    <a:pt x="4320" y="21600"/>
                    <a:pt x="5760" y="21600"/>
                  </a:cubicBezTo>
                  <a:cubicBezTo>
                    <a:pt x="15840" y="21600"/>
                    <a:pt x="15840" y="21600"/>
                    <a:pt x="15840" y="21600"/>
                  </a:cubicBezTo>
                  <a:cubicBezTo>
                    <a:pt x="17280" y="21600"/>
                    <a:pt x="18720" y="20925"/>
                    <a:pt x="18720" y="20250"/>
                  </a:cubicBezTo>
                  <a:cubicBezTo>
                    <a:pt x="18720" y="18900"/>
                    <a:pt x="18720" y="18900"/>
                    <a:pt x="18720" y="18900"/>
                  </a:cubicBezTo>
                  <a:cubicBezTo>
                    <a:pt x="20160" y="18900"/>
                    <a:pt x="21600" y="18225"/>
                    <a:pt x="21600" y="16875"/>
                  </a:cubicBezTo>
                  <a:cubicBezTo>
                    <a:pt x="21600" y="2700"/>
                    <a:pt x="21600" y="2700"/>
                    <a:pt x="21600" y="2700"/>
                  </a:cubicBezTo>
                  <a:cubicBezTo>
                    <a:pt x="21600" y="1350"/>
                    <a:pt x="20160" y="0"/>
                    <a:pt x="17280" y="0"/>
                  </a:cubicBezTo>
                  <a:cubicBezTo>
                    <a:pt x="4320" y="0"/>
                    <a:pt x="4320" y="0"/>
                    <a:pt x="4320" y="0"/>
                  </a:cubicBezTo>
                  <a:cubicBezTo>
                    <a:pt x="1440" y="0"/>
                    <a:pt x="0" y="1350"/>
                    <a:pt x="0" y="2700"/>
                  </a:cubicBezTo>
                  <a:cubicBezTo>
                    <a:pt x="0" y="16875"/>
                    <a:pt x="0" y="16875"/>
                    <a:pt x="0" y="16875"/>
                  </a:cubicBezTo>
                  <a:cubicBezTo>
                    <a:pt x="0" y="18225"/>
                    <a:pt x="1440" y="18900"/>
                    <a:pt x="2880" y="18900"/>
                  </a:cubicBezTo>
                  <a:close/>
                </a:path>
              </a:pathLst>
            </a:custGeom>
            <a:solidFill>
              <a:srgbClr val="58A6D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68" name="Freeform 96"/>
            <p:cNvSpPr/>
            <p:nvPr/>
          </p:nvSpPr>
          <p:spPr>
            <a:xfrm>
              <a:off x="827620" y="5941483"/>
              <a:ext cx="156634" cy="300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900" y="2090"/>
                  </a:moveTo>
                  <a:cubicBezTo>
                    <a:pt x="18900" y="1394"/>
                    <a:pt x="18900" y="1394"/>
                    <a:pt x="18900" y="1394"/>
                  </a:cubicBezTo>
                  <a:cubicBezTo>
                    <a:pt x="18900" y="697"/>
                    <a:pt x="17550" y="0"/>
                    <a:pt x="14850" y="0"/>
                  </a:cubicBezTo>
                  <a:cubicBezTo>
                    <a:pt x="6750" y="0"/>
                    <a:pt x="6750" y="0"/>
                    <a:pt x="6750" y="0"/>
                  </a:cubicBezTo>
                  <a:cubicBezTo>
                    <a:pt x="4050" y="0"/>
                    <a:pt x="2700" y="697"/>
                    <a:pt x="2700" y="1394"/>
                  </a:cubicBezTo>
                  <a:cubicBezTo>
                    <a:pt x="2700" y="2090"/>
                    <a:pt x="2700" y="2090"/>
                    <a:pt x="2700" y="2090"/>
                  </a:cubicBezTo>
                  <a:cubicBezTo>
                    <a:pt x="1350" y="2787"/>
                    <a:pt x="0" y="3484"/>
                    <a:pt x="0" y="4181"/>
                  </a:cubicBezTo>
                  <a:cubicBezTo>
                    <a:pt x="0" y="19510"/>
                    <a:pt x="0" y="19510"/>
                    <a:pt x="0" y="19510"/>
                  </a:cubicBezTo>
                  <a:cubicBezTo>
                    <a:pt x="0" y="20903"/>
                    <a:pt x="2700" y="21600"/>
                    <a:pt x="5400" y="21600"/>
                  </a:cubicBezTo>
                  <a:cubicBezTo>
                    <a:pt x="16200" y="21600"/>
                    <a:pt x="16200" y="21600"/>
                    <a:pt x="16200" y="21600"/>
                  </a:cubicBezTo>
                  <a:cubicBezTo>
                    <a:pt x="18900" y="21600"/>
                    <a:pt x="21600" y="20903"/>
                    <a:pt x="21600" y="19510"/>
                  </a:cubicBezTo>
                  <a:cubicBezTo>
                    <a:pt x="21600" y="4181"/>
                    <a:pt x="21600" y="4181"/>
                    <a:pt x="21600" y="4181"/>
                  </a:cubicBezTo>
                  <a:cubicBezTo>
                    <a:pt x="21600" y="3484"/>
                    <a:pt x="20250" y="2787"/>
                    <a:pt x="18900" y="2090"/>
                  </a:cubicBezTo>
                  <a:close/>
                </a:path>
              </a:pathLst>
            </a:custGeom>
            <a:solidFill>
              <a:srgbClr val="58A6D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69" name="Freeform 97"/>
            <p:cNvSpPr/>
            <p:nvPr/>
          </p:nvSpPr>
          <p:spPr>
            <a:xfrm>
              <a:off x="1075267" y="1524000"/>
              <a:ext cx="1282700" cy="1320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105" y="0"/>
                  </a:moveTo>
                  <a:cubicBezTo>
                    <a:pt x="17313" y="0"/>
                    <a:pt x="17313" y="0"/>
                    <a:pt x="17313" y="0"/>
                  </a:cubicBezTo>
                  <a:cubicBezTo>
                    <a:pt x="16983" y="0"/>
                    <a:pt x="16818" y="160"/>
                    <a:pt x="16818" y="320"/>
                  </a:cubicBezTo>
                  <a:cubicBezTo>
                    <a:pt x="16489" y="320"/>
                    <a:pt x="16489" y="320"/>
                    <a:pt x="16489" y="320"/>
                  </a:cubicBezTo>
                  <a:cubicBezTo>
                    <a:pt x="16324" y="320"/>
                    <a:pt x="16159" y="480"/>
                    <a:pt x="16159" y="640"/>
                  </a:cubicBezTo>
                  <a:cubicBezTo>
                    <a:pt x="16159" y="960"/>
                    <a:pt x="16159" y="960"/>
                    <a:pt x="16159" y="960"/>
                  </a:cubicBezTo>
                  <a:cubicBezTo>
                    <a:pt x="14840" y="960"/>
                    <a:pt x="12366" y="960"/>
                    <a:pt x="10553" y="960"/>
                  </a:cubicBezTo>
                  <a:cubicBezTo>
                    <a:pt x="9069" y="960"/>
                    <a:pt x="8244" y="1760"/>
                    <a:pt x="7915" y="2400"/>
                  </a:cubicBezTo>
                  <a:cubicBezTo>
                    <a:pt x="7420" y="3200"/>
                    <a:pt x="7420" y="3840"/>
                    <a:pt x="7420" y="4000"/>
                  </a:cubicBezTo>
                  <a:cubicBezTo>
                    <a:pt x="7420" y="4960"/>
                    <a:pt x="7420" y="4960"/>
                    <a:pt x="7420" y="4960"/>
                  </a:cubicBezTo>
                  <a:cubicBezTo>
                    <a:pt x="7255" y="4960"/>
                    <a:pt x="7255" y="4960"/>
                    <a:pt x="7255" y="4960"/>
                  </a:cubicBezTo>
                  <a:cubicBezTo>
                    <a:pt x="6925" y="4960"/>
                    <a:pt x="6760" y="5120"/>
                    <a:pt x="6760" y="5280"/>
                  </a:cubicBezTo>
                  <a:cubicBezTo>
                    <a:pt x="6760" y="5600"/>
                    <a:pt x="6760" y="5600"/>
                    <a:pt x="6760" y="5600"/>
                  </a:cubicBezTo>
                  <a:cubicBezTo>
                    <a:pt x="6595" y="5600"/>
                    <a:pt x="6431" y="5760"/>
                    <a:pt x="6431" y="6080"/>
                  </a:cubicBezTo>
                  <a:cubicBezTo>
                    <a:pt x="6431" y="8800"/>
                    <a:pt x="6431" y="8800"/>
                    <a:pt x="6431" y="8800"/>
                  </a:cubicBezTo>
                  <a:cubicBezTo>
                    <a:pt x="989" y="8800"/>
                    <a:pt x="989" y="8800"/>
                    <a:pt x="989" y="8800"/>
                  </a:cubicBezTo>
                  <a:cubicBezTo>
                    <a:pt x="495" y="8800"/>
                    <a:pt x="0" y="9280"/>
                    <a:pt x="0" y="9760"/>
                  </a:cubicBezTo>
                  <a:cubicBezTo>
                    <a:pt x="0" y="18560"/>
                    <a:pt x="0" y="18560"/>
                    <a:pt x="0" y="18560"/>
                  </a:cubicBezTo>
                  <a:cubicBezTo>
                    <a:pt x="0" y="19200"/>
                    <a:pt x="495" y="19680"/>
                    <a:pt x="989" y="19680"/>
                  </a:cubicBezTo>
                  <a:cubicBezTo>
                    <a:pt x="14840" y="19680"/>
                    <a:pt x="14840" y="19680"/>
                    <a:pt x="14840" y="19680"/>
                  </a:cubicBezTo>
                  <a:cubicBezTo>
                    <a:pt x="15334" y="19680"/>
                    <a:pt x="15829" y="19200"/>
                    <a:pt x="15829" y="18560"/>
                  </a:cubicBezTo>
                  <a:cubicBezTo>
                    <a:pt x="15829" y="9760"/>
                    <a:pt x="15829" y="9760"/>
                    <a:pt x="15829" y="9760"/>
                  </a:cubicBezTo>
                  <a:cubicBezTo>
                    <a:pt x="15829" y="9280"/>
                    <a:pt x="15334" y="8800"/>
                    <a:pt x="14840" y="8800"/>
                  </a:cubicBezTo>
                  <a:cubicBezTo>
                    <a:pt x="9069" y="8800"/>
                    <a:pt x="9069" y="8800"/>
                    <a:pt x="9069" y="8800"/>
                  </a:cubicBezTo>
                  <a:cubicBezTo>
                    <a:pt x="9069" y="6080"/>
                    <a:pt x="9069" y="6080"/>
                    <a:pt x="9069" y="6080"/>
                  </a:cubicBezTo>
                  <a:cubicBezTo>
                    <a:pt x="9069" y="5760"/>
                    <a:pt x="8904" y="5600"/>
                    <a:pt x="8739" y="5600"/>
                  </a:cubicBezTo>
                  <a:cubicBezTo>
                    <a:pt x="8739" y="5280"/>
                    <a:pt x="8739" y="5280"/>
                    <a:pt x="8739" y="5280"/>
                  </a:cubicBezTo>
                  <a:cubicBezTo>
                    <a:pt x="8739" y="5120"/>
                    <a:pt x="8574" y="4960"/>
                    <a:pt x="8409" y="4960"/>
                  </a:cubicBezTo>
                  <a:cubicBezTo>
                    <a:pt x="8244" y="4960"/>
                    <a:pt x="8244" y="4960"/>
                    <a:pt x="8244" y="4960"/>
                  </a:cubicBezTo>
                  <a:cubicBezTo>
                    <a:pt x="8244" y="4000"/>
                    <a:pt x="8244" y="4000"/>
                    <a:pt x="8244" y="4000"/>
                  </a:cubicBezTo>
                  <a:cubicBezTo>
                    <a:pt x="8244" y="4000"/>
                    <a:pt x="8244" y="3840"/>
                    <a:pt x="8244" y="3520"/>
                  </a:cubicBezTo>
                  <a:cubicBezTo>
                    <a:pt x="8409" y="3200"/>
                    <a:pt x="8574" y="2720"/>
                    <a:pt x="8904" y="2400"/>
                  </a:cubicBezTo>
                  <a:cubicBezTo>
                    <a:pt x="9234" y="2080"/>
                    <a:pt x="9728" y="1760"/>
                    <a:pt x="10553" y="1760"/>
                  </a:cubicBezTo>
                  <a:cubicBezTo>
                    <a:pt x="12366" y="1760"/>
                    <a:pt x="14840" y="1760"/>
                    <a:pt x="16159" y="1760"/>
                  </a:cubicBezTo>
                  <a:cubicBezTo>
                    <a:pt x="16159" y="1760"/>
                    <a:pt x="16159" y="1760"/>
                    <a:pt x="16159" y="1760"/>
                  </a:cubicBezTo>
                  <a:cubicBezTo>
                    <a:pt x="16159" y="2080"/>
                    <a:pt x="16324" y="2240"/>
                    <a:pt x="16489" y="2240"/>
                  </a:cubicBezTo>
                  <a:cubicBezTo>
                    <a:pt x="16818" y="2240"/>
                    <a:pt x="16818" y="2240"/>
                    <a:pt x="16818" y="2240"/>
                  </a:cubicBezTo>
                  <a:cubicBezTo>
                    <a:pt x="16818" y="2400"/>
                    <a:pt x="16983" y="2560"/>
                    <a:pt x="17313" y="2560"/>
                  </a:cubicBezTo>
                  <a:cubicBezTo>
                    <a:pt x="21105" y="2560"/>
                    <a:pt x="21105" y="2560"/>
                    <a:pt x="21105" y="2560"/>
                  </a:cubicBezTo>
                  <a:cubicBezTo>
                    <a:pt x="21435" y="2560"/>
                    <a:pt x="21600" y="2240"/>
                    <a:pt x="21600" y="2080"/>
                  </a:cubicBezTo>
                  <a:cubicBezTo>
                    <a:pt x="21600" y="480"/>
                    <a:pt x="21600" y="480"/>
                    <a:pt x="21600" y="480"/>
                  </a:cubicBezTo>
                  <a:cubicBezTo>
                    <a:pt x="21600" y="160"/>
                    <a:pt x="21435" y="0"/>
                    <a:pt x="21105" y="0"/>
                  </a:cubicBezTo>
                  <a:close/>
                  <a:moveTo>
                    <a:pt x="9069" y="9760"/>
                  </a:moveTo>
                  <a:cubicBezTo>
                    <a:pt x="14015" y="9760"/>
                    <a:pt x="14015" y="9760"/>
                    <a:pt x="14015" y="9760"/>
                  </a:cubicBezTo>
                  <a:cubicBezTo>
                    <a:pt x="14510" y="9760"/>
                    <a:pt x="14840" y="10080"/>
                    <a:pt x="14840" y="10560"/>
                  </a:cubicBezTo>
                  <a:cubicBezTo>
                    <a:pt x="14840" y="17920"/>
                    <a:pt x="14840" y="17920"/>
                    <a:pt x="14840" y="17920"/>
                  </a:cubicBezTo>
                  <a:cubicBezTo>
                    <a:pt x="14840" y="18400"/>
                    <a:pt x="14510" y="18720"/>
                    <a:pt x="14015" y="18720"/>
                  </a:cubicBezTo>
                  <a:cubicBezTo>
                    <a:pt x="1814" y="18720"/>
                    <a:pt x="1814" y="18720"/>
                    <a:pt x="1814" y="18720"/>
                  </a:cubicBezTo>
                  <a:cubicBezTo>
                    <a:pt x="1319" y="18720"/>
                    <a:pt x="989" y="18400"/>
                    <a:pt x="989" y="17920"/>
                  </a:cubicBezTo>
                  <a:cubicBezTo>
                    <a:pt x="989" y="10560"/>
                    <a:pt x="989" y="10560"/>
                    <a:pt x="989" y="10560"/>
                  </a:cubicBezTo>
                  <a:cubicBezTo>
                    <a:pt x="989" y="10080"/>
                    <a:pt x="1319" y="9760"/>
                    <a:pt x="1814" y="9760"/>
                  </a:cubicBezTo>
                  <a:cubicBezTo>
                    <a:pt x="6431" y="9760"/>
                    <a:pt x="6431" y="9760"/>
                    <a:pt x="6431" y="9760"/>
                  </a:cubicBezTo>
                  <a:lnTo>
                    <a:pt x="9069" y="9760"/>
                  </a:lnTo>
                  <a:close/>
                  <a:moveTo>
                    <a:pt x="10058" y="19840"/>
                  </a:moveTo>
                  <a:cubicBezTo>
                    <a:pt x="5771" y="19840"/>
                    <a:pt x="5771" y="19840"/>
                    <a:pt x="5771" y="19840"/>
                  </a:cubicBezTo>
                  <a:cubicBezTo>
                    <a:pt x="5606" y="19840"/>
                    <a:pt x="5441" y="20000"/>
                    <a:pt x="5441" y="20160"/>
                  </a:cubicBezTo>
                  <a:cubicBezTo>
                    <a:pt x="5441" y="21280"/>
                    <a:pt x="5441" y="21280"/>
                    <a:pt x="5441" y="21280"/>
                  </a:cubicBezTo>
                  <a:cubicBezTo>
                    <a:pt x="5441" y="21440"/>
                    <a:pt x="5606" y="21600"/>
                    <a:pt x="5771" y="21600"/>
                  </a:cubicBezTo>
                  <a:cubicBezTo>
                    <a:pt x="10058" y="21600"/>
                    <a:pt x="10058" y="21600"/>
                    <a:pt x="10058" y="21600"/>
                  </a:cubicBezTo>
                  <a:cubicBezTo>
                    <a:pt x="10223" y="21600"/>
                    <a:pt x="10388" y="21440"/>
                    <a:pt x="10388" y="21280"/>
                  </a:cubicBezTo>
                  <a:cubicBezTo>
                    <a:pt x="10388" y="20160"/>
                    <a:pt x="10388" y="20160"/>
                    <a:pt x="10388" y="20160"/>
                  </a:cubicBezTo>
                  <a:cubicBezTo>
                    <a:pt x="10388" y="20000"/>
                    <a:pt x="10223" y="19840"/>
                    <a:pt x="10058" y="19840"/>
                  </a:cubicBezTo>
                  <a:close/>
                  <a:moveTo>
                    <a:pt x="5441" y="15040"/>
                  </a:moveTo>
                  <a:cubicBezTo>
                    <a:pt x="5606" y="15200"/>
                    <a:pt x="5771" y="15200"/>
                    <a:pt x="5936" y="15040"/>
                  </a:cubicBezTo>
                  <a:cubicBezTo>
                    <a:pt x="6431" y="14560"/>
                    <a:pt x="7090" y="14240"/>
                    <a:pt x="7750" y="14240"/>
                  </a:cubicBezTo>
                  <a:cubicBezTo>
                    <a:pt x="8574" y="14240"/>
                    <a:pt x="9234" y="14560"/>
                    <a:pt x="9893" y="15200"/>
                  </a:cubicBezTo>
                  <a:cubicBezTo>
                    <a:pt x="9893" y="15200"/>
                    <a:pt x="9893" y="15200"/>
                    <a:pt x="10058" y="15200"/>
                  </a:cubicBezTo>
                  <a:cubicBezTo>
                    <a:pt x="10058" y="15200"/>
                    <a:pt x="10223" y="15200"/>
                    <a:pt x="10223" y="15200"/>
                  </a:cubicBezTo>
                  <a:cubicBezTo>
                    <a:pt x="10388" y="15040"/>
                    <a:pt x="10388" y="14880"/>
                    <a:pt x="10223" y="14720"/>
                  </a:cubicBezTo>
                  <a:cubicBezTo>
                    <a:pt x="9563" y="14080"/>
                    <a:pt x="8739" y="13760"/>
                    <a:pt x="7750" y="13760"/>
                  </a:cubicBezTo>
                  <a:cubicBezTo>
                    <a:pt x="6925" y="13760"/>
                    <a:pt x="6101" y="14080"/>
                    <a:pt x="5441" y="14560"/>
                  </a:cubicBezTo>
                  <a:cubicBezTo>
                    <a:pt x="5441" y="14720"/>
                    <a:pt x="5441" y="14880"/>
                    <a:pt x="5441" y="15040"/>
                  </a:cubicBezTo>
                  <a:close/>
                  <a:moveTo>
                    <a:pt x="7750" y="14720"/>
                  </a:moveTo>
                  <a:cubicBezTo>
                    <a:pt x="7255" y="14720"/>
                    <a:pt x="6760" y="15040"/>
                    <a:pt x="6266" y="15360"/>
                  </a:cubicBezTo>
                  <a:cubicBezTo>
                    <a:pt x="6101" y="15520"/>
                    <a:pt x="6101" y="15680"/>
                    <a:pt x="6266" y="15840"/>
                  </a:cubicBezTo>
                  <a:cubicBezTo>
                    <a:pt x="6431" y="15840"/>
                    <a:pt x="6595" y="15840"/>
                    <a:pt x="6595" y="15840"/>
                  </a:cubicBezTo>
                  <a:cubicBezTo>
                    <a:pt x="6925" y="15520"/>
                    <a:pt x="7420" y="15360"/>
                    <a:pt x="7750" y="15360"/>
                  </a:cubicBezTo>
                  <a:cubicBezTo>
                    <a:pt x="8244" y="15360"/>
                    <a:pt x="8739" y="15520"/>
                    <a:pt x="9069" y="15840"/>
                  </a:cubicBezTo>
                  <a:cubicBezTo>
                    <a:pt x="9069" y="16000"/>
                    <a:pt x="9234" y="16000"/>
                    <a:pt x="9234" y="16000"/>
                  </a:cubicBezTo>
                  <a:cubicBezTo>
                    <a:pt x="9234" y="16000"/>
                    <a:pt x="9398" y="16000"/>
                    <a:pt x="9398" y="15840"/>
                  </a:cubicBezTo>
                  <a:cubicBezTo>
                    <a:pt x="9563" y="15840"/>
                    <a:pt x="9563" y="15520"/>
                    <a:pt x="9398" y="15520"/>
                  </a:cubicBezTo>
                  <a:cubicBezTo>
                    <a:pt x="9069" y="15040"/>
                    <a:pt x="8409" y="14720"/>
                    <a:pt x="7750" y="14720"/>
                  </a:cubicBezTo>
                  <a:close/>
                  <a:moveTo>
                    <a:pt x="7420" y="16160"/>
                  </a:moveTo>
                  <a:cubicBezTo>
                    <a:pt x="7090" y="16320"/>
                    <a:pt x="7090" y="16800"/>
                    <a:pt x="7255" y="16960"/>
                  </a:cubicBezTo>
                  <a:cubicBezTo>
                    <a:pt x="7585" y="17280"/>
                    <a:pt x="8079" y="17280"/>
                    <a:pt x="8244" y="17120"/>
                  </a:cubicBezTo>
                  <a:cubicBezTo>
                    <a:pt x="8574" y="16800"/>
                    <a:pt x="8574" y="16320"/>
                    <a:pt x="8244" y="16160"/>
                  </a:cubicBezTo>
                  <a:cubicBezTo>
                    <a:pt x="8079" y="15840"/>
                    <a:pt x="7585" y="15840"/>
                    <a:pt x="7420" y="1616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70" name="Freeform 98"/>
            <p:cNvSpPr/>
            <p:nvPr/>
          </p:nvSpPr>
          <p:spPr>
            <a:xfrm>
              <a:off x="3128430" y="622301"/>
              <a:ext cx="228601" cy="55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452" y="21600"/>
                  </a:moveTo>
                  <a:cubicBezTo>
                    <a:pt x="8452" y="21600"/>
                    <a:pt x="7513" y="21600"/>
                    <a:pt x="7513" y="21600"/>
                  </a:cubicBezTo>
                  <a:cubicBezTo>
                    <a:pt x="7513" y="21600"/>
                    <a:pt x="7513" y="21600"/>
                    <a:pt x="7513" y="21600"/>
                  </a:cubicBezTo>
                  <a:cubicBezTo>
                    <a:pt x="4696" y="21600"/>
                    <a:pt x="1878" y="20842"/>
                    <a:pt x="939" y="20084"/>
                  </a:cubicBezTo>
                  <a:cubicBezTo>
                    <a:pt x="939" y="20084"/>
                    <a:pt x="939" y="20084"/>
                    <a:pt x="939" y="20084"/>
                  </a:cubicBezTo>
                  <a:cubicBezTo>
                    <a:pt x="0" y="19326"/>
                    <a:pt x="0" y="18568"/>
                    <a:pt x="0" y="18189"/>
                  </a:cubicBezTo>
                  <a:cubicBezTo>
                    <a:pt x="0" y="18189"/>
                    <a:pt x="0" y="18189"/>
                    <a:pt x="0" y="18189"/>
                  </a:cubicBezTo>
                  <a:cubicBezTo>
                    <a:pt x="0" y="18189"/>
                    <a:pt x="0" y="18189"/>
                    <a:pt x="0" y="17811"/>
                  </a:cubicBezTo>
                  <a:cubicBezTo>
                    <a:pt x="0" y="17811"/>
                    <a:pt x="0" y="17811"/>
                    <a:pt x="0" y="17811"/>
                  </a:cubicBezTo>
                  <a:cubicBezTo>
                    <a:pt x="0" y="4926"/>
                    <a:pt x="0" y="4926"/>
                    <a:pt x="0" y="4926"/>
                  </a:cubicBezTo>
                  <a:cubicBezTo>
                    <a:pt x="0" y="4926"/>
                    <a:pt x="0" y="4926"/>
                    <a:pt x="0" y="4926"/>
                  </a:cubicBezTo>
                  <a:cubicBezTo>
                    <a:pt x="0" y="4926"/>
                    <a:pt x="0" y="4926"/>
                    <a:pt x="0" y="4926"/>
                  </a:cubicBezTo>
                  <a:cubicBezTo>
                    <a:pt x="0" y="4547"/>
                    <a:pt x="0" y="3411"/>
                    <a:pt x="1878" y="2274"/>
                  </a:cubicBezTo>
                  <a:cubicBezTo>
                    <a:pt x="1878" y="2274"/>
                    <a:pt x="1878" y="2274"/>
                    <a:pt x="1878" y="2274"/>
                  </a:cubicBezTo>
                  <a:cubicBezTo>
                    <a:pt x="2817" y="1137"/>
                    <a:pt x="6574" y="0"/>
                    <a:pt x="11270" y="0"/>
                  </a:cubicBezTo>
                  <a:cubicBezTo>
                    <a:pt x="11270" y="0"/>
                    <a:pt x="11270" y="0"/>
                    <a:pt x="11270" y="0"/>
                  </a:cubicBezTo>
                  <a:cubicBezTo>
                    <a:pt x="15965" y="0"/>
                    <a:pt x="18783" y="1137"/>
                    <a:pt x="19722" y="2274"/>
                  </a:cubicBezTo>
                  <a:cubicBezTo>
                    <a:pt x="19722" y="2274"/>
                    <a:pt x="19722" y="2274"/>
                    <a:pt x="19722" y="2274"/>
                  </a:cubicBezTo>
                  <a:cubicBezTo>
                    <a:pt x="21600" y="3032"/>
                    <a:pt x="21600" y="4168"/>
                    <a:pt x="21600" y="4926"/>
                  </a:cubicBezTo>
                  <a:cubicBezTo>
                    <a:pt x="21600" y="4926"/>
                    <a:pt x="21600" y="4926"/>
                    <a:pt x="21600" y="4926"/>
                  </a:cubicBezTo>
                  <a:cubicBezTo>
                    <a:pt x="21600" y="5305"/>
                    <a:pt x="21600" y="5305"/>
                    <a:pt x="21600" y="5305"/>
                  </a:cubicBezTo>
                  <a:cubicBezTo>
                    <a:pt x="21600" y="5305"/>
                    <a:pt x="21600" y="5305"/>
                    <a:pt x="21600" y="5305"/>
                  </a:cubicBezTo>
                  <a:cubicBezTo>
                    <a:pt x="21600" y="5684"/>
                    <a:pt x="21600" y="8716"/>
                    <a:pt x="21600" y="11747"/>
                  </a:cubicBezTo>
                  <a:cubicBezTo>
                    <a:pt x="21600" y="11747"/>
                    <a:pt x="21600" y="11747"/>
                    <a:pt x="21600" y="11747"/>
                  </a:cubicBezTo>
                  <a:cubicBezTo>
                    <a:pt x="21600" y="14779"/>
                    <a:pt x="21600" y="17811"/>
                    <a:pt x="21600" y="17811"/>
                  </a:cubicBezTo>
                  <a:cubicBezTo>
                    <a:pt x="21600" y="17811"/>
                    <a:pt x="21600" y="17811"/>
                    <a:pt x="21600" y="17811"/>
                  </a:cubicBezTo>
                  <a:cubicBezTo>
                    <a:pt x="17843" y="17811"/>
                    <a:pt x="17843" y="17811"/>
                    <a:pt x="17843" y="17811"/>
                  </a:cubicBezTo>
                  <a:cubicBezTo>
                    <a:pt x="17843" y="17811"/>
                    <a:pt x="17843" y="6063"/>
                    <a:pt x="17843" y="5305"/>
                  </a:cubicBezTo>
                  <a:cubicBezTo>
                    <a:pt x="17843" y="5305"/>
                    <a:pt x="17843" y="5305"/>
                    <a:pt x="17843" y="5305"/>
                  </a:cubicBezTo>
                  <a:cubicBezTo>
                    <a:pt x="17843" y="5305"/>
                    <a:pt x="17843" y="5305"/>
                    <a:pt x="17843" y="4926"/>
                  </a:cubicBezTo>
                  <a:cubicBezTo>
                    <a:pt x="17843" y="4926"/>
                    <a:pt x="17843" y="4926"/>
                    <a:pt x="17843" y="4926"/>
                  </a:cubicBezTo>
                  <a:cubicBezTo>
                    <a:pt x="17843" y="4547"/>
                    <a:pt x="16904" y="3411"/>
                    <a:pt x="15965" y="2653"/>
                  </a:cubicBezTo>
                  <a:cubicBezTo>
                    <a:pt x="15965" y="2653"/>
                    <a:pt x="15965" y="2653"/>
                    <a:pt x="15965" y="2653"/>
                  </a:cubicBezTo>
                  <a:cubicBezTo>
                    <a:pt x="15965" y="2274"/>
                    <a:pt x="14087" y="1516"/>
                    <a:pt x="11270" y="1516"/>
                  </a:cubicBezTo>
                  <a:cubicBezTo>
                    <a:pt x="11270" y="1516"/>
                    <a:pt x="11270" y="1516"/>
                    <a:pt x="11270" y="1516"/>
                  </a:cubicBezTo>
                  <a:cubicBezTo>
                    <a:pt x="7513" y="1516"/>
                    <a:pt x="5635" y="2274"/>
                    <a:pt x="4696" y="3032"/>
                  </a:cubicBezTo>
                  <a:cubicBezTo>
                    <a:pt x="4696" y="3032"/>
                    <a:pt x="4696" y="3032"/>
                    <a:pt x="4696" y="3032"/>
                  </a:cubicBezTo>
                  <a:cubicBezTo>
                    <a:pt x="3757" y="3789"/>
                    <a:pt x="3757" y="4547"/>
                    <a:pt x="3757" y="4926"/>
                  </a:cubicBezTo>
                  <a:cubicBezTo>
                    <a:pt x="3757" y="4926"/>
                    <a:pt x="3757" y="4926"/>
                    <a:pt x="3757" y="4926"/>
                  </a:cubicBezTo>
                  <a:cubicBezTo>
                    <a:pt x="3757" y="4926"/>
                    <a:pt x="3757" y="4926"/>
                    <a:pt x="3757" y="4926"/>
                  </a:cubicBezTo>
                  <a:cubicBezTo>
                    <a:pt x="3757" y="4926"/>
                    <a:pt x="3757" y="4926"/>
                    <a:pt x="3757" y="4926"/>
                  </a:cubicBezTo>
                  <a:cubicBezTo>
                    <a:pt x="3757" y="4926"/>
                    <a:pt x="3757" y="4926"/>
                    <a:pt x="3757" y="4926"/>
                  </a:cubicBezTo>
                  <a:cubicBezTo>
                    <a:pt x="3757" y="18189"/>
                    <a:pt x="3757" y="18189"/>
                    <a:pt x="3757" y="18189"/>
                  </a:cubicBezTo>
                  <a:cubicBezTo>
                    <a:pt x="3757" y="18189"/>
                    <a:pt x="3757" y="18189"/>
                    <a:pt x="3757" y="18189"/>
                  </a:cubicBezTo>
                  <a:cubicBezTo>
                    <a:pt x="3757" y="18189"/>
                    <a:pt x="3757" y="18189"/>
                    <a:pt x="3757" y="18189"/>
                  </a:cubicBezTo>
                  <a:cubicBezTo>
                    <a:pt x="3757" y="18189"/>
                    <a:pt x="3757" y="18189"/>
                    <a:pt x="3757" y="18189"/>
                  </a:cubicBezTo>
                  <a:cubicBezTo>
                    <a:pt x="3757" y="18568"/>
                    <a:pt x="3757" y="18947"/>
                    <a:pt x="4696" y="19326"/>
                  </a:cubicBezTo>
                  <a:cubicBezTo>
                    <a:pt x="4696" y="19326"/>
                    <a:pt x="4696" y="19326"/>
                    <a:pt x="4696" y="19326"/>
                  </a:cubicBezTo>
                  <a:cubicBezTo>
                    <a:pt x="4696" y="19705"/>
                    <a:pt x="5635" y="20084"/>
                    <a:pt x="7513" y="20084"/>
                  </a:cubicBezTo>
                  <a:cubicBezTo>
                    <a:pt x="7513" y="20084"/>
                    <a:pt x="7513" y="20084"/>
                    <a:pt x="7513" y="20084"/>
                  </a:cubicBezTo>
                  <a:cubicBezTo>
                    <a:pt x="7513" y="20084"/>
                    <a:pt x="8452" y="20084"/>
                    <a:pt x="8452" y="20084"/>
                  </a:cubicBezTo>
                  <a:cubicBezTo>
                    <a:pt x="8452" y="20084"/>
                    <a:pt x="8452" y="20084"/>
                    <a:pt x="8452" y="20084"/>
                  </a:cubicBezTo>
                  <a:cubicBezTo>
                    <a:pt x="10330" y="20084"/>
                    <a:pt x="11270" y="19705"/>
                    <a:pt x="11270" y="19326"/>
                  </a:cubicBezTo>
                  <a:cubicBezTo>
                    <a:pt x="11270" y="19326"/>
                    <a:pt x="11270" y="19326"/>
                    <a:pt x="11270" y="19326"/>
                  </a:cubicBezTo>
                  <a:cubicBezTo>
                    <a:pt x="12209" y="18947"/>
                    <a:pt x="12209" y="18189"/>
                    <a:pt x="12209" y="18189"/>
                  </a:cubicBezTo>
                  <a:cubicBezTo>
                    <a:pt x="12209" y="18189"/>
                    <a:pt x="12209" y="18189"/>
                    <a:pt x="12209" y="18189"/>
                  </a:cubicBezTo>
                  <a:cubicBezTo>
                    <a:pt x="12209" y="17811"/>
                    <a:pt x="12209" y="17811"/>
                    <a:pt x="12209" y="17811"/>
                  </a:cubicBezTo>
                  <a:cubicBezTo>
                    <a:pt x="12209" y="17811"/>
                    <a:pt x="12209" y="17811"/>
                    <a:pt x="12209" y="17811"/>
                  </a:cubicBezTo>
                  <a:cubicBezTo>
                    <a:pt x="12209" y="6821"/>
                    <a:pt x="12209" y="6821"/>
                    <a:pt x="12209" y="6821"/>
                  </a:cubicBezTo>
                  <a:cubicBezTo>
                    <a:pt x="12209" y="6821"/>
                    <a:pt x="12209" y="6821"/>
                    <a:pt x="12209" y="6821"/>
                  </a:cubicBezTo>
                  <a:cubicBezTo>
                    <a:pt x="12209" y="6821"/>
                    <a:pt x="12209" y="6821"/>
                    <a:pt x="12209" y="6821"/>
                  </a:cubicBezTo>
                  <a:cubicBezTo>
                    <a:pt x="12209" y="6821"/>
                    <a:pt x="12209" y="6821"/>
                    <a:pt x="12209" y="6821"/>
                  </a:cubicBezTo>
                  <a:cubicBezTo>
                    <a:pt x="12209" y="6442"/>
                    <a:pt x="12209" y="6442"/>
                    <a:pt x="12209" y="6063"/>
                  </a:cubicBezTo>
                  <a:cubicBezTo>
                    <a:pt x="12209" y="6063"/>
                    <a:pt x="12209" y="6063"/>
                    <a:pt x="12209" y="6063"/>
                  </a:cubicBezTo>
                  <a:cubicBezTo>
                    <a:pt x="12209" y="6063"/>
                    <a:pt x="12209" y="6063"/>
                    <a:pt x="10330" y="6063"/>
                  </a:cubicBezTo>
                  <a:cubicBezTo>
                    <a:pt x="10330" y="6063"/>
                    <a:pt x="10330" y="6063"/>
                    <a:pt x="10330" y="6063"/>
                  </a:cubicBezTo>
                  <a:cubicBezTo>
                    <a:pt x="9391" y="6063"/>
                    <a:pt x="9391" y="6063"/>
                    <a:pt x="9391" y="6442"/>
                  </a:cubicBezTo>
                  <a:cubicBezTo>
                    <a:pt x="9391" y="6442"/>
                    <a:pt x="9391" y="6442"/>
                    <a:pt x="9391" y="6442"/>
                  </a:cubicBezTo>
                  <a:cubicBezTo>
                    <a:pt x="9391" y="6442"/>
                    <a:pt x="8452" y="6821"/>
                    <a:pt x="8452" y="6821"/>
                  </a:cubicBezTo>
                  <a:cubicBezTo>
                    <a:pt x="8452" y="6821"/>
                    <a:pt x="8452" y="6821"/>
                    <a:pt x="8452" y="6821"/>
                  </a:cubicBezTo>
                  <a:cubicBezTo>
                    <a:pt x="8452" y="6821"/>
                    <a:pt x="8452" y="6821"/>
                    <a:pt x="8452" y="6821"/>
                  </a:cubicBezTo>
                  <a:cubicBezTo>
                    <a:pt x="8452" y="17053"/>
                    <a:pt x="8452" y="17053"/>
                    <a:pt x="8452" y="17053"/>
                  </a:cubicBezTo>
                  <a:cubicBezTo>
                    <a:pt x="4696" y="17053"/>
                    <a:pt x="4696" y="17053"/>
                    <a:pt x="4696" y="17053"/>
                  </a:cubicBezTo>
                  <a:cubicBezTo>
                    <a:pt x="4696" y="6821"/>
                    <a:pt x="4696" y="6821"/>
                    <a:pt x="4696" y="6821"/>
                  </a:cubicBezTo>
                  <a:cubicBezTo>
                    <a:pt x="4696" y="6821"/>
                    <a:pt x="4696" y="6063"/>
                    <a:pt x="5635" y="5684"/>
                  </a:cubicBezTo>
                  <a:cubicBezTo>
                    <a:pt x="5635" y="5684"/>
                    <a:pt x="5635" y="5684"/>
                    <a:pt x="5635" y="5684"/>
                  </a:cubicBezTo>
                  <a:cubicBezTo>
                    <a:pt x="6574" y="4926"/>
                    <a:pt x="8452" y="4547"/>
                    <a:pt x="10330" y="4547"/>
                  </a:cubicBezTo>
                  <a:cubicBezTo>
                    <a:pt x="10330" y="4547"/>
                    <a:pt x="10330" y="4547"/>
                    <a:pt x="10330" y="4547"/>
                  </a:cubicBezTo>
                  <a:cubicBezTo>
                    <a:pt x="13148" y="4547"/>
                    <a:pt x="15026" y="4926"/>
                    <a:pt x="15026" y="5305"/>
                  </a:cubicBezTo>
                  <a:cubicBezTo>
                    <a:pt x="15026" y="5305"/>
                    <a:pt x="15026" y="5305"/>
                    <a:pt x="15026" y="5305"/>
                  </a:cubicBezTo>
                  <a:cubicBezTo>
                    <a:pt x="15965" y="6063"/>
                    <a:pt x="15965" y="6442"/>
                    <a:pt x="15965" y="6442"/>
                  </a:cubicBezTo>
                  <a:cubicBezTo>
                    <a:pt x="15965" y="6442"/>
                    <a:pt x="15965" y="6442"/>
                    <a:pt x="15965" y="6442"/>
                  </a:cubicBezTo>
                  <a:cubicBezTo>
                    <a:pt x="15965" y="6442"/>
                    <a:pt x="15965" y="6442"/>
                    <a:pt x="15965" y="6442"/>
                  </a:cubicBezTo>
                  <a:cubicBezTo>
                    <a:pt x="15965" y="6821"/>
                    <a:pt x="15965" y="6821"/>
                    <a:pt x="15965" y="6821"/>
                  </a:cubicBezTo>
                  <a:cubicBezTo>
                    <a:pt x="15965" y="17811"/>
                    <a:pt x="15965" y="17811"/>
                    <a:pt x="15965" y="17811"/>
                  </a:cubicBezTo>
                  <a:cubicBezTo>
                    <a:pt x="15965" y="17811"/>
                    <a:pt x="15965" y="17811"/>
                    <a:pt x="15965" y="18189"/>
                  </a:cubicBezTo>
                  <a:cubicBezTo>
                    <a:pt x="15965" y="18189"/>
                    <a:pt x="15965" y="18189"/>
                    <a:pt x="15965" y="18189"/>
                  </a:cubicBezTo>
                  <a:cubicBezTo>
                    <a:pt x="15965" y="18189"/>
                    <a:pt x="15965" y="18947"/>
                    <a:pt x="15026" y="20084"/>
                  </a:cubicBezTo>
                  <a:cubicBezTo>
                    <a:pt x="15026" y="20084"/>
                    <a:pt x="15026" y="20084"/>
                    <a:pt x="15026" y="20084"/>
                  </a:cubicBezTo>
                  <a:cubicBezTo>
                    <a:pt x="14087" y="20842"/>
                    <a:pt x="12209" y="21600"/>
                    <a:pt x="8452" y="21600"/>
                  </a:cubicBezTo>
                  <a:cubicBezTo>
                    <a:pt x="8452" y="21600"/>
                    <a:pt x="8452" y="21600"/>
                    <a:pt x="8452" y="21600"/>
                  </a:cubicBezTo>
                  <a:cubicBezTo>
                    <a:pt x="8452" y="21600"/>
                    <a:pt x="8452" y="21600"/>
                    <a:pt x="8452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71" name="Freeform 99"/>
            <p:cNvSpPr/>
            <p:nvPr/>
          </p:nvSpPr>
          <p:spPr>
            <a:xfrm>
              <a:off x="4186764" y="245532"/>
              <a:ext cx="558802" cy="554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221" y="9474"/>
                  </a:moveTo>
                  <a:cubicBezTo>
                    <a:pt x="19326" y="9474"/>
                    <a:pt x="19326" y="9474"/>
                    <a:pt x="19326" y="9474"/>
                  </a:cubicBezTo>
                  <a:cubicBezTo>
                    <a:pt x="18947" y="7958"/>
                    <a:pt x="18568" y="6821"/>
                    <a:pt x="17811" y="6063"/>
                  </a:cubicBezTo>
                  <a:cubicBezTo>
                    <a:pt x="19326" y="4547"/>
                    <a:pt x="19326" y="4547"/>
                    <a:pt x="19326" y="4547"/>
                  </a:cubicBezTo>
                  <a:cubicBezTo>
                    <a:pt x="19326" y="4168"/>
                    <a:pt x="19326" y="3789"/>
                    <a:pt x="19326" y="3789"/>
                  </a:cubicBezTo>
                  <a:cubicBezTo>
                    <a:pt x="18189" y="2653"/>
                    <a:pt x="18189" y="2653"/>
                    <a:pt x="18189" y="2653"/>
                  </a:cubicBezTo>
                  <a:cubicBezTo>
                    <a:pt x="17811" y="2274"/>
                    <a:pt x="17432" y="2274"/>
                    <a:pt x="17432" y="2653"/>
                  </a:cubicBezTo>
                  <a:cubicBezTo>
                    <a:pt x="15916" y="4168"/>
                    <a:pt x="15916" y="4168"/>
                    <a:pt x="15916" y="4168"/>
                  </a:cubicBezTo>
                  <a:cubicBezTo>
                    <a:pt x="14779" y="3411"/>
                    <a:pt x="13642" y="2653"/>
                    <a:pt x="12126" y="2653"/>
                  </a:cubicBezTo>
                  <a:cubicBezTo>
                    <a:pt x="12126" y="379"/>
                    <a:pt x="12126" y="379"/>
                    <a:pt x="12126" y="379"/>
                  </a:cubicBezTo>
                  <a:cubicBezTo>
                    <a:pt x="12126" y="0"/>
                    <a:pt x="12126" y="0"/>
                    <a:pt x="11747" y="0"/>
                  </a:cubicBezTo>
                  <a:cubicBezTo>
                    <a:pt x="10232" y="0"/>
                    <a:pt x="10232" y="0"/>
                    <a:pt x="10232" y="0"/>
                  </a:cubicBezTo>
                  <a:cubicBezTo>
                    <a:pt x="9853" y="0"/>
                    <a:pt x="9474" y="0"/>
                    <a:pt x="9474" y="379"/>
                  </a:cubicBezTo>
                  <a:cubicBezTo>
                    <a:pt x="9474" y="2653"/>
                    <a:pt x="9474" y="2653"/>
                    <a:pt x="9474" y="2653"/>
                  </a:cubicBezTo>
                  <a:cubicBezTo>
                    <a:pt x="8337" y="2653"/>
                    <a:pt x="7200" y="3411"/>
                    <a:pt x="6063" y="4168"/>
                  </a:cubicBezTo>
                  <a:cubicBezTo>
                    <a:pt x="4547" y="2653"/>
                    <a:pt x="4547" y="2653"/>
                    <a:pt x="4547" y="2653"/>
                  </a:cubicBezTo>
                  <a:cubicBezTo>
                    <a:pt x="4547" y="2274"/>
                    <a:pt x="4168" y="2274"/>
                    <a:pt x="3789" y="2653"/>
                  </a:cubicBezTo>
                  <a:cubicBezTo>
                    <a:pt x="2653" y="3789"/>
                    <a:pt x="2653" y="3789"/>
                    <a:pt x="2653" y="3789"/>
                  </a:cubicBezTo>
                  <a:cubicBezTo>
                    <a:pt x="2653" y="3789"/>
                    <a:pt x="2653" y="4168"/>
                    <a:pt x="2653" y="4547"/>
                  </a:cubicBezTo>
                  <a:cubicBezTo>
                    <a:pt x="4168" y="6063"/>
                    <a:pt x="4168" y="6063"/>
                    <a:pt x="4168" y="6063"/>
                  </a:cubicBezTo>
                  <a:cubicBezTo>
                    <a:pt x="3411" y="6821"/>
                    <a:pt x="3032" y="7958"/>
                    <a:pt x="2653" y="9474"/>
                  </a:cubicBezTo>
                  <a:cubicBezTo>
                    <a:pt x="758" y="9474"/>
                    <a:pt x="758" y="9474"/>
                    <a:pt x="758" y="9474"/>
                  </a:cubicBezTo>
                  <a:cubicBezTo>
                    <a:pt x="379" y="9474"/>
                    <a:pt x="0" y="9853"/>
                    <a:pt x="0" y="9853"/>
                  </a:cubicBezTo>
                  <a:cubicBezTo>
                    <a:pt x="0" y="11368"/>
                    <a:pt x="0" y="11368"/>
                    <a:pt x="0" y="11368"/>
                  </a:cubicBezTo>
                  <a:cubicBezTo>
                    <a:pt x="0" y="11747"/>
                    <a:pt x="379" y="12126"/>
                    <a:pt x="758" y="12126"/>
                  </a:cubicBezTo>
                  <a:cubicBezTo>
                    <a:pt x="2653" y="12126"/>
                    <a:pt x="2653" y="12126"/>
                    <a:pt x="2653" y="12126"/>
                  </a:cubicBezTo>
                  <a:cubicBezTo>
                    <a:pt x="3032" y="13263"/>
                    <a:pt x="3411" y="14779"/>
                    <a:pt x="4168" y="15537"/>
                  </a:cubicBezTo>
                  <a:cubicBezTo>
                    <a:pt x="2653" y="17053"/>
                    <a:pt x="2653" y="17053"/>
                    <a:pt x="2653" y="17053"/>
                  </a:cubicBezTo>
                  <a:cubicBezTo>
                    <a:pt x="2653" y="17432"/>
                    <a:pt x="2653" y="17811"/>
                    <a:pt x="2653" y="17811"/>
                  </a:cubicBezTo>
                  <a:cubicBezTo>
                    <a:pt x="3789" y="18947"/>
                    <a:pt x="3789" y="18947"/>
                    <a:pt x="3789" y="18947"/>
                  </a:cubicBezTo>
                  <a:cubicBezTo>
                    <a:pt x="4168" y="19326"/>
                    <a:pt x="4547" y="19326"/>
                    <a:pt x="4547" y="18947"/>
                  </a:cubicBezTo>
                  <a:cubicBezTo>
                    <a:pt x="6063" y="17432"/>
                    <a:pt x="6063" y="17432"/>
                    <a:pt x="6063" y="17432"/>
                  </a:cubicBezTo>
                  <a:cubicBezTo>
                    <a:pt x="7200" y="18189"/>
                    <a:pt x="8337" y="18947"/>
                    <a:pt x="9474" y="18947"/>
                  </a:cubicBezTo>
                  <a:cubicBezTo>
                    <a:pt x="9474" y="21221"/>
                    <a:pt x="9474" y="21221"/>
                    <a:pt x="9474" y="21221"/>
                  </a:cubicBezTo>
                  <a:cubicBezTo>
                    <a:pt x="9474" y="21221"/>
                    <a:pt x="9853" y="21600"/>
                    <a:pt x="10232" y="21600"/>
                  </a:cubicBezTo>
                  <a:cubicBezTo>
                    <a:pt x="11747" y="21600"/>
                    <a:pt x="11747" y="21600"/>
                    <a:pt x="11747" y="21600"/>
                  </a:cubicBezTo>
                  <a:cubicBezTo>
                    <a:pt x="12126" y="21600"/>
                    <a:pt x="12126" y="21221"/>
                    <a:pt x="12126" y="21221"/>
                  </a:cubicBezTo>
                  <a:cubicBezTo>
                    <a:pt x="12126" y="18947"/>
                    <a:pt x="12126" y="18947"/>
                    <a:pt x="12126" y="18947"/>
                  </a:cubicBezTo>
                  <a:cubicBezTo>
                    <a:pt x="13642" y="18947"/>
                    <a:pt x="14779" y="18189"/>
                    <a:pt x="15916" y="17432"/>
                  </a:cubicBezTo>
                  <a:cubicBezTo>
                    <a:pt x="17432" y="18947"/>
                    <a:pt x="17432" y="18947"/>
                    <a:pt x="17432" y="18947"/>
                  </a:cubicBezTo>
                  <a:cubicBezTo>
                    <a:pt x="17432" y="19326"/>
                    <a:pt x="17811" y="19326"/>
                    <a:pt x="18189" y="18947"/>
                  </a:cubicBezTo>
                  <a:cubicBezTo>
                    <a:pt x="19326" y="17811"/>
                    <a:pt x="19326" y="17811"/>
                    <a:pt x="19326" y="17811"/>
                  </a:cubicBezTo>
                  <a:cubicBezTo>
                    <a:pt x="19326" y="17811"/>
                    <a:pt x="19326" y="17432"/>
                    <a:pt x="19326" y="17053"/>
                  </a:cubicBezTo>
                  <a:cubicBezTo>
                    <a:pt x="17811" y="15537"/>
                    <a:pt x="17811" y="15537"/>
                    <a:pt x="17811" y="15537"/>
                  </a:cubicBezTo>
                  <a:cubicBezTo>
                    <a:pt x="18568" y="14779"/>
                    <a:pt x="18947" y="13263"/>
                    <a:pt x="19326" y="12126"/>
                  </a:cubicBezTo>
                  <a:cubicBezTo>
                    <a:pt x="21221" y="12126"/>
                    <a:pt x="21221" y="12126"/>
                    <a:pt x="21221" y="12126"/>
                  </a:cubicBezTo>
                  <a:cubicBezTo>
                    <a:pt x="21600" y="12126"/>
                    <a:pt x="21600" y="11747"/>
                    <a:pt x="21600" y="11368"/>
                  </a:cubicBezTo>
                  <a:cubicBezTo>
                    <a:pt x="21600" y="9853"/>
                    <a:pt x="21600" y="9853"/>
                    <a:pt x="21600" y="9853"/>
                  </a:cubicBezTo>
                  <a:cubicBezTo>
                    <a:pt x="21600" y="9853"/>
                    <a:pt x="21600" y="9474"/>
                    <a:pt x="21221" y="9474"/>
                  </a:cubicBezTo>
                  <a:close/>
                  <a:moveTo>
                    <a:pt x="10989" y="15916"/>
                  </a:moveTo>
                  <a:cubicBezTo>
                    <a:pt x="7958" y="15916"/>
                    <a:pt x="5684" y="13642"/>
                    <a:pt x="5684" y="10611"/>
                  </a:cubicBezTo>
                  <a:cubicBezTo>
                    <a:pt x="5684" y="7958"/>
                    <a:pt x="7958" y="5305"/>
                    <a:pt x="10989" y="5305"/>
                  </a:cubicBezTo>
                  <a:cubicBezTo>
                    <a:pt x="14021" y="5305"/>
                    <a:pt x="16295" y="7958"/>
                    <a:pt x="16295" y="10611"/>
                  </a:cubicBezTo>
                  <a:cubicBezTo>
                    <a:pt x="16295" y="13642"/>
                    <a:pt x="14021" y="15916"/>
                    <a:pt x="10989" y="1591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72" name="Oval 100"/>
            <p:cNvSpPr/>
            <p:nvPr/>
          </p:nvSpPr>
          <p:spPr>
            <a:xfrm>
              <a:off x="4415363" y="465666"/>
              <a:ext cx="114301" cy="11006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73" name="Freeform 101"/>
            <p:cNvSpPr/>
            <p:nvPr/>
          </p:nvSpPr>
          <p:spPr>
            <a:xfrm>
              <a:off x="4313765" y="3911599"/>
              <a:ext cx="321734" cy="330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545" y="14612"/>
                  </a:moveTo>
                  <a:cubicBezTo>
                    <a:pt x="6545" y="12706"/>
                    <a:pt x="9164" y="8894"/>
                    <a:pt x="10473" y="7624"/>
                  </a:cubicBezTo>
                  <a:cubicBezTo>
                    <a:pt x="14400" y="9529"/>
                    <a:pt x="14400" y="9529"/>
                    <a:pt x="14400" y="9529"/>
                  </a:cubicBezTo>
                  <a:cubicBezTo>
                    <a:pt x="11782" y="0"/>
                    <a:pt x="11782" y="0"/>
                    <a:pt x="11782" y="0"/>
                  </a:cubicBezTo>
                  <a:cubicBezTo>
                    <a:pt x="0" y="1906"/>
                    <a:pt x="0" y="1906"/>
                    <a:pt x="0" y="1906"/>
                  </a:cubicBezTo>
                  <a:cubicBezTo>
                    <a:pt x="3273" y="3812"/>
                    <a:pt x="3273" y="3812"/>
                    <a:pt x="3273" y="3812"/>
                  </a:cubicBezTo>
                  <a:cubicBezTo>
                    <a:pt x="2618" y="5082"/>
                    <a:pt x="1309" y="6353"/>
                    <a:pt x="655" y="7624"/>
                  </a:cubicBezTo>
                  <a:cubicBezTo>
                    <a:pt x="0" y="9529"/>
                    <a:pt x="655" y="10800"/>
                    <a:pt x="1964" y="12071"/>
                  </a:cubicBezTo>
                  <a:cubicBezTo>
                    <a:pt x="2618" y="13976"/>
                    <a:pt x="7200" y="20329"/>
                    <a:pt x="7200" y="20329"/>
                  </a:cubicBezTo>
                  <a:cubicBezTo>
                    <a:pt x="7200" y="20329"/>
                    <a:pt x="5891" y="17153"/>
                    <a:pt x="6545" y="14612"/>
                  </a:cubicBezTo>
                  <a:close/>
                  <a:moveTo>
                    <a:pt x="20945" y="13341"/>
                  </a:moveTo>
                  <a:cubicBezTo>
                    <a:pt x="7855" y="13341"/>
                    <a:pt x="7855" y="13341"/>
                    <a:pt x="7855" y="13341"/>
                  </a:cubicBezTo>
                  <a:cubicBezTo>
                    <a:pt x="7855" y="13341"/>
                    <a:pt x="7200" y="13976"/>
                    <a:pt x="7855" y="17153"/>
                  </a:cubicBezTo>
                  <a:cubicBezTo>
                    <a:pt x="8509" y="19694"/>
                    <a:pt x="9164" y="20965"/>
                    <a:pt x="9164" y="20965"/>
                  </a:cubicBezTo>
                  <a:cubicBezTo>
                    <a:pt x="9164" y="20965"/>
                    <a:pt x="9164" y="21600"/>
                    <a:pt x="11127" y="21600"/>
                  </a:cubicBezTo>
                  <a:cubicBezTo>
                    <a:pt x="13091" y="21600"/>
                    <a:pt x="21600" y="20965"/>
                    <a:pt x="21600" y="20965"/>
                  </a:cubicBezTo>
                  <a:lnTo>
                    <a:pt x="20945" y="1334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74" name="Freeform 102"/>
            <p:cNvSpPr/>
            <p:nvPr/>
          </p:nvSpPr>
          <p:spPr>
            <a:xfrm>
              <a:off x="4436533" y="3670301"/>
              <a:ext cx="419100" cy="228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549" y="3600"/>
                  </a:moveTo>
                  <a:cubicBezTo>
                    <a:pt x="11553" y="5400"/>
                    <a:pt x="13060" y="11700"/>
                    <a:pt x="13563" y="14400"/>
                  </a:cubicBezTo>
                  <a:cubicBezTo>
                    <a:pt x="11051" y="17100"/>
                    <a:pt x="11051" y="17100"/>
                    <a:pt x="11051" y="17100"/>
                  </a:cubicBezTo>
                  <a:cubicBezTo>
                    <a:pt x="19088" y="19800"/>
                    <a:pt x="19088" y="19800"/>
                    <a:pt x="19088" y="19800"/>
                  </a:cubicBezTo>
                  <a:cubicBezTo>
                    <a:pt x="21600" y="7200"/>
                    <a:pt x="21600" y="7200"/>
                    <a:pt x="21600" y="7200"/>
                  </a:cubicBezTo>
                  <a:cubicBezTo>
                    <a:pt x="19088" y="9900"/>
                    <a:pt x="19088" y="9900"/>
                    <a:pt x="19088" y="9900"/>
                  </a:cubicBezTo>
                  <a:cubicBezTo>
                    <a:pt x="18586" y="8100"/>
                    <a:pt x="18084" y="5400"/>
                    <a:pt x="17581" y="3600"/>
                  </a:cubicBezTo>
                  <a:cubicBezTo>
                    <a:pt x="16577" y="900"/>
                    <a:pt x="15572" y="900"/>
                    <a:pt x="14065" y="900"/>
                  </a:cubicBezTo>
                  <a:cubicBezTo>
                    <a:pt x="12558" y="0"/>
                    <a:pt x="6530" y="0"/>
                    <a:pt x="6530" y="0"/>
                  </a:cubicBezTo>
                  <a:cubicBezTo>
                    <a:pt x="6530" y="0"/>
                    <a:pt x="9042" y="1800"/>
                    <a:pt x="10549" y="3600"/>
                  </a:cubicBezTo>
                  <a:close/>
                  <a:moveTo>
                    <a:pt x="5526" y="21600"/>
                  </a:moveTo>
                  <a:cubicBezTo>
                    <a:pt x="10549" y="7200"/>
                    <a:pt x="10549" y="7200"/>
                    <a:pt x="10549" y="7200"/>
                  </a:cubicBezTo>
                  <a:cubicBezTo>
                    <a:pt x="10549" y="7200"/>
                    <a:pt x="10549" y="5400"/>
                    <a:pt x="8540" y="3600"/>
                  </a:cubicBezTo>
                  <a:cubicBezTo>
                    <a:pt x="6530" y="1800"/>
                    <a:pt x="5526" y="1800"/>
                    <a:pt x="5526" y="1800"/>
                  </a:cubicBezTo>
                  <a:cubicBezTo>
                    <a:pt x="5526" y="1800"/>
                    <a:pt x="5023" y="1800"/>
                    <a:pt x="4019" y="3600"/>
                  </a:cubicBezTo>
                  <a:cubicBezTo>
                    <a:pt x="3014" y="6300"/>
                    <a:pt x="0" y="16200"/>
                    <a:pt x="0" y="16200"/>
                  </a:cubicBezTo>
                  <a:lnTo>
                    <a:pt x="5526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75" name="Freeform 103"/>
            <p:cNvSpPr/>
            <p:nvPr/>
          </p:nvSpPr>
          <p:spPr>
            <a:xfrm>
              <a:off x="4677830" y="3856568"/>
              <a:ext cx="292102" cy="42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280" y="12273"/>
                  </a:moveTo>
                  <a:cubicBezTo>
                    <a:pt x="15840" y="13255"/>
                    <a:pt x="10080" y="12764"/>
                    <a:pt x="7200" y="12764"/>
                  </a:cubicBezTo>
                  <a:cubicBezTo>
                    <a:pt x="7200" y="9327"/>
                    <a:pt x="7200" y="9327"/>
                    <a:pt x="7200" y="9327"/>
                  </a:cubicBezTo>
                  <a:cubicBezTo>
                    <a:pt x="0" y="15709"/>
                    <a:pt x="0" y="15709"/>
                    <a:pt x="0" y="15709"/>
                  </a:cubicBezTo>
                  <a:cubicBezTo>
                    <a:pt x="9360" y="21600"/>
                    <a:pt x="9360" y="21600"/>
                    <a:pt x="9360" y="21600"/>
                  </a:cubicBezTo>
                  <a:cubicBezTo>
                    <a:pt x="8640" y="18655"/>
                    <a:pt x="8640" y="18655"/>
                    <a:pt x="8640" y="18655"/>
                  </a:cubicBezTo>
                  <a:cubicBezTo>
                    <a:pt x="10080" y="18655"/>
                    <a:pt x="12240" y="18655"/>
                    <a:pt x="13680" y="18655"/>
                  </a:cubicBezTo>
                  <a:cubicBezTo>
                    <a:pt x="16560" y="18655"/>
                    <a:pt x="16560" y="17673"/>
                    <a:pt x="18000" y="16200"/>
                  </a:cubicBezTo>
                  <a:cubicBezTo>
                    <a:pt x="18720" y="14727"/>
                    <a:pt x="21600" y="9327"/>
                    <a:pt x="21600" y="9327"/>
                  </a:cubicBezTo>
                  <a:cubicBezTo>
                    <a:pt x="21600" y="9327"/>
                    <a:pt x="19440" y="11782"/>
                    <a:pt x="17280" y="12273"/>
                  </a:cubicBezTo>
                  <a:close/>
                  <a:moveTo>
                    <a:pt x="6480" y="3927"/>
                  </a:moveTo>
                  <a:cubicBezTo>
                    <a:pt x="15120" y="11782"/>
                    <a:pt x="15120" y="11782"/>
                    <a:pt x="15120" y="11782"/>
                  </a:cubicBezTo>
                  <a:cubicBezTo>
                    <a:pt x="15120" y="11782"/>
                    <a:pt x="15840" y="12273"/>
                    <a:pt x="18720" y="10309"/>
                  </a:cubicBezTo>
                  <a:cubicBezTo>
                    <a:pt x="20880" y="9327"/>
                    <a:pt x="21600" y="8345"/>
                    <a:pt x="21600" y="8345"/>
                  </a:cubicBezTo>
                  <a:cubicBezTo>
                    <a:pt x="21600" y="8345"/>
                    <a:pt x="21600" y="7855"/>
                    <a:pt x="20880" y="6382"/>
                  </a:cubicBezTo>
                  <a:cubicBezTo>
                    <a:pt x="19440" y="5400"/>
                    <a:pt x="13680" y="0"/>
                    <a:pt x="13680" y="0"/>
                  </a:cubicBezTo>
                  <a:lnTo>
                    <a:pt x="6480" y="392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76" name="Freeform 104"/>
            <p:cNvSpPr/>
            <p:nvPr/>
          </p:nvSpPr>
          <p:spPr>
            <a:xfrm>
              <a:off x="7662333" y="2738967"/>
              <a:ext cx="1016000" cy="1016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985" y="0"/>
                    <a:pt x="208" y="4777"/>
                    <a:pt x="0" y="10592"/>
                  </a:cubicBezTo>
                  <a:cubicBezTo>
                    <a:pt x="0" y="10592"/>
                    <a:pt x="0" y="10800"/>
                    <a:pt x="0" y="10800"/>
                  </a:cubicBezTo>
                  <a:cubicBezTo>
                    <a:pt x="0" y="10800"/>
                    <a:pt x="0" y="11008"/>
                    <a:pt x="0" y="11008"/>
                  </a:cubicBezTo>
                  <a:cubicBezTo>
                    <a:pt x="208" y="16823"/>
                    <a:pt x="4985" y="21600"/>
                    <a:pt x="10800" y="21600"/>
                  </a:cubicBezTo>
                  <a:cubicBezTo>
                    <a:pt x="16823" y="21600"/>
                    <a:pt x="21600" y="16823"/>
                    <a:pt x="21600" y="10800"/>
                  </a:cubicBezTo>
                  <a:cubicBezTo>
                    <a:pt x="21600" y="4777"/>
                    <a:pt x="16823" y="0"/>
                    <a:pt x="10800" y="0"/>
                  </a:cubicBezTo>
                  <a:close/>
                  <a:moveTo>
                    <a:pt x="17446" y="11215"/>
                  </a:moveTo>
                  <a:cubicBezTo>
                    <a:pt x="20562" y="11215"/>
                    <a:pt x="20562" y="11215"/>
                    <a:pt x="20562" y="11215"/>
                  </a:cubicBezTo>
                  <a:cubicBezTo>
                    <a:pt x="20354" y="12462"/>
                    <a:pt x="19315" y="13708"/>
                    <a:pt x="17862" y="14538"/>
                  </a:cubicBezTo>
                  <a:cubicBezTo>
                    <a:pt x="17654" y="14746"/>
                    <a:pt x="17238" y="14954"/>
                    <a:pt x="16823" y="15162"/>
                  </a:cubicBezTo>
                  <a:cubicBezTo>
                    <a:pt x="17238" y="13915"/>
                    <a:pt x="17446" y="12669"/>
                    <a:pt x="17446" y="11215"/>
                  </a:cubicBezTo>
                  <a:close/>
                  <a:moveTo>
                    <a:pt x="16823" y="6646"/>
                  </a:moveTo>
                  <a:cubicBezTo>
                    <a:pt x="17238" y="6646"/>
                    <a:pt x="17654" y="6854"/>
                    <a:pt x="17862" y="7062"/>
                  </a:cubicBezTo>
                  <a:cubicBezTo>
                    <a:pt x="19315" y="7892"/>
                    <a:pt x="20354" y="8931"/>
                    <a:pt x="20562" y="10177"/>
                  </a:cubicBezTo>
                  <a:cubicBezTo>
                    <a:pt x="17446" y="10177"/>
                    <a:pt x="17446" y="10177"/>
                    <a:pt x="17446" y="10177"/>
                  </a:cubicBezTo>
                  <a:cubicBezTo>
                    <a:pt x="17446" y="8931"/>
                    <a:pt x="17238" y="7685"/>
                    <a:pt x="16823" y="6646"/>
                  </a:cubicBezTo>
                  <a:close/>
                  <a:moveTo>
                    <a:pt x="18485" y="6023"/>
                  </a:moveTo>
                  <a:cubicBezTo>
                    <a:pt x="17862" y="5815"/>
                    <a:pt x="17238" y="5400"/>
                    <a:pt x="16408" y="5192"/>
                  </a:cubicBezTo>
                  <a:cubicBezTo>
                    <a:pt x="16200" y="4569"/>
                    <a:pt x="15992" y="3946"/>
                    <a:pt x="15577" y="3323"/>
                  </a:cubicBezTo>
                  <a:cubicBezTo>
                    <a:pt x="15369" y="2700"/>
                    <a:pt x="14954" y="2285"/>
                    <a:pt x="14538" y="1869"/>
                  </a:cubicBezTo>
                  <a:cubicBezTo>
                    <a:pt x="17031" y="2700"/>
                    <a:pt x="18900" y="4777"/>
                    <a:pt x="19938" y="7062"/>
                  </a:cubicBezTo>
                  <a:cubicBezTo>
                    <a:pt x="19523" y="6854"/>
                    <a:pt x="18900" y="6438"/>
                    <a:pt x="18485" y="6023"/>
                  </a:cubicBezTo>
                  <a:close/>
                  <a:moveTo>
                    <a:pt x="15577" y="6023"/>
                  </a:moveTo>
                  <a:cubicBezTo>
                    <a:pt x="15992" y="7269"/>
                    <a:pt x="16200" y="8723"/>
                    <a:pt x="16408" y="10177"/>
                  </a:cubicBezTo>
                  <a:cubicBezTo>
                    <a:pt x="11423" y="10177"/>
                    <a:pt x="11423" y="10177"/>
                    <a:pt x="11423" y="10177"/>
                  </a:cubicBezTo>
                  <a:cubicBezTo>
                    <a:pt x="11423" y="5400"/>
                    <a:pt x="11423" y="5400"/>
                    <a:pt x="11423" y="5400"/>
                  </a:cubicBezTo>
                  <a:cubicBezTo>
                    <a:pt x="13085" y="5400"/>
                    <a:pt x="14331" y="5608"/>
                    <a:pt x="15577" y="6023"/>
                  </a:cubicBezTo>
                  <a:close/>
                  <a:moveTo>
                    <a:pt x="11423" y="4154"/>
                  </a:moveTo>
                  <a:cubicBezTo>
                    <a:pt x="11423" y="1246"/>
                    <a:pt x="11423" y="1246"/>
                    <a:pt x="11423" y="1246"/>
                  </a:cubicBezTo>
                  <a:cubicBezTo>
                    <a:pt x="12669" y="1454"/>
                    <a:pt x="13708" y="2285"/>
                    <a:pt x="14746" y="3738"/>
                  </a:cubicBezTo>
                  <a:cubicBezTo>
                    <a:pt x="14746" y="4154"/>
                    <a:pt x="14954" y="4362"/>
                    <a:pt x="15162" y="4777"/>
                  </a:cubicBezTo>
                  <a:cubicBezTo>
                    <a:pt x="13915" y="4569"/>
                    <a:pt x="12877" y="4362"/>
                    <a:pt x="11423" y="4154"/>
                  </a:cubicBezTo>
                  <a:close/>
                  <a:moveTo>
                    <a:pt x="16408" y="11215"/>
                  </a:moveTo>
                  <a:cubicBezTo>
                    <a:pt x="16200" y="12877"/>
                    <a:pt x="15992" y="14331"/>
                    <a:pt x="15577" y="15577"/>
                  </a:cubicBezTo>
                  <a:cubicBezTo>
                    <a:pt x="14331" y="15992"/>
                    <a:pt x="13085" y="16200"/>
                    <a:pt x="11423" y="16200"/>
                  </a:cubicBezTo>
                  <a:cubicBezTo>
                    <a:pt x="11423" y="11215"/>
                    <a:pt x="11423" y="11215"/>
                    <a:pt x="11423" y="11215"/>
                  </a:cubicBezTo>
                  <a:lnTo>
                    <a:pt x="16408" y="11215"/>
                  </a:lnTo>
                  <a:close/>
                  <a:moveTo>
                    <a:pt x="11423" y="17446"/>
                  </a:moveTo>
                  <a:cubicBezTo>
                    <a:pt x="12877" y="17238"/>
                    <a:pt x="13915" y="17031"/>
                    <a:pt x="15162" y="16823"/>
                  </a:cubicBezTo>
                  <a:cubicBezTo>
                    <a:pt x="14954" y="17238"/>
                    <a:pt x="14746" y="17446"/>
                    <a:pt x="14746" y="17862"/>
                  </a:cubicBezTo>
                  <a:cubicBezTo>
                    <a:pt x="13708" y="19315"/>
                    <a:pt x="12669" y="20146"/>
                    <a:pt x="11423" y="20354"/>
                  </a:cubicBezTo>
                  <a:lnTo>
                    <a:pt x="11423" y="17446"/>
                  </a:lnTo>
                  <a:close/>
                  <a:moveTo>
                    <a:pt x="14538" y="19731"/>
                  </a:moveTo>
                  <a:cubicBezTo>
                    <a:pt x="14954" y="19315"/>
                    <a:pt x="15369" y="18900"/>
                    <a:pt x="15577" y="18277"/>
                  </a:cubicBezTo>
                  <a:cubicBezTo>
                    <a:pt x="15992" y="17654"/>
                    <a:pt x="16200" y="17031"/>
                    <a:pt x="16408" y="16408"/>
                  </a:cubicBezTo>
                  <a:cubicBezTo>
                    <a:pt x="17238" y="16200"/>
                    <a:pt x="17862" y="15785"/>
                    <a:pt x="18485" y="15577"/>
                  </a:cubicBezTo>
                  <a:cubicBezTo>
                    <a:pt x="18900" y="15162"/>
                    <a:pt x="19523" y="14954"/>
                    <a:pt x="19938" y="14538"/>
                  </a:cubicBezTo>
                  <a:cubicBezTo>
                    <a:pt x="18900" y="16823"/>
                    <a:pt x="17031" y="18900"/>
                    <a:pt x="14538" y="19731"/>
                  </a:cubicBezTo>
                  <a:close/>
                  <a:moveTo>
                    <a:pt x="6023" y="15577"/>
                  </a:moveTo>
                  <a:cubicBezTo>
                    <a:pt x="5815" y="14331"/>
                    <a:pt x="5400" y="12877"/>
                    <a:pt x="5400" y="11215"/>
                  </a:cubicBezTo>
                  <a:cubicBezTo>
                    <a:pt x="10385" y="11215"/>
                    <a:pt x="10385" y="11215"/>
                    <a:pt x="10385" y="11215"/>
                  </a:cubicBezTo>
                  <a:cubicBezTo>
                    <a:pt x="10385" y="16200"/>
                    <a:pt x="10385" y="16200"/>
                    <a:pt x="10385" y="16200"/>
                  </a:cubicBezTo>
                  <a:cubicBezTo>
                    <a:pt x="8723" y="16200"/>
                    <a:pt x="7477" y="15992"/>
                    <a:pt x="6023" y="15577"/>
                  </a:cubicBezTo>
                  <a:close/>
                  <a:moveTo>
                    <a:pt x="10385" y="17446"/>
                  </a:moveTo>
                  <a:cubicBezTo>
                    <a:pt x="10385" y="20562"/>
                    <a:pt x="10385" y="20562"/>
                    <a:pt x="10385" y="20562"/>
                  </a:cubicBezTo>
                  <a:cubicBezTo>
                    <a:pt x="9138" y="20354"/>
                    <a:pt x="8100" y="19315"/>
                    <a:pt x="7062" y="17862"/>
                  </a:cubicBezTo>
                  <a:cubicBezTo>
                    <a:pt x="6854" y="17446"/>
                    <a:pt x="6854" y="17238"/>
                    <a:pt x="6646" y="16823"/>
                  </a:cubicBezTo>
                  <a:cubicBezTo>
                    <a:pt x="7685" y="17238"/>
                    <a:pt x="9138" y="17238"/>
                    <a:pt x="10385" y="17446"/>
                  </a:cubicBezTo>
                  <a:close/>
                  <a:moveTo>
                    <a:pt x="5400" y="10177"/>
                  </a:moveTo>
                  <a:cubicBezTo>
                    <a:pt x="5400" y="8723"/>
                    <a:pt x="5815" y="7269"/>
                    <a:pt x="6023" y="6023"/>
                  </a:cubicBezTo>
                  <a:cubicBezTo>
                    <a:pt x="7477" y="5608"/>
                    <a:pt x="8723" y="5400"/>
                    <a:pt x="10385" y="5400"/>
                  </a:cubicBezTo>
                  <a:cubicBezTo>
                    <a:pt x="10385" y="10177"/>
                    <a:pt x="10385" y="10177"/>
                    <a:pt x="10385" y="10177"/>
                  </a:cubicBezTo>
                  <a:lnTo>
                    <a:pt x="5400" y="10177"/>
                  </a:lnTo>
                  <a:close/>
                  <a:moveTo>
                    <a:pt x="5192" y="5192"/>
                  </a:moveTo>
                  <a:cubicBezTo>
                    <a:pt x="4569" y="5400"/>
                    <a:pt x="3946" y="5815"/>
                    <a:pt x="3323" y="6023"/>
                  </a:cubicBezTo>
                  <a:cubicBezTo>
                    <a:pt x="2700" y="6438"/>
                    <a:pt x="2285" y="6646"/>
                    <a:pt x="1869" y="7062"/>
                  </a:cubicBezTo>
                  <a:cubicBezTo>
                    <a:pt x="2908" y="4777"/>
                    <a:pt x="4777" y="2700"/>
                    <a:pt x="7269" y="1869"/>
                  </a:cubicBezTo>
                  <a:cubicBezTo>
                    <a:pt x="6854" y="2285"/>
                    <a:pt x="6438" y="2700"/>
                    <a:pt x="6231" y="3323"/>
                  </a:cubicBezTo>
                  <a:cubicBezTo>
                    <a:pt x="5815" y="3738"/>
                    <a:pt x="5608" y="4569"/>
                    <a:pt x="5192" y="5192"/>
                  </a:cubicBezTo>
                  <a:close/>
                  <a:moveTo>
                    <a:pt x="4777" y="6438"/>
                  </a:moveTo>
                  <a:cubicBezTo>
                    <a:pt x="4569" y="7685"/>
                    <a:pt x="4362" y="8931"/>
                    <a:pt x="4362" y="10177"/>
                  </a:cubicBezTo>
                  <a:cubicBezTo>
                    <a:pt x="1246" y="10177"/>
                    <a:pt x="1246" y="10177"/>
                    <a:pt x="1246" y="10177"/>
                  </a:cubicBezTo>
                  <a:cubicBezTo>
                    <a:pt x="1454" y="8931"/>
                    <a:pt x="2492" y="7892"/>
                    <a:pt x="3946" y="7062"/>
                  </a:cubicBezTo>
                  <a:cubicBezTo>
                    <a:pt x="4154" y="6854"/>
                    <a:pt x="4569" y="6646"/>
                    <a:pt x="4777" y="6438"/>
                  </a:cubicBezTo>
                  <a:close/>
                  <a:moveTo>
                    <a:pt x="4362" y="11215"/>
                  </a:moveTo>
                  <a:cubicBezTo>
                    <a:pt x="4362" y="12669"/>
                    <a:pt x="4569" y="13915"/>
                    <a:pt x="4777" y="15162"/>
                  </a:cubicBezTo>
                  <a:cubicBezTo>
                    <a:pt x="4569" y="14954"/>
                    <a:pt x="4154" y="14746"/>
                    <a:pt x="3946" y="14538"/>
                  </a:cubicBezTo>
                  <a:cubicBezTo>
                    <a:pt x="2285" y="13708"/>
                    <a:pt x="1454" y="12462"/>
                    <a:pt x="1246" y="11215"/>
                  </a:cubicBezTo>
                  <a:lnTo>
                    <a:pt x="4362" y="11215"/>
                  </a:lnTo>
                  <a:close/>
                  <a:moveTo>
                    <a:pt x="3323" y="15577"/>
                  </a:moveTo>
                  <a:cubicBezTo>
                    <a:pt x="3946" y="15785"/>
                    <a:pt x="4569" y="16200"/>
                    <a:pt x="5192" y="16408"/>
                  </a:cubicBezTo>
                  <a:cubicBezTo>
                    <a:pt x="5608" y="17031"/>
                    <a:pt x="5815" y="17654"/>
                    <a:pt x="6231" y="18277"/>
                  </a:cubicBezTo>
                  <a:cubicBezTo>
                    <a:pt x="6438" y="18900"/>
                    <a:pt x="6854" y="19315"/>
                    <a:pt x="7269" y="19731"/>
                  </a:cubicBezTo>
                  <a:cubicBezTo>
                    <a:pt x="4777" y="18900"/>
                    <a:pt x="2908" y="16823"/>
                    <a:pt x="1869" y="14538"/>
                  </a:cubicBezTo>
                  <a:cubicBezTo>
                    <a:pt x="2285" y="14954"/>
                    <a:pt x="2700" y="15162"/>
                    <a:pt x="3323" y="15577"/>
                  </a:cubicBezTo>
                  <a:close/>
                  <a:moveTo>
                    <a:pt x="10385" y="4154"/>
                  </a:moveTo>
                  <a:cubicBezTo>
                    <a:pt x="9138" y="4362"/>
                    <a:pt x="7685" y="4362"/>
                    <a:pt x="6646" y="4777"/>
                  </a:cubicBezTo>
                  <a:cubicBezTo>
                    <a:pt x="6854" y="4362"/>
                    <a:pt x="6854" y="4154"/>
                    <a:pt x="7062" y="3738"/>
                  </a:cubicBezTo>
                  <a:cubicBezTo>
                    <a:pt x="8100" y="2285"/>
                    <a:pt x="9138" y="1246"/>
                    <a:pt x="10385" y="1038"/>
                  </a:cubicBezTo>
                  <a:lnTo>
                    <a:pt x="10385" y="415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77" name="Freeform 105"/>
            <p:cNvSpPr/>
            <p:nvPr/>
          </p:nvSpPr>
          <p:spPr>
            <a:xfrm>
              <a:off x="6070599" y="1278467"/>
              <a:ext cx="829733" cy="821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518" y="9514"/>
                  </a:moveTo>
                  <a:cubicBezTo>
                    <a:pt x="15755" y="9514"/>
                    <a:pt x="15755" y="9514"/>
                    <a:pt x="15755" y="9514"/>
                  </a:cubicBezTo>
                  <a:cubicBezTo>
                    <a:pt x="15247" y="9514"/>
                    <a:pt x="14739" y="10029"/>
                    <a:pt x="14739" y="10800"/>
                  </a:cubicBezTo>
                  <a:cubicBezTo>
                    <a:pt x="14739" y="20314"/>
                    <a:pt x="14739" y="20314"/>
                    <a:pt x="14739" y="20314"/>
                  </a:cubicBezTo>
                  <a:cubicBezTo>
                    <a:pt x="14739" y="20829"/>
                    <a:pt x="15247" y="21600"/>
                    <a:pt x="15755" y="21600"/>
                  </a:cubicBezTo>
                  <a:cubicBezTo>
                    <a:pt x="16518" y="21600"/>
                    <a:pt x="16518" y="21600"/>
                    <a:pt x="16518" y="21600"/>
                  </a:cubicBezTo>
                  <a:cubicBezTo>
                    <a:pt x="17026" y="21600"/>
                    <a:pt x="17534" y="20829"/>
                    <a:pt x="17534" y="20314"/>
                  </a:cubicBezTo>
                  <a:cubicBezTo>
                    <a:pt x="17534" y="10800"/>
                    <a:pt x="17534" y="10800"/>
                    <a:pt x="17534" y="10800"/>
                  </a:cubicBezTo>
                  <a:cubicBezTo>
                    <a:pt x="17534" y="10029"/>
                    <a:pt x="17026" y="9514"/>
                    <a:pt x="16518" y="9514"/>
                  </a:cubicBezTo>
                  <a:close/>
                  <a:moveTo>
                    <a:pt x="21346" y="14657"/>
                  </a:moveTo>
                  <a:cubicBezTo>
                    <a:pt x="21600" y="6686"/>
                    <a:pt x="18805" y="3857"/>
                    <a:pt x="18805" y="3857"/>
                  </a:cubicBezTo>
                  <a:cubicBezTo>
                    <a:pt x="19059" y="3343"/>
                    <a:pt x="18805" y="2829"/>
                    <a:pt x="18805" y="2829"/>
                  </a:cubicBezTo>
                  <a:cubicBezTo>
                    <a:pt x="15501" y="0"/>
                    <a:pt x="11689" y="0"/>
                    <a:pt x="10927" y="0"/>
                  </a:cubicBezTo>
                  <a:cubicBezTo>
                    <a:pt x="9911" y="0"/>
                    <a:pt x="6099" y="0"/>
                    <a:pt x="2795" y="2829"/>
                  </a:cubicBezTo>
                  <a:cubicBezTo>
                    <a:pt x="2795" y="2829"/>
                    <a:pt x="2541" y="3343"/>
                    <a:pt x="2795" y="3857"/>
                  </a:cubicBezTo>
                  <a:cubicBezTo>
                    <a:pt x="2795" y="3857"/>
                    <a:pt x="0" y="6686"/>
                    <a:pt x="254" y="14657"/>
                  </a:cubicBezTo>
                  <a:cubicBezTo>
                    <a:pt x="0" y="14914"/>
                    <a:pt x="0" y="15171"/>
                    <a:pt x="0" y="15429"/>
                  </a:cubicBezTo>
                  <a:cubicBezTo>
                    <a:pt x="0" y="15686"/>
                    <a:pt x="254" y="16200"/>
                    <a:pt x="508" y="16200"/>
                  </a:cubicBezTo>
                  <a:cubicBezTo>
                    <a:pt x="762" y="16200"/>
                    <a:pt x="762" y="16200"/>
                    <a:pt x="762" y="16200"/>
                  </a:cubicBezTo>
                  <a:cubicBezTo>
                    <a:pt x="1016" y="18514"/>
                    <a:pt x="1779" y="20571"/>
                    <a:pt x="3049" y="20571"/>
                  </a:cubicBezTo>
                  <a:cubicBezTo>
                    <a:pt x="3558" y="20571"/>
                    <a:pt x="3558" y="19543"/>
                    <a:pt x="3558" y="19543"/>
                  </a:cubicBezTo>
                  <a:cubicBezTo>
                    <a:pt x="3558" y="11314"/>
                    <a:pt x="3558" y="11314"/>
                    <a:pt x="3558" y="11314"/>
                  </a:cubicBezTo>
                  <a:cubicBezTo>
                    <a:pt x="3558" y="11314"/>
                    <a:pt x="3558" y="10543"/>
                    <a:pt x="3049" y="10543"/>
                  </a:cubicBezTo>
                  <a:cubicBezTo>
                    <a:pt x="2033" y="10543"/>
                    <a:pt x="1016" y="12343"/>
                    <a:pt x="762" y="14657"/>
                  </a:cubicBezTo>
                  <a:cubicBezTo>
                    <a:pt x="762" y="14657"/>
                    <a:pt x="762" y="14657"/>
                    <a:pt x="508" y="14657"/>
                  </a:cubicBezTo>
                  <a:cubicBezTo>
                    <a:pt x="762" y="12857"/>
                    <a:pt x="1271" y="6943"/>
                    <a:pt x="3049" y="4886"/>
                  </a:cubicBezTo>
                  <a:cubicBezTo>
                    <a:pt x="3049" y="4886"/>
                    <a:pt x="3049" y="5143"/>
                    <a:pt x="3558" y="5143"/>
                  </a:cubicBezTo>
                  <a:cubicBezTo>
                    <a:pt x="3812" y="4886"/>
                    <a:pt x="5845" y="2829"/>
                    <a:pt x="10673" y="2829"/>
                  </a:cubicBezTo>
                  <a:cubicBezTo>
                    <a:pt x="10673" y="2829"/>
                    <a:pt x="10673" y="2829"/>
                    <a:pt x="10673" y="2829"/>
                  </a:cubicBezTo>
                  <a:cubicBezTo>
                    <a:pt x="10673" y="2829"/>
                    <a:pt x="10673" y="2829"/>
                    <a:pt x="10927" y="2829"/>
                  </a:cubicBezTo>
                  <a:cubicBezTo>
                    <a:pt x="10927" y="2829"/>
                    <a:pt x="10927" y="2829"/>
                    <a:pt x="10927" y="2829"/>
                  </a:cubicBezTo>
                  <a:cubicBezTo>
                    <a:pt x="10927" y="2829"/>
                    <a:pt x="10927" y="2829"/>
                    <a:pt x="10927" y="2829"/>
                  </a:cubicBezTo>
                  <a:cubicBezTo>
                    <a:pt x="15755" y="2829"/>
                    <a:pt x="17788" y="4886"/>
                    <a:pt x="18042" y="5143"/>
                  </a:cubicBezTo>
                  <a:cubicBezTo>
                    <a:pt x="18551" y="5143"/>
                    <a:pt x="18551" y="4886"/>
                    <a:pt x="18551" y="4886"/>
                  </a:cubicBezTo>
                  <a:cubicBezTo>
                    <a:pt x="20329" y="6943"/>
                    <a:pt x="20838" y="12857"/>
                    <a:pt x="21092" y="14657"/>
                  </a:cubicBezTo>
                  <a:cubicBezTo>
                    <a:pt x="20838" y="14657"/>
                    <a:pt x="20838" y="14657"/>
                    <a:pt x="20838" y="14657"/>
                  </a:cubicBezTo>
                  <a:cubicBezTo>
                    <a:pt x="20584" y="12343"/>
                    <a:pt x="19567" y="10543"/>
                    <a:pt x="18551" y="10543"/>
                  </a:cubicBezTo>
                  <a:cubicBezTo>
                    <a:pt x="18042" y="10543"/>
                    <a:pt x="18042" y="11314"/>
                    <a:pt x="18042" y="11314"/>
                  </a:cubicBezTo>
                  <a:cubicBezTo>
                    <a:pt x="18042" y="19543"/>
                    <a:pt x="18042" y="19543"/>
                    <a:pt x="18042" y="19543"/>
                  </a:cubicBezTo>
                  <a:cubicBezTo>
                    <a:pt x="18042" y="19543"/>
                    <a:pt x="18042" y="20571"/>
                    <a:pt x="18551" y="20571"/>
                  </a:cubicBezTo>
                  <a:cubicBezTo>
                    <a:pt x="19821" y="20571"/>
                    <a:pt x="20838" y="18514"/>
                    <a:pt x="20838" y="16200"/>
                  </a:cubicBezTo>
                  <a:cubicBezTo>
                    <a:pt x="20838" y="16200"/>
                    <a:pt x="20838" y="16200"/>
                    <a:pt x="21092" y="16200"/>
                  </a:cubicBezTo>
                  <a:cubicBezTo>
                    <a:pt x="21346" y="16200"/>
                    <a:pt x="21600" y="15686"/>
                    <a:pt x="21600" y="15429"/>
                  </a:cubicBezTo>
                  <a:cubicBezTo>
                    <a:pt x="21600" y="15171"/>
                    <a:pt x="21600" y="14914"/>
                    <a:pt x="21346" y="14657"/>
                  </a:cubicBezTo>
                  <a:close/>
                  <a:moveTo>
                    <a:pt x="5845" y="9514"/>
                  </a:moveTo>
                  <a:cubicBezTo>
                    <a:pt x="5082" y="9514"/>
                    <a:pt x="5082" y="9514"/>
                    <a:pt x="5082" y="9514"/>
                  </a:cubicBezTo>
                  <a:cubicBezTo>
                    <a:pt x="4574" y="9514"/>
                    <a:pt x="4066" y="10029"/>
                    <a:pt x="4066" y="10800"/>
                  </a:cubicBezTo>
                  <a:cubicBezTo>
                    <a:pt x="4066" y="20314"/>
                    <a:pt x="4066" y="20314"/>
                    <a:pt x="4066" y="20314"/>
                  </a:cubicBezTo>
                  <a:cubicBezTo>
                    <a:pt x="4066" y="20829"/>
                    <a:pt x="4574" y="21600"/>
                    <a:pt x="5082" y="21600"/>
                  </a:cubicBezTo>
                  <a:cubicBezTo>
                    <a:pt x="5845" y="21600"/>
                    <a:pt x="5845" y="21600"/>
                    <a:pt x="5845" y="21600"/>
                  </a:cubicBezTo>
                  <a:cubicBezTo>
                    <a:pt x="6607" y="21600"/>
                    <a:pt x="7115" y="20829"/>
                    <a:pt x="7115" y="20314"/>
                  </a:cubicBezTo>
                  <a:cubicBezTo>
                    <a:pt x="7115" y="10800"/>
                    <a:pt x="7115" y="10800"/>
                    <a:pt x="7115" y="10800"/>
                  </a:cubicBezTo>
                  <a:cubicBezTo>
                    <a:pt x="7115" y="10029"/>
                    <a:pt x="6607" y="9514"/>
                    <a:pt x="5845" y="951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78" name="Freeform 106"/>
            <p:cNvSpPr/>
            <p:nvPr/>
          </p:nvSpPr>
          <p:spPr>
            <a:xfrm>
              <a:off x="2349497" y="1985435"/>
              <a:ext cx="378813" cy="4190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105" h="21600" fill="norm" stroke="1" extrusionOk="0">
                  <a:moveTo>
                    <a:pt x="8376" y="4019"/>
                  </a:moveTo>
                  <a:cubicBezTo>
                    <a:pt x="10580" y="0"/>
                    <a:pt x="10580" y="0"/>
                    <a:pt x="10580" y="0"/>
                  </a:cubicBezTo>
                  <a:cubicBezTo>
                    <a:pt x="0" y="4521"/>
                    <a:pt x="0" y="4521"/>
                    <a:pt x="0" y="4521"/>
                  </a:cubicBezTo>
                  <a:cubicBezTo>
                    <a:pt x="4408" y="13060"/>
                    <a:pt x="4408" y="13060"/>
                    <a:pt x="4408" y="13060"/>
                  </a:cubicBezTo>
                  <a:cubicBezTo>
                    <a:pt x="6171" y="9042"/>
                    <a:pt x="6171" y="9042"/>
                    <a:pt x="6171" y="9042"/>
                  </a:cubicBezTo>
                  <a:cubicBezTo>
                    <a:pt x="8816" y="9544"/>
                    <a:pt x="15869" y="12056"/>
                    <a:pt x="15869" y="21600"/>
                  </a:cubicBezTo>
                  <a:cubicBezTo>
                    <a:pt x="15869" y="21600"/>
                    <a:pt x="21600" y="9042"/>
                    <a:pt x="8376" y="401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79" name="Freeform 107"/>
            <p:cNvSpPr/>
            <p:nvPr/>
          </p:nvSpPr>
          <p:spPr>
            <a:xfrm>
              <a:off x="2193961" y="2201332"/>
              <a:ext cx="379907" cy="427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07" h="21600" fill="norm" stroke="1" extrusionOk="0">
                  <a:moveTo>
                    <a:pt x="17307" y="17182"/>
                  </a:moveTo>
                  <a:cubicBezTo>
                    <a:pt x="12807" y="8836"/>
                    <a:pt x="12807" y="8836"/>
                    <a:pt x="12807" y="8836"/>
                  </a:cubicBezTo>
                  <a:cubicBezTo>
                    <a:pt x="11007" y="12273"/>
                    <a:pt x="11007" y="12273"/>
                    <a:pt x="11007" y="12273"/>
                  </a:cubicBezTo>
                  <a:cubicBezTo>
                    <a:pt x="8307" y="11782"/>
                    <a:pt x="1557" y="9818"/>
                    <a:pt x="1107" y="0"/>
                  </a:cubicBezTo>
                  <a:cubicBezTo>
                    <a:pt x="1107" y="0"/>
                    <a:pt x="-4293" y="12273"/>
                    <a:pt x="8757" y="17673"/>
                  </a:cubicBezTo>
                  <a:cubicBezTo>
                    <a:pt x="6507" y="21600"/>
                    <a:pt x="6507" y="21600"/>
                    <a:pt x="6507" y="21600"/>
                  </a:cubicBezTo>
                  <a:lnTo>
                    <a:pt x="17307" y="1718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80" name="Freeform 108"/>
            <p:cNvSpPr/>
            <p:nvPr/>
          </p:nvSpPr>
          <p:spPr>
            <a:xfrm>
              <a:off x="1231898" y="3344332"/>
              <a:ext cx="745066" cy="491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68" y="21600"/>
                  </a:moveTo>
                  <a:cubicBezTo>
                    <a:pt x="8526" y="21600"/>
                    <a:pt x="8526" y="21600"/>
                    <a:pt x="8526" y="21600"/>
                  </a:cubicBezTo>
                  <a:cubicBezTo>
                    <a:pt x="12789" y="21600"/>
                    <a:pt x="12789" y="21600"/>
                    <a:pt x="12789" y="21600"/>
                  </a:cubicBezTo>
                  <a:cubicBezTo>
                    <a:pt x="21032" y="21600"/>
                    <a:pt x="21032" y="21600"/>
                    <a:pt x="21032" y="21600"/>
                  </a:cubicBezTo>
                  <a:cubicBezTo>
                    <a:pt x="21316" y="21600"/>
                    <a:pt x="21600" y="21168"/>
                    <a:pt x="21600" y="20736"/>
                  </a:cubicBezTo>
                  <a:cubicBezTo>
                    <a:pt x="21600" y="864"/>
                    <a:pt x="21600" y="864"/>
                    <a:pt x="21600" y="864"/>
                  </a:cubicBezTo>
                  <a:cubicBezTo>
                    <a:pt x="21600" y="432"/>
                    <a:pt x="21316" y="0"/>
                    <a:pt x="21032" y="0"/>
                  </a:cubicBezTo>
                  <a:cubicBezTo>
                    <a:pt x="568" y="0"/>
                    <a:pt x="568" y="0"/>
                    <a:pt x="568" y="0"/>
                  </a:cubicBezTo>
                  <a:cubicBezTo>
                    <a:pt x="284" y="0"/>
                    <a:pt x="0" y="432"/>
                    <a:pt x="0" y="864"/>
                  </a:cubicBezTo>
                  <a:cubicBezTo>
                    <a:pt x="0" y="20736"/>
                    <a:pt x="0" y="20736"/>
                    <a:pt x="0" y="20736"/>
                  </a:cubicBezTo>
                  <a:cubicBezTo>
                    <a:pt x="0" y="21168"/>
                    <a:pt x="284" y="21600"/>
                    <a:pt x="568" y="21600"/>
                  </a:cubicBezTo>
                  <a:close/>
                  <a:moveTo>
                    <a:pt x="853" y="2160"/>
                  </a:moveTo>
                  <a:cubicBezTo>
                    <a:pt x="853" y="1728"/>
                    <a:pt x="1137" y="1296"/>
                    <a:pt x="1705" y="1296"/>
                  </a:cubicBezTo>
                  <a:cubicBezTo>
                    <a:pt x="19895" y="1296"/>
                    <a:pt x="19895" y="1296"/>
                    <a:pt x="19895" y="1296"/>
                  </a:cubicBezTo>
                  <a:cubicBezTo>
                    <a:pt x="20179" y="1296"/>
                    <a:pt x="20463" y="1728"/>
                    <a:pt x="20463" y="2160"/>
                  </a:cubicBezTo>
                  <a:cubicBezTo>
                    <a:pt x="20463" y="19008"/>
                    <a:pt x="20463" y="19008"/>
                    <a:pt x="20463" y="19008"/>
                  </a:cubicBezTo>
                  <a:cubicBezTo>
                    <a:pt x="20463" y="19440"/>
                    <a:pt x="20179" y="19872"/>
                    <a:pt x="19895" y="19872"/>
                  </a:cubicBezTo>
                  <a:cubicBezTo>
                    <a:pt x="1705" y="19872"/>
                    <a:pt x="1705" y="19872"/>
                    <a:pt x="1705" y="19872"/>
                  </a:cubicBezTo>
                  <a:cubicBezTo>
                    <a:pt x="1137" y="19872"/>
                    <a:pt x="853" y="19440"/>
                    <a:pt x="853" y="19008"/>
                  </a:cubicBezTo>
                  <a:lnTo>
                    <a:pt x="853" y="216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81" name="Freeform 109"/>
            <p:cNvSpPr/>
            <p:nvPr/>
          </p:nvSpPr>
          <p:spPr>
            <a:xfrm>
              <a:off x="1072724" y="3835400"/>
              <a:ext cx="1050718" cy="313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9" h="21600" fill="norm" stroke="1" extrusionOk="0">
                  <a:moveTo>
                    <a:pt x="21282" y="20250"/>
                  </a:moveTo>
                  <a:cubicBezTo>
                    <a:pt x="18309" y="675"/>
                    <a:pt x="18309" y="675"/>
                    <a:pt x="18309" y="675"/>
                  </a:cubicBezTo>
                  <a:cubicBezTo>
                    <a:pt x="18111" y="675"/>
                    <a:pt x="17913" y="0"/>
                    <a:pt x="17715" y="0"/>
                  </a:cubicBezTo>
                  <a:cubicBezTo>
                    <a:pt x="3843" y="0"/>
                    <a:pt x="3843" y="0"/>
                    <a:pt x="3843" y="0"/>
                  </a:cubicBezTo>
                  <a:cubicBezTo>
                    <a:pt x="3447" y="0"/>
                    <a:pt x="3249" y="675"/>
                    <a:pt x="3249" y="675"/>
                  </a:cubicBezTo>
                  <a:cubicBezTo>
                    <a:pt x="78" y="20250"/>
                    <a:pt x="78" y="20250"/>
                    <a:pt x="78" y="20250"/>
                  </a:cubicBezTo>
                  <a:cubicBezTo>
                    <a:pt x="-120" y="20925"/>
                    <a:pt x="78" y="21600"/>
                    <a:pt x="474" y="21600"/>
                  </a:cubicBezTo>
                  <a:cubicBezTo>
                    <a:pt x="8599" y="21600"/>
                    <a:pt x="8599" y="21600"/>
                    <a:pt x="8599" y="21600"/>
                  </a:cubicBezTo>
                  <a:cubicBezTo>
                    <a:pt x="12761" y="21600"/>
                    <a:pt x="12761" y="21600"/>
                    <a:pt x="12761" y="21600"/>
                  </a:cubicBezTo>
                  <a:cubicBezTo>
                    <a:pt x="20886" y="21600"/>
                    <a:pt x="20886" y="21600"/>
                    <a:pt x="20886" y="21600"/>
                  </a:cubicBezTo>
                  <a:cubicBezTo>
                    <a:pt x="21282" y="21600"/>
                    <a:pt x="21480" y="20925"/>
                    <a:pt x="21282" y="20250"/>
                  </a:cubicBezTo>
                  <a:close/>
                  <a:moveTo>
                    <a:pt x="6221" y="12825"/>
                  </a:moveTo>
                  <a:cubicBezTo>
                    <a:pt x="6618" y="7425"/>
                    <a:pt x="6618" y="7425"/>
                    <a:pt x="6618" y="7425"/>
                  </a:cubicBezTo>
                  <a:cubicBezTo>
                    <a:pt x="14544" y="7425"/>
                    <a:pt x="14544" y="7425"/>
                    <a:pt x="14544" y="7425"/>
                  </a:cubicBezTo>
                  <a:cubicBezTo>
                    <a:pt x="15139" y="12825"/>
                    <a:pt x="15139" y="12825"/>
                    <a:pt x="15139" y="12825"/>
                  </a:cubicBezTo>
                  <a:lnTo>
                    <a:pt x="6221" y="128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82" name="Freeform 110"/>
            <p:cNvSpPr/>
            <p:nvPr/>
          </p:nvSpPr>
          <p:spPr>
            <a:xfrm>
              <a:off x="1464732" y="3530600"/>
              <a:ext cx="264230" cy="76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600" fill="norm" stroke="1" extrusionOk="0">
                  <a:moveTo>
                    <a:pt x="2400" y="18900"/>
                  </a:moveTo>
                  <a:cubicBezTo>
                    <a:pt x="4800" y="10800"/>
                    <a:pt x="7200" y="8100"/>
                    <a:pt x="10400" y="8100"/>
                  </a:cubicBezTo>
                  <a:cubicBezTo>
                    <a:pt x="13600" y="8100"/>
                    <a:pt x="16800" y="10800"/>
                    <a:pt x="19200" y="21600"/>
                  </a:cubicBezTo>
                  <a:cubicBezTo>
                    <a:pt x="19200" y="21600"/>
                    <a:pt x="20000" y="21600"/>
                    <a:pt x="20000" y="21600"/>
                  </a:cubicBezTo>
                  <a:cubicBezTo>
                    <a:pt x="20800" y="21600"/>
                    <a:pt x="20800" y="21600"/>
                    <a:pt x="20800" y="21600"/>
                  </a:cubicBezTo>
                  <a:cubicBezTo>
                    <a:pt x="21600" y="18900"/>
                    <a:pt x="21600" y="16200"/>
                    <a:pt x="20800" y="13500"/>
                  </a:cubicBezTo>
                  <a:cubicBezTo>
                    <a:pt x="18400" y="5400"/>
                    <a:pt x="14400" y="0"/>
                    <a:pt x="10400" y="0"/>
                  </a:cubicBezTo>
                  <a:cubicBezTo>
                    <a:pt x="7200" y="0"/>
                    <a:pt x="3200" y="2700"/>
                    <a:pt x="800" y="13500"/>
                  </a:cubicBezTo>
                  <a:cubicBezTo>
                    <a:pt x="0" y="13500"/>
                    <a:pt x="0" y="16200"/>
                    <a:pt x="0" y="18900"/>
                  </a:cubicBezTo>
                  <a:cubicBezTo>
                    <a:pt x="800" y="21600"/>
                    <a:pt x="1600" y="21600"/>
                    <a:pt x="2400" y="189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83" name="Freeform 111"/>
            <p:cNvSpPr/>
            <p:nvPr/>
          </p:nvSpPr>
          <p:spPr>
            <a:xfrm>
              <a:off x="1509518" y="3589867"/>
              <a:ext cx="181366" cy="592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2" h="21600" fill="norm" stroke="1" extrusionOk="0">
                  <a:moveTo>
                    <a:pt x="9948" y="0"/>
                  </a:moveTo>
                  <a:cubicBezTo>
                    <a:pt x="6537" y="0"/>
                    <a:pt x="3127" y="3600"/>
                    <a:pt x="853" y="10800"/>
                  </a:cubicBezTo>
                  <a:cubicBezTo>
                    <a:pt x="-284" y="14400"/>
                    <a:pt x="-284" y="18000"/>
                    <a:pt x="853" y="18000"/>
                  </a:cubicBezTo>
                  <a:cubicBezTo>
                    <a:pt x="853" y="21600"/>
                    <a:pt x="1990" y="21600"/>
                    <a:pt x="3127" y="18000"/>
                  </a:cubicBezTo>
                  <a:cubicBezTo>
                    <a:pt x="5400" y="14400"/>
                    <a:pt x="7674" y="10800"/>
                    <a:pt x="9948" y="10800"/>
                  </a:cubicBezTo>
                  <a:cubicBezTo>
                    <a:pt x="13358" y="10800"/>
                    <a:pt x="15632" y="14400"/>
                    <a:pt x="17905" y="21600"/>
                  </a:cubicBezTo>
                  <a:cubicBezTo>
                    <a:pt x="17905" y="21600"/>
                    <a:pt x="19042" y="21600"/>
                    <a:pt x="19042" y="21600"/>
                  </a:cubicBezTo>
                  <a:cubicBezTo>
                    <a:pt x="19042" y="21600"/>
                    <a:pt x="20179" y="21600"/>
                    <a:pt x="20179" y="21600"/>
                  </a:cubicBezTo>
                  <a:cubicBezTo>
                    <a:pt x="21316" y="18000"/>
                    <a:pt x="21316" y="14400"/>
                    <a:pt x="20179" y="10800"/>
                  </a:cubicBezTo>
                  <a:cubicBezTo>
                    <a:pt x="17905" y="3600"/>
                    <a:pt x="13358" y="0"/>
                    <a:pt x="994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84" name="Freeform 112"/>
            <p:cNvSpPr/>
            <p:nvPr/>
          </p:nvSpPr>
          <p:spPr>
            <a:xfrm>
              <a:off x="1561134" y="3651646"/>
              <a:ext cx="70551" cy="72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99" h="19575" fill="norm" stroke="1" extrusionOk="0">
                  <a:moveTo>
                    <a:pt x="4474" y="2025"/>
                  </a:moveTo>
                  <a:cubicBezTo>
                    <a:pt x="-926" y="4725"/>
                    <a:pt x="-926" y="12825"/>
                    <a:pt x="1774" y="15525"/>
                  </a:cubicBezTo>
                  <a:cubicBezTo>
                    <a:pt x="7174" y="20925"/>
                    <a:pt x="12574" y="20925"/>
                    <a:pt x="17974" y="15525"/>
                  </a:cubicBezTo>
                  <a:cubicBezTo>
                    <a:pt x="20674" y="12825"/>
                    <a:pt x="20674" y="7425"/>
                    <a:pt x="17974" y="2025"/>
                  </a:cubicBezTo>
                  <a:cubicBezTo>
                    <a:pt x="12574" y="-675"/>
                    <a:pt x="7174" y="-675"/>
                    <a:pt x="4474" y="202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85" name="Freeform 113"/>
            <p:cNvSpPr/>
            <p:nvPr/>
          </p:nvSpPr>
          <p:spPr>
            <a:xfrm>
              <a:off x="3014132" y="1320800"/>
              <a:ext cx="901700" cy="838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512"/>
                  </a:moveTo>
                  <a:lnTo>
                    <a:pt x="9413" y="21174"/>
                  </a:lnTo>
                  <a:lnTo>
                    <a:pt x="14268" y="21600"/>
                  </a:lnTo>
                  <a:lnTo>
                    <a:pt x="21600" y="15109"/>
                  </a:lnTo>
                  <a:lnTo>
                    <a:pt x="10106" y="0"/>
                  </a:lnTo>
                  <a:lnTo>
                    <a:pt x="0" y="8512"/>
                  </a:lnTo>
                  <a:close/>
                  <a:moveTo>
                    <a:pt x="20609" y="15109"/>
                  </a:moveTo>
                  <a:lnTo>
                    <a:pt x="13872" y="21174"/>
                  </a:lnTo>
                  <a:lnTo>
                    <a:pt x="12187" y="19153"/>
                  </a:lnTo>
                  <a:lnTo>
                    <a:pt x="9809" y="20642"/>
                  </a:lnTo>
                  <a:lnTo>
                    <a:pt x="892" y="8832"/>
                  </a:lnTo>
                  <a:lnTo>
                    <a:pt x="9809" y="958"/>
                  </a:lnTo>
                  <a:lnTo>
                    <a:pt x="20609" y="1510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86" name="Freeform 114"/>
            <p:cNvSpPr/>
            <p:nvPr/>
          </p:nvSpPr>
          <p:spPr>
            <a:xfrm>
              <a:off x="3111497" y="1409701"/>
              <a:ext cx="330200" cy="270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0291"/>
                  </a:moveTo>
                  <a:lnTo>
                    <a:pt x="540" y="21600"/>
                  </a:lnTo>
                  <a:lnTo>
                    <a:pt x="21600" y="1636"/>
                  </a:lnTo>
                  <a:lnTo>
                    <a:pt x="20250" y="0"/>
                  </a:lnTo>
                  <a:lnTo>
                    <a:pt x="0" y="2029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87" name="Freeform 115"/>
            <p:cNvSpPr/>
            <p:nvPr/>
          </p:nvSpPr>
          <p:spPr>
            <a:xfrm>
              <a:off x="3141133" y="1443568"/>
              <a:ext cx="330201" cy="279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40" y="21600"/>
                  </a:moveTo>
                  <a:lnTo>
                    <a:pt x="21600" y="1612"/>
                  </a:lnTo>
                  <a:lnTo>
                    <a:pt x="21060" y="0"/>
                  </a:lnTo>
                  <a:lnTo>
                    <a:pt x="0" y="20633"/>
                  </a:lnTo>
                  <a:lnTo>
                    <a:pt x="54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88" name="Freeform 116"/>
            <p:cNvSpPr/>
            <p:nvPr/>
          </p:nvSpPr>
          <p:spPr>
            <a:xfrm>
              <a:off x="3179232" y="1494368"/>
              <a:ext cx="334436" cy="275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00" y="21600"/>
                  </a:moveTo>
                  <a:lnTo>
                    <a:pt x="21600" y="967"/>
                  </a:lnTo>
                  <a:lnTo>
                    <a:pt x="20267" y="0"/>
                  </a:lnTo>
                  <a:lnTo>
                    <a:pt x="0" y="19988"/>
                  </a:lnTo>
                  <a:lnTo>
                    <a:pt x="8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89" name="Freeform 117"/>
            <p:cNvSpPr/>
            <p:nvPr/>
          </p:nvSpPr>
          <p:spPr>
            <a:xfrm>
              <a:off x="3208866" y="1536701"/>
              <a:ext cx="334434" cy="270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33" y="21600"/>
                  </a:moveTo>
                  <a:lnTo>
                    <a:pt x="21600" y="1309"/>
                  </a:lnTo>
                  <a:lnTo>
                    <a:pt x="20800" y="0"/>
                  </a:lnTo>
                  <a:lnTo>
                    <a:pt x="0" y="20945"/>
                  </a:lnTo>
                  <a:lnTo>
                    <a:pt x="1333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90" name="Freeform 118"/>
            <p:cNvSpPr/>
            <p:nvPr/>
          </p:nvSpPr>
          <p:spPr>
            <a:xfrm>
              <a:off x="3251200" y="1583267"/>
              <a:ext cx="330201" cy="275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40" y="21600"/>
                  </a:moveTo>
                  <a:lnTo>
                    <a:pt x="21600" y="655"/>
                  </a:lnTo>
                  <a:lnTo>
                    <a:pt x="21060" y="0"/>
                  </a:lnTo>
                  <a:lnTo>
                    <a:pt x="0" y="19964"/>
                  </a:lnTo>
                  <a:lnTo>
                    <a:pt x="54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91" name="Freeform 119"/>
            <p:cNvSpPr/>
            <p:nvPr/>
          </p:nvSpPr>
          <p:spPr>
            <a:xfrm>
              <a:off x="5245098" y="1731434"/>
              <a:ext cx="668867" cy="478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  <a:moveTo>
                    <a:pt x="20647" y="18514"/>
                  </a:moveTo>
                  <a:cubicBezTo>
                    <a:pt x="14929" y="10580"/>
                    <a:pt x="14929" y="10580"/>
                    <a:pt x="14929" y="10580"/>
                  </a:cubicBezTo>
                  <a:cubicBezTo>
                    <a:pt x="16518" y="8376"/>
                    <a:pt x="19059" y="4849"/>
                    <a:pt x="20647" y="3086"/>
                  </a:cubicBezTo>
                  <a:lnTo>
                    <a:pt x="20647" y="18514"/>
                  </a:lnTo>
                  <a:close/>
                  <a:moveTo>
                    <a:pt x="19694" y="1763"/>
                  </a:moveTo>
                  <a:cubicBezTo>
                    <a:pt x="19376" y="2645"/>
                    <a:pt x="18741" y="3086"/>
                    <a:pt x="18106" y="3967"/>
                  </a:cubicBezTo>
                  <a:cubicBezTo>
                    <a:pt x="16518" y="6171"/>
                    <a:pt x="14929" y="8376"/>
                    <a:pt x="13659" y="10139"/>
                  </a:cubicBezTo>
                  <a:cubicBezTo>
                    <a:pt x="12706" y="11020"/>
                    <a:pt x="12071" y="11020"/>
                    <a:pt x="11435" y="11020"/>
                  </a:cubicBezTo>
                  <a:cubicBezTo>
                    <a:pt x="10800" y="11020"/>
                    <a:pt x="10165" y="10580"/>
                    <a:pt x="9529" y="10580"/>
                  </a:cubicBezTo>
                  <a:cubicBezTo>
                    <a:pt x="9212" y="10139"/>
                    <a:pt x="9212" y="10139"/>
                    <a:pt x="8894" y="10139"/>
                  </a:cubicBezTo>
                  <a:cubicBezTo>
                    <a:pt x="8894" y="9698"/>
                    <a:pt x="8894" y="9698"/>
                    <a:pt x="8894" y="9698"/>
                  </a:cubicBezTo>
                  <a:cubicBezTo>
                    <a:pt x="2224" y="1763"/>
                    <a:pt x="2224" y="1763"/>
                    <a:pt x="2224" y="1763"/>
                  </a:cubicBezTo>
                  <a:lnTo>
                    <a:pt x="19694" y="1763"/>
                  </a:lnTo>
                  <a:close/>
                  <a:moveTo>
                    <a:pt x="1271" y="2645"/>
                  </a:moveTo>
                  <a:cubicBezTo>
                    <a:pt x="7624" y="10580"/>
                    <a:pt x="7624" y="10580"/>
                    <a:pt x="7624" y="10580"/>
                  </a:cubicBezTo>
                  <a:cubicBezTo>
                    <a:pt x="1271" y="18955"/>
                    <a:pt x="1271" y="18955"/>
                    <a:pt x="1271" y="18955"/>
                  </a:cubicBezTo>
                  <a:lnTo>
                    <a:pt x="1271" y="2645"/>
                  </a:lnTo>
                  <a:close/>
                  <a:moveTo>
                    <a:pt x="2224" y="19837"/>
                  </a:moveTo>
                  <a:cubicBezTo>
                    <a:pt x="8576" y="11461"/>
                    <a:pt x="8576" y="11461"/>
                    <a:pt x="8576" y="11461"/>
                  </a:cubicBezTo>
                  <a:cubicBezTo>
                    <a:pt x="8894" y="11902"/>
                    <a:pt x="10165" y="12784"/>
                    <a:pt x="11435" y="12784"/>
                  </a:cubicBezTo>
                  <a:cubicBezTo>
                    <a:pt x="11435" y="12784"/>
                    <a:pt x="11435" y="12784"/>
                    <a:pt x="11435" y="12784"/>
                  </a:cubicBezTo>
                  <a:cubicBezTo>
                    <a:pt x="12388" y="12784"/>
                    <a:pt x="13024" y="12343"/>
                    <a:pt x="13976" y="11461"/>
                  </a:cubicBezTo>
                  <a:cubicBezTo>
                    <a:pt x="19694" y="19837"/>
                    <a:pt x="19694" y="19837"/>
                    <a:pt x="19694" y="19837"/>
                  </a:cubicBezTo>
                  <a:lnTo>
                    <a:pt x="2224" y="1983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92" name="Oval 120"/>
            <p:cNvSpPr/>
            <p:nvPr/>
          </p:nvSpPr>
          <p:spPr>
            <a:xfrm>
              <a:off x="5257798" y="3589867"/>
              <a:ext cx="342897" cy="3429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93" name="Freeform 121"/>
            <p:cNvSpPr/>
            <p:nvPr/>
          </p:nvSpPr>
          <p:spPr>
            <a:xfrm>
              <a:off x="5126564" y="3962400"/>
              <a:ext cx="601134" cy="300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9755"/>
                    <a:pt x="16643" y="0"/>
                    <a:pt x="10623" y="0"/>
                  </a:cubicBezTo>
                  <a:cubicBezTo>
                    <a:pt x="4603" y="0"/>
                    <a:pt x="0" y="9755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94" name="Freeform 122"/>
            <p:cNvSpPr/>
            <p:nvPr/>
          </p:nvSpPr>
          <p:spPr>
            <a:xfrm>
              <a:off x="5833533" y="3462867"/>
              <a:ext cx="1037165" cy="82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4" y="4574"/>
                  </a:moveTo>
                  <a:cubicBezTo>
                    <a:pt x="0" y="16518"/>
                    <a:pt x="0" y="16518"/>
                    <a:pt x="0" y="16518"/>
                  </a:cubicBezTo>
                  <a:cubicBezTo>
                    <a:pt x="0" y="19059"/>
                    <a:pt x="1630" y="21092"/>
                    <a:pt x="3464" y="21346"/>
                  </a:cubicBezTo>
                  <a:cubicBezTo>
                    <a:pt x="17932" y="21600"/>
                    <a:pt x="17932" y="21600"/>
                    <a:pt x="17932" y="21600"/>
                  </a:cubicBezTo>
                  <a:cubicBezTo>
                    <a:pt x="19766" y="21600"/>
                    <a:pt x="21396" y="19567"/>
                    <a:pt x="21396" y="17026"/>
                  </a:cubicBezTo>
                  <a:cubicBezTo>
                    <a:pt x="21600" y="4574"/>
                    <a:pt x="21600" y="4574"/>
                    <a:pt x="21600" y="4574"/>
                  </a:cubicBezTo>
                  <a:cubicBezTo>
                    <a:pt x="21600" y="3558"/>
                    <a:pt x="21192" y="2287"/>
                    <a:pt x="20581" y="1525"/>
                  </a:cubicBezTo>
                  <a:cubicBezTo>
                    <a:pt x="19766" y="508"/>
                    <a:pt x="18951" y="0"/>
                    <a:pt x="17932" y="0"/>
                  </a:cubicBezTo>
                  <a:cubicBezTo>
                    <a:pt x="3668" y="0"/>
                    <a:pt x="3668" y="0"/>
                    <a:pt x="3668" y="0"/>
                  </a:cubicBezTo>
                  <a:cubicBezTo>
                    <a:pt x="1834" y="0"/>
                    <a:pt x="204" y="2033"/>
                    <a:pt x="204" y="4574"/>
                  </a:cubicBezTo>
                  <a:close/>
                  <a:moveTo>
                    <a:pt x="1630" y="18042"/>
                  </a:moveTo>
                  <a:cubicBezTo>
                    <a:pt x="1426" y="17534"/>
                    <a:pt x="1426" y="17026"/>
                    <a:pt x="1426" y="16518"/>
                  </a:cubicBezTo>
                  <a:cubicBezTo>
                    <a:pt x="1426" y="4574"/>
                    <a:pt x="1426" y="4574"/>
                    <a:pt x="1426" y="4574"/>
                  </a:cubicBezTo>
                  <a:cubicBezTo>
                    <a:pt x="1426" y="4066"/>
                    <a:pt x="1630" y="3558"/>
                    <a:pt x="1834" y="3049"/>
                  </a:cubicBezTo>
                  <a:cubicBezTo>
                    <a:pt x="7743" y="11181"/>
                    <a:pt x="7743" y="11181"/>
                    <a:pt x="7743" y="11181"/>
                  </a:cubicBezTo>
                  <a:lnTo>
                    <a:pt x="1630" y="18042"/>
                  </a:lnTo>
                  <a:close/>
                  <a:moveTo>
                    <a:pt x="17932" y="1779"/>
                  </a:moveTo>
                  <a:cubicBezTo>
                    <a:pt x="18136" y="1779"/>
                    <a:pt x="18543" y="2033"/>
                    <a:pt x="18747" y="2033"/>
                  </a:cubicBezTo>
                  <a:cubicBezTo>
                    <a:pt x="12226" y="10673"/>
                    <a:pt x="12226" y="10673"/>
                    <a:pt x="12226" y="10673"/>
                  </a:cubicBezTo>
                  <a:cubicBezTo>
                    <a:pt x="11819" y="11181"/>
                    <a:pt x="11208" y="11435"/>
                    <a:pt x="10800" y="11435"/>
                  </a:cubicBezTo>
                  <a:cubicBezTo>
                    <a:pt x="10189" y="11435"/>
                    <a:pt x="9577" y="11181"/>
                    <a:pt x="9374" y="10673"/>
                  </a:cubicBezTo>
                  <a:cubicBezTo>
                    <a:pt x="2853" y="2033"/>
                    <a:pt x="2853" y="2033"/>
                    <a:pt x="2853" y="2033"/>
                  </a:cubicBezTo>
                  <a:cubicBezTo>
                    <a:pt x="3057" y="1779"/>
                    <a:pt x="3464" y="1779"/>
                    <a:pt x="3668" y="1779"/>
                  </a:cubicBezTo>
                  <a:lnTo>
                    <a:pt x="17932" y="1779"/>
                  </a:lnTo>
                  <a:close/>
                  <a:moveTo>
                    <a:pt x="13653" y="11181"/>
                  </a:moveTo>
                  <a:cubicBezTo>
                    <a:pt x="19766" y="3049"/>
                    <a:pt x="19766" y="3049"/>
                    <a:pt x="19766" y="3049"/>
                  </a:cubicBezTo>
                  <a:cubicBezTo>
                    <a:pt x="19970" y="3558"/>
                    <a:pt x="20174" y="4066"/>
                    <a:pt x="20174" y="4574"/>
                  </a:cubicBezTo>
                  <a:cubicBezTo>
                    <a:pt x="19970" y="17026"/>
                    <a:pt x="19970" y="17026"/>
                    <a:pt x="19970" y="17026"/>
                  </a:cubicBezTo>
                  <a:cubicBezTo>
                    <a:pt x="19970" y="17534"/>
                    <a:pt x="19970" y="18042"/>
                    <a:pt x="19766" y="18551"/>
                  </a:cubicBezTo>
                  <a:lnTo>
                    <a:pt x="13653" y="11181"/>
                  </a:lnTo>
                  <a:close/>
                  <a:moveTo>
                    <a:pt x="3464" y="19567"/>
                  </a:moveTo>
                  <a:cubicBezTo>
                    <a:pt x="3057" y="19313"/>
                    <a:pt x="2853" y="19313"/>
                    <a:pt x="2649" y="19059"/>
                  </a:cubicBezTo>
                  <a:cubicBezTo>
                    <a:pt x="8762" y="12452"/>
                    <a:pt x="8762" y="12452"/>
                    <a:pt x="8762" y="12452"/>
                  </a:cubicBezTo>
                  <a:cubicBezTo>
                    <a:pt x="9374" y="12960"/>
                    <a:pt x="9985" y="13214"/>
                    <a:pt x="10800" y="13214"/>
                  </a:cubicBezTo>
                  <a:cubicBezTo>
                    <a:pt x="11411" y="13214"/>
                    <a:pt x="12023" y="12960"/>
                    <a:pt x="12634" y="12452"/>
                  </a:cubicBezTo>
                  <a:cubicBezTo>
                    <a:pt x="18747" y="19567"/>
                    <a:pt x="18747" y="19567"/>
                    <a:pt x="18747" y="19567"/>
                  </a:cubicBezTo>
                  <a:cubicBezTo>
                    <a:pt x="18340" y="19821"/>
                    <a:pt x="18136" y="19821"/>
                    <a:pt x="17932" y="19821"/>
                  </a:cubicBezTo>
                  <a:lnTo>
                    <a:pt x="3464" y="1956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95" name="Freeform 123"/>
            <p:cNvSpPr/>
            <p:nvPr/>
          </p:nvSpPr>
          <p:spPr>
            <a:xfrm>
              <a:off x="2243666" y="3255433"/>
              <a:ext cx="355601" cy="7238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508" y="21600"/>
                  </a:moveTo>
                  <a:cubicBezTo>
                    <a:pt x="16930" y="21600"/>
                    <a:pt x="21600" y="19265"/>
                    <a:pt x="21600" y="16054"/>
                  </a:cubicBezTo>
                  <a:cubicBezTo>
                    <a:pt x="21600" y="12259"/>
                    <a:pt x="21600" y="12259"/>
                    <a:pt x="21600" y="12259"/>
                  </a:cubicBezTo>
                  <a:cubicBezTo>
                    <a:pt x="21600" y="9341"/>
                    <a:pt x="21600" y="9341"/>
                    <a:pt x="21600" y="9341"/>
                  </a:cubicBezTo>
                  <a:cubicBezTo>
                    <a:pt x="21600" y="5546"/>
                    <a:pt x="21600" y="5546"/>
                    <a:pt x="21600" y="5546"/>
                  </a:cubicBezTo>
                  <a:cubicBezTo>
                    <a:pt x="21600" y="2335"/>
                    <a:pt x="16930" y="0"/>
                    <a:pt x="10508" y="0"/>
                  </a:cubicBezTo>
                  <a:cubicBezTo>
                    <a:pt x="4670" y="0"/>
                    <a:pt x="0" y="2335"/>
                    <a:pt x="0" y="5546"/>
                  </a:cubicBezTo>
                  <a:cubicBezTo>
                    <a:pt x="0" y="9341"/>
                    <a:pt x="0" y="9341"/>
                    <a:pt x="0" y="9341"/>
                  </a:cubicBezTo>
                  <a:cubicBezTo>
                    <a:pt x="0" y="12259"/>
                    <a:pt x="0" y="12259"/>
                    <a:pt x="0" y="12259"/>
                  </a:cubicBezTo>
                  <a:cubicBezTo>
                    <a:pt x="0" y="16054"/>
                    <a:pt x="0" y="16054"/>
                    <a:pt x="0" y="16054"/>
                  </a:cubicBezTo>
                  <a:cubicBezTo>
                    <a:pt x="0" y="19265"/>
                    <a:pt x="4670" y="21600"/>
                    <a:pt x="10508" y="21600"/>
                  </a:cubicBezTo>
                  <a:close/>
                  <a:moveTo>
                    <a:pt x="2335" y="5546"/>
                  </a:moveTo>
                  <a:cubicBezTo>
                    <a:pt x="2335" y="3503"/>
                    <a:pt x="6422" y="1459"/>
                    <a:pt x="10508" y="1459"/>
                  </a:cubicBezTo>
                  <a:cubicBezTo>
                    <a:pt x="15178" y="1459"/>
                    <a:pt x="18681" y="3503"/>
                    <a:pt x="18681" y="5546"/>
                  </a:cubicBezTo>
                  <a:cubicBezTo>
                    <a:pt x="18681" y="10800"/>
                    <a:pt x="18681" y="10800"/>
                    <a:pt x="18681" y="10800"/>
                  </a:cubicBezTo>
                  <a:cubicBezTo>
                    <a:pt x="2335" y="10800"/>
                    <a:pt x="2335" y="10800"/>
                    <a:pt x="2335" y="10800"/>
                  </a:cubicBezTo>
                  <a:lnTo>
                    <a:pt x="2335" y="554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96" name="Oval 124"/>
            <p:cNvSpPr/>
            <p:nvPr/>
          </p:nvSpPr>
          <p:spPr>
            <a:xfrm>
              <a:off x="2396065" y="3335865"/>
              <a:ext cx="76201" cy="6773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97" name="Oval 125"/>
            <p:cNvSpPr/>
            <p:nvPr/>
          </p:nvSpPr>
          <p:spPr>
            <a:xfrm>
              <a:off x="2298698" y="3403600"/>
              <a:ext cx="80437" cy="80437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98" name="Oval 126"/>
            <p:cNvSpPr/>
            <p:nvPr/>
          </p:nvSpPr>
          <p:spPr>
            <a:xfrm>
              <a:off x="2417232" y="3441701"/>
              <a:ext cx="76201" cy="7196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99" name="Oval 127"/>
            <p:cNvSpPr/>
            <p:nvPr/>
          </p:nvSpPr>
          <p:spPr>
            <a:xfrm>
              <a:off x="2463800" y="3530600"/>
              <a:ext cx="80433" cy="7620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00" name="Oval 128"/>
            <p:cNvSpPr/>
            <p:nvPr/>
          </p:nvSpPr>
          <p:spPr>
            <a:xfrm>
              <a:off x="2336799" y="3522133"/>
              <a:ext cx="71969" cy="6773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01" name="Freeform 129"/>
            <p:cNvSpPr/>
            <p:nvPr/>
          </p:nvSpPr>
          <p:spPr>
            <a:xfrm>
              <a:off x="2163230" y="3619501"/>
              <a:ext cx="516468" cy="5460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970" y="0"/>
                  </a:moveTo>
                  <a:cubicBezTo>
                    <a:pt x="19970" y="771"/>
                    <a:pt x="19970" y="771"/>
                    <a:pt x="19970" y="771"/>
                  </a:cubicBezTo>
                  <a:cubicBezTo>
                    <a:pt x="19970" y="6943"/>
                    <a:pt x="19970" y="6943"/>
                    <a:pt x="19970" y="6943"/>
                  </a:cubicBezTo>
                  <a:cubicBezTo>
                    <a:pt x="19970" y="11571"/>
                    <a:pt x="15894" y="15429"/>
                    <a:pt x="10596" y="15429"/>
                  </a:cubicBezTo>
                  <a:cubicBezTo>
                    <a:pt x="5706" y="15429"/>
                    <a:pt x="1630" y="11571"/>
                    <a:pt x="1630" y="6943"/>
                  </a:cubicBezTo>
                  <a:cubicBezTo>
                    <a:pt x="1630" y="771"/>
                    <a:pt x="1630" y="771"/>
                    <a:pt x="1630" y="771"/>
                  </a:cubicBezTo>
                  <a:cubicBezTo>
                    <a:pt x="1630" y="0"/>
                    <a:pt x="1630" y="0"/>
                    <a:pt x="16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329"/>
                    <a:pt x="0" y="7329"/>
                    <a:pt x="0" y="7329"/>
                  </a:cubicBezTo>
                  <a:cubicBezTo>
                    <a:pt x="0" y="12729"/>
                    <a:pt x="4483" y="16971"/>
                    <a:pt x="9781" y="17357"/>
                  </a:cubicBezTo>
                  <a:cubicBezTo>
                    <a:pt x="9781" y="20057"/>
                    <a:pt x="9781" y="20057"/>
                    <a:pt x="9781" y="20057"/>
                  </a:cubicBezTo>
                  <a:cubicBezTo>
                    <a:pt x="4075" y="20057"/>
                    <a:pt x="4075" y="20057"/>
                    <a:pt x="4075" y="20057"/>
                  </a:cubicBezTo>
                  <a:cubicBezTo>
                    <a:pt x="4075" y="21600"/>
                    <a:pt x="4075" y="21600"/>
                    <a:pt x="4075" y="21600"/>
                  </a:cubicBezTo>
                  <a:cubicBezTo>
                    <a:pt x="9781" y="21600"/>
                    <a:pt x="9781" y="21600"/>
                    <a:pt x="9781" y="21600"/>
                  </a:cubicBezTo>
                  <a:cubicBezTo>
                    <a:pt x="9781" y="21600"/>
                    <a:pt x="9781" y="21600"/>
                    <a:pt x="9781" y="21600"/>
                  </a:cubicBezTo>
                  <a:cubicBezTo>
                    <a:pt x="12226" y="21600"/>
                    <a:pt x="12226" y="21600"/>
                    <a:pt x="12226" y="21600"/>
                  </a:cubicBezTo>
                  <a:cubicBezTo>
                    <a:pt x="12226" y="21600"/>
                    <a:pt x="12226" y="21600"/>
                    <a:pt x="12226" y="21600"/>
                  </a:cubicBezTo>
                  <a:cubicBezTo>
                    <a:pt x="17932" y="21600"/>
                    <a:pt x="17932" y="21600"/>
                    <a:pt x="17932" y="21600"/>
                  </a:cubicBezTo>
                  <a:cubicBezTo>
                    <a:pt x="17932" y="20057"/>
                    <a:pt x="17932" y="20057"/>
                    <a:pt x="17932" y="20057"/>
                  </a:cubicBezTo>
                  <a:cubicBezTo>
                    <a:pt x="12226" y="20057"/>
                    <a:pt x="12226" y="20057"/>
                    <a:pt x="12226" y="20057"/>
                  </a:cubicBezTo>
                  <a:cubicBezTo>
                    <a:pt x="12226" y="17357"/>
                    <a:pt x="12226" y="17357"/>
                    <a:pt x="12226" y="17357"/>
                  </a:cubicBezTo>
                  <a:cubicBezTo>
                    <a:pt x="17525" y="16586"/>
                    <a:pt x="21600" y="12343"/>
                    <a:pt x="21600" y="7329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1997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02" name="Freeform 130"/>
            <p:cNvSpPr/>
            <p:nvPr/>
          </p:nvSpPr>
          <p:spPr>
            <a:xfrm>
              <a:off x="2760132" y="2552702"/>
              <a:ext cx="753534" cy="554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5305"/>
                  </a:moveTo>
                  <a:cubicBezTo>
                    <a:pt x="21600" y="5305"/>
                    <a:pt x="21600" y="3789"/>
                    <a:pt x="20197" y="3411"/>
                  </a:cubicBezTo>
                  <a:cubicBezTo>
                    <a:pt x="19075" y="3411"/>
                    <a:pt x="9257" y="1895"/>
                    <a:pt x="9257" y="1895"/>
                  </a:cubicBezTo>
                  <a:cubicBezTo>
                    <a:pt x="9257" y="1516"/>
                    <a:pt x="9257" y="1516"/>
                    <a:pt x="9257" y="1516"/>
                  </a:cubicBezTo>
                  <a:cubicBezTo>
                    <a:pt x="9257" y="1516"/>
                    <a:pt x="9538" y="758"/>
                    <a:pt x="8696" y="379"/>
                  </a:cubicBezTo>
                  <a:cubicBezTo>
                    <a:pt x="7855" y="0"/>
                    <a:pt x="5610" y="0"/>
                    <a:pt x="5610" y="0"/>
                  </a:cubicBezTo>
                  <a:cubicBezTo>
                    <a:pt x="5049" y="379"/>
                    <a:pt x="5049" y="379"/>
                    <a:pt x="5049" y="379"/>
                  </a:cubicBezTo>
                  <a:cubicBezTo>
                    <a:pt x="6732" y="758"/>
                    <a:pt x="6732" y="758"/>
                    <a:pt x="6732" y="758"/>
                  </a:cubicBezTo>
                  <a:cubicBezTo>
                    <a:pt x="6732" y="758"/>
                    <a:pt x="7574" y="758"/>
                    <a:pt x="7855" y="1516"/>
                  </a:cubicBezTo>
                  <a:cubicBezTo>
                    <a:pt x="8135" y="2653"/>
                    <a:pt x="8135" y="2653"/>
                    <a:pt x="8135" y="2653"/>
                  </a:cubicBezTo>
                  <a:cubicBezTo>
                    <a:pt x="19075" y="4168"/>
                    <a:pt x="19075" y="4168"/>
                    <a:pt x="19075" y="4168"/>
                  </a:cubicBezTo>
                  <a:cubicBezTo>
                    <a:pt x="19075" y="4168"/>
                    <a:pt x="20478" y="4168"/>
                    <a:pt x="20758" y="6063"/>
                  </a:cubicBezTo>
                  <a:cubicBezTo>
                    <a:pt x="20758" y="6821"/>
                    <a:pt x="20197" y="15537"/>
                    <a:pt x="20478" y="19326"/>
                  </a:cubicBezTo>
                  <a:cubicBezTo>
                    <a:pt x="19356" y="7579"/>
                    <a:pt x="19356" y="7579"/>
                    <a:pt x="19356" y="7579"/>
                  </a:cubicBezTo>
                  <a:cubicBezTo>
                    <a:pt x="19356" y="7579"/>
                    <a:pt x="19356" y="6063"/>
                    <a:pt x="17953" y="5684"/>
                  </a:cubicBezTo>
                  <a:cubicBezTo>
                    <a:pt x="16551" y="5684"/>
                    <a:pt x="7574" y="4168"/>
                    <a:pt x="7574" y="4168"/>
                  </a:cubicBezTo>
                  <a:cubicBezTo>
                    <a:pt x="7574" y="4168"/>
                    <a:pt x="7294" y="2274"/>
                    <a:pt x="6171" y="2274"/>
                  </a:cubicBezTo>
                  <a:cubicBezTo>
                    <a:pt x="5049" y="1895"/>
                    <a:pt x="2525" y="1516"/>
                    <a:pt x="2525" y="1516"/>
                  </a:cubicBezTo>
                  <a:cubicBezTo>
                    <a:pt x="2525" y="1516"/>
                    <a:pt x="1403" y="1516"/>
                    <a:pt x="2244" y="3789"/>
                  </a:cubicBezTo>
                  <a:cubicBezTo>
                    <a:pt x="0" y="3411"/>
                    <a:pt x="0" y="3411"/>
                    <a:pt x="0" y="3411"/>
                  </a:cubicBezTo>
                  <a:cubicBezTo>
                    <a:pt x="1964" y="18568"/>
                    <a:pt x="1964" y="18568"/>
                    <a:pt x="1964" y="18568"/>
                  </a:cubicBezTo>
                  <a:cubicBezTo>
                    <a:pt x="20758" y="21600"/>
                    <a:pt x="20758" y="21600"/>
                    <a:pt x="20758" y="21600"/>
                  </a:cubicBezTo>
                  <a:lnTo>
                    <a:pt x="21600" y="530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03" name="Freeform 131"/>
            <p:cNvSpPr/>
            <p:nvPr/>
          </p:nvSpPr>
          <p:spPr>
            <a:xfrm>
              <a:off x="6684430" y="2366435"/>
              <a:ext cx="656169" cy="567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442" y="9683"/>
                  </a:moveTo>
                  <a:cubicBezTo>
                    <a:pt x="15797" y="9683"/>
                    <a:pt x="15797" y="9683"/>
                    <a:pt x="15797" y="9683"/>
                  </a:cubicBezTo>
                  <a:cubicBezTo>
                    <a:pt x="15152" y="9683"/>
                    <a:pt x="14507" y="10055"/>
                    <a:pt x="14507" y="10800"/>
                  </a:cubicBezTo>
                  <a:cubicBezTo>
                    <a:pt x="14507" y="20483"/>
                    <a:pt x="14507" y="20483"/>
                    <a:pt x="14507" y="20483"/>
                  </a:cubicBezTo>
                  <a:cubicBezTo>
                    <a:pt x="14507" y="21228"/>
                    <a:pt x="15152" y="21600"/>
                    <a:pt x="15797" y="21600"/>
                  </a:cubicBezTo>
                  <a:cubicBezTo>
                    <a:pt x="16442" y="21600"/>
                    <a:pt x="16442" y="21600"/>
                    <a:pt x="16442" y="21600"/>
                  </a:cubicBezTo>
                  <a:cubicBezTo>
                    <a:pt x="17087" y="21600"/>
                    <a:pt x="17731" y="21228"/>
                    <a:pt x="17731" y="20483"/>
                  </a:cubicBezTo>
                  <a:cubicBezTo>
                    <a:pt x="17731" y="10800"/>
                    <a:pt x="17731" y="10800"/>
                    <a:pt x="17731" y="10800"/>
                  </a:cubicBezTo>
                  <a:cubicBezTo>
                    <a:pt x="17731" y="10055"/>
                    <a:pt x="17087" y="9683"/>
                    <a:pt x="16442" y="9683"/>
                  </a:cubicBezTo>
                  <a:close/>
                  <a:moveTo>
                    <a:pt x="21600" y="14897"/>
                  </a:moveTo>
                  <a:cubicBezTo>
                    <a:pt x="21600" y="6703"/>
                    <a:pt x="19021" y="3724"/>
                    <a:pt x="19021" y="3724"/>
                  </a:cubicBezTo>
                  <a:cubicBezTo>
                    <a:pt x="19021" y="3352"/>
                    <a:pt x="19021" y="2979"/>
                    <a:pt x="19021" y="2979"/>
                  </a:cubicBezTo>
                  <a:cubicBezTo>
                    <a:pt x="15475" y="0"/>
                    <a:pt x="11606" y="0"/>
                    <a:pt x="10639" y="0"/>
                  </a:cubicBezTo>
                  <a:cubicBezTo>
                    <a:pt x="9994" y="0"/>
                    <a:pt x="6125" y="0"/>
                    <a:pt x="2579" y="2979"/>
                  </a:cubicBezTo>
                  <a:cubicBezTo>
                    <a:pt x="2579" y="2979"/>
                    <a:pt x="2579" y="3352"/>
                    <a:pt x="2579" y="3724"/>
                  </a:cubicBezTo>
                  <a:cubicBezTo>
                    <a:pt x="2579" y="3724"/>
                    <a:pt x="0" y="6703"/>
                    <a:pt x="0" y="14897"/>
                  </a:cubicBezTo>
                  <a:cubicBezTo>
                    <a:pt x="0" y="14897"/>
                    <a:pt x="0" y="15269"/>
                    <a:pt x="0" y="15269"/>
                  </a:cubicBezTo>
                  <a:cubicBezTo>
                    <a:pt x="0" y="16014"/>
                    <a:pt x="322" y="16386"/>
                    <a:pt x="645" y="16386"/>
                  </a:cubicBezTo>
                  <a:cubicBezTo>
                    <a:pt x="645" y="16386"/>
                    <a:pt x="645" y="16014"/>
                    <a:pt x="645" y="16014"/>
                  </a:cubicBezTo>
                  <a:cubicBezTo>
                    <a:pt x="967" y="18621"/>
                    <a:pt x="1934" y="20483"/>
                    <a:pt x="3224" y="20483"/>
                  </a:cubicBezTo>
                  <a:cubicBezTo>
                    <a:pt x="3546" y="20483"/>
                    <a:pt x="3546" y="19738"/>
                    <a:pt x="3546" y="19738"/>
                  </a:cubicBezTo>
                  <a:cubicBezTo>
                    <a:pt x="3546" y="11545"/>
                    <a:pt x="3546" y="11545"/>
                    <a:pt x="3546" y="11545"/>
                  </a:cubicBezTo>
                  <a:cubicBezTo>
                    <a:pt x="3546" y="11545"/>
                    <a:pt x="3546" y="10428"/>
                    <a:pt x="3224" y="10428"/>
                  </a:cubicBezTo>
                  <a:cubicBezTo>
                    <a:pt x="1934" y="10428"/>
                    <a:pt x="967" y="12290"/>
                    <a:pt x="645" y="14524"/>
                  </a:cubicBezTo>
                  <a:cubicBezTo>
                    <a:pt x="645" y="14524"/>
                    <a:pt x="645" y="14524"/>
                    <a:pt x="645" y="14524"/>
                  </a:cubicBezTo>
                  <a:cubicBezTo>
                    <a:pt x="645" y="12662"/>
                    <a:pt x="1290" y="7076"/>
                    <a:pt x="2901" y="4841"/>
                  </a:cubicBezTo>
                  <a:cubicBezTo>
                    <a:pt x="2901" y="4841"/>
                    <a:pt x="3224" y="5214"/>
                    <a:pt x="3546" y="5214"/>
                  </a:cubicBezTo>
                  <a:cubicBezTo>
                    <a:pt x="3869" y="4841"/>
                    <a:pt x="5803" y="2607"/>
                    <a:pt x="10639" y="2979"/>
                  </a:cubicBezTo>
                  <a:cubicBezTo>
                    <a:pt x="10639" y="2979"/>
                    <a:pt x="10639" y="2979"/>
                    <a:pt x="10639" y="2979"/>
                  </a:cubicBezTo>
                  <a:cubicBezTo>
                    <a:pt x="10639" y="2979"/>
                    <a:pt x="10639" y="2979"/>
                    <a:pt x="10639" y="2979"/>
                  </a:cubicBezTo>
                  <a:cubicBezTo>
                    <a:pt x="10961" y="2979"/>
                    <a:pt x="10961" y="2979"/>
                    <a:pt x="10961" y="2979"/>
                  </a:cubicBezTo>
                  <a:cubicBezTo>
                    <a:pt x="10961" y="2979"/>
                    <a:pt x="10961" y="2979"/>
                    <a:pt x="10961" y="2979"/>
                  </a:cubicBezTo>
                  <a:cubicBezTo>
                    <a:pt x="15797" y="2607"/>
                    <a:pt x="17731" y="4841"/>
                    <a:pt x="18054" y="5214"/>
                  </a:cubicBezTo>
                  <a:cubicBezTo>
                    <a:pt x="18376" y="5214"/>
                    <a:pt x="18699" y="4841"/>
                    <a:pt x="18699" y="4841"/>
                  </a:cubicBezTo>
                  <a:cubicBezTo>
                    <a:pt x="20310" y="7076"/>
                    <a:pt x="20955" y="12662"/>
                    <a:pt x="20955" y="14524"/>
                  </a:cubicBezTo>
                  <a:cubicBezTo>
                    <a:pt x="20955" y="14524"/>
                    <a:pt x="20955" y="14524"/>
                    <a:pt x="20955" y="14524"/>
                  </a:cubicBezTo>
                  <a:cubicBezTo>
                    <a:pt x="20633" y="12290"/>
                    <a:pt x="19666" y="10428"/>
                    <a:pt x="18376" y="10428"/>
                  </a:cubicBezTo>
                  <a:cubicBezTo>
                    <a:pt x="18054" y="10428"/>
                    <a:pt x="18054" y="11545"/>
                    <a:pt x="18054" y="11545"/>
                  </a:cubicBezTo>
                  <a:cubicBezTo>
                    <a:pt x="18054" y="19738"/>
                    <a:pt x="18054" y="19738"/>
                    <a:pt x="18054" y="19738"/>
                  </a:cubicBezTo>
                  <a:cubicBezTo>
                    <a:pt x="18054" y="19738"/>
                    <a:pt x="18054" y="20483"/>
                    <a:pt x="18376" y="20483"/>
                  </a:cubicBezTo>
                  <a:cubicBezTo>
                    <a:pt x="19666" y="20483"/>
                    <a:pt x="20633" y="18621"/>
                    <a:pt x="20955" y="16014"/>
                  </a:cubicBezTo>
                  <a:cubicBezTo>
                    <a:pt x="20955" y="16014"/>
                    <a:pt x="20955" y="16386"/>
                    <a:pt x="20955" y="16386"/>
                  </a:cubicBezTo>
                  <a:cubicBezTo>
                    <a:pt x="21278" y="16386"/>
                    <a:pt x="21600" y="16014"/>
                    <a:pt x="21600" y="15269"/>
                  </a:cubicBezTo>
                  <a:cubicBezTo>
                    <a:pt x="21600" y="15269"/>
                    <a:pt x="21600" y="14897"/>
                    <a:pt x="21600" y="14897"/>
                  </a:cubicBezTo>
                  <a:close/>
                  <a:moveTo>
                    <a:pt x="5803" y="9683"/>
                  </a:moveTo>
                  <a:cubicBezTo>
                    <a:pt x="5158" y="9683"/>
                    <a:pt x="5158" y="9683"/>
                    <a:pt x="5158" y="9683"/>
                  </a:cubicBezTo>
                  <a:cubicBezTo>
                    <a:pt x="4513" y="9683"/>
                    <a:pt x="3869" y="10055"/>
                    <a:pt x="3869" y="10800"/>
                  </a:cubicBezTo>
                  <a:cubicBezTo>
                    <a:pt x="3869" y="20483"/>
                    <a:pt x="3869" y="20483"/>
                    <a:pt x="3869" y="20483"/>
                  </a:cubicBezTo>
                  <a:cubicBezTo>
                    <a:pt x="3869" y="21228"/>
                    <a:pt x="4513" y="21600"/>
                    <a:pt x="5158" y="21600"/>
                  </a:cubicBezTo>
                  <a:cubicBezTo>
                    <a:pt x="5803" y="21600"/>
                    <a:pt x="5803" y="21600"/>
                    <a:pt x="5803" y="21600"/>
                  </a:cubicBezTo>
                  <a:cubicBezTo>
                    <a:pt x="6448" y="21600"/>
                    <a:pt x="7093" y="21228"/>
                    <a:pt x="7093" y="20483"/>
                  </a:cubicBezTo>
                  <a:cubicBezTo>
                    <a:pt x="7093" y="10800"/>
                    <a:pt x="7093" y="10800"/>
                    <a:pt x="7093" y="10800"/>
                  </a:cubicBezTo>
                  <a:cubicBezTo>
                    <a:pt x="7093" y="10055"/>
                    <a:pt x="6448" y="9683"/>
                    <a:pt x="5803" y="968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04" name="Freeform 132"/>
            <p:cNvSpPr/>
            <p:nvPr/>
          </p:nvSpPr>
          <p:spPr>
            <a:xfrm>
              <a:off x="6350000" y="2201332"/>
              <a:ext cx="1392765" cy="1210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518" y="21252"/>
                  </a:moveTo>
                  <a:cubicBezTo>
                    <a:pt x="8366" y="21077"/>
                    <a:pt x="8366" y="20729"/>
                    <a:pt x="8518" y="20555"/>
                  </a:cubicBezTo>
                  <a:cubicBezTo>
                    <a:pt x="8518" y="20555"/>
                    <a:pt x="8518" y="20555"/>
                    <a:pt x="8518" y="20555"/>
                  </a:cubicBezTo>
                  <a:cubicBezTo>
                    <a:pt x="9431" y="18639"/>
                    <a:pt x="9735" y="17245"/>
                    <a:pt x="9735" y="16374"/>
                  </a:cubicBezTo>
                  <a:cubicBezTo>
                    <a:pt x="9735" y="16374"/>
                    <a:pt x="9735" y="16374"/>
                    <a:pt x="9735" y="16374"/>
                  </a:cubicBezTo>
                  <a:cubicBezTo>
                    <a:pt x="7149" y="16200"/>
                    <a:pt x="4868" y="15329"/>
                    <a:pt x="3042" y="13935"/>
                  </a:cubicBezTo>
                  <a:cubicBezTo>
                    <a:pt x="3042" y="13935"/>
                    <a:pt x="3042" y="13935"/>
                    <a:pt x="3042" y="13935"/>
                  </a:cubicBezTo>
                  <a:cubicBezTo>
                    <a:pt x="1217" y="12542"/>
                    <a:pt x="0" y="10452"/>
                    <a:pt x="0" y="8187"/>
                  </a:cubicBezTo>
                  <a:cubicBezTo>
                    <a:pt x="0" y="8187"/>
                    <a:pt x="0" y="8187"/>
                    <a:pt x="0" y="8187"/>
                  </a:cubicBezTo>
                  <a:cubicBezTo>
                    <a:pt x="0" y="5748"/>
                    <a:pt x="1217" y="3658"/>
                    <a:pt x="3194" y="2265"/>
                  </a:cubicBezTo>
                  <a:cubicBezTo>
                    <a:pt x="3194" y="2265"/>
                    <a:pt x="3194" y="2265"/>
                    <a:pt x="3194" y="2265"/>
                  </a:cubicBezTo>
                  <a:cubicBezTo>
                    <a:pt x="5172" y="871"/>
                    <a:pt x="7910" y="0"/>
                    <a:pt x="10800" y="0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13690" y="0"/>
                    <a:pt x="16428" y="871"/>
                    <a:pt x="18406" y="2265"/>
                  </a:cubicBezTo>
                  <a:cubicBezTo>
                    <a:pt x="18406" y="2265"/>
                    <a:pt x="18406" y="2265"/>
                    <a:pt x="18406" y="2265"/>
                  </a:cubicBezTo>
                  <a:cubicBezTo>
                    <a:pt x="20231" y="3658"/>
                    <a:pt x="21600" y="5748"/>
                    <a:pt x="21600" y="8187"/>
                  </a:cubicBezTo>
                  <a:cubicBezTo>
                    <a:pt x="21600" y="8187"/>
                    <a:pt x="21600" y="8187"/>
                    <a:pt x="21600" y="8187"/>
                  </a:cubicBezTo>
                  <a:cubicBezTo>
                    <a:pt x="21600" y="10103"/>
                    <a:pt x="20687" y="12019"/>
                    <a:pt x="19318" y="13239"/>
                  </a:cubicBezTo>
                  <a:cubicBezTo>
                    <a:pt x="19318" y="13239"/>
                    <a:pt x="19318" y="13239"/>
                    <a:pt x="19318" y="13239"/>
                  </a:cubicBezTo>
                  <a:cubicBezTo>
                    <a:pt x="17949" y="14632"/>
                    <a:pt x="15972" y="15503"/>
                    <a:pt x="13842" y="16026"/>
                  </a:cubicBezTo>
                  <a:cubicBezTo>
                    <a:pt x="13842" y="16026"/>
                    <a:pt x="13842" y="16026"/>
                    <a:pt x="13842" y="16026"/>
                  </a:cubicBezTo>
                  <a:cubicBezTo>
                    <a:pt x="12473" y="20032"/>
                    <a:pt x="9279" y="21426"/>
                    <a:pt x="9279" y="21426"/>
                  </a:cubicBezTo>
                  <a:cubicBezTo>
                    <a:pt x="9279" y="21426"/>
                    <a:pt x="9279" y="21426"/>
                    <a:pt x="9279" y="21426"/>
                  </a:cubicBezTo>
                  <a:cubicBezTo>
                    <a:pt x="9127" y="21600"/>
                    <a:pt x="9127" y="21600"/>
                    <a:pt x="8975" y="21600"/>
                  </a:cubicBezTo>
                  <a:cubicBezTo>
                    <a:pt x="8975" y="21600"/>
                    <a:pt x="8975" y="21600"/>
                    <a:pt x="8975" y="21600"/>
                  </a:cubicBezTo>
                  <a:cubicBezTo>
                    <a:pt x="8823" y="21600"/>
                    <a:pt x="8670" y="21426"/>
                    <a:pt x="8518" y="21252"/>
                  </a:cubicBezTo>
                  <a:close/>
                  <a:moveTo>
                    <a:pt x="3955" y="3484"/>
                  </a:moveTo>
                  <a:cubicBezTo>
                    <a:pt x="2130" y="4703"/>
                    <a:pt x="1217" y="6445"/>
                    <a:pt x="1217" y="8187"/>
                  </a:cubicBezTo>
                  <a:cubicBezTo>
                    <a:pt x="1217" y="8187"/>
                    <a:pt x="1217" y="8187"/>
                    <a:pt x="1217" y="8187"/>
                  </a:cubicBezTo>
                  <a:cubicBezTo>
                    <a:pt x="1217" y="9929"/>
                    <a:pt x="2130" y="11497"/>
                    <a:pt x="3651" y="12716"/>
                  </a:cubicBezTo>
                  <a:cubicBezTo>
                    <a:pt x="3651" y="12716"/>
                    <a:pt x="3651" y="12716"/>
                    <a:pt x="3651" y="12716"/>
                  </a:cubicBezTo>
                  <a:cubicBezTo>
                    <a:pt x="5324" y="14110"/>
                    <a:pt x="7758" y="14806"/>
                    <a:pt x="10344" y="14981"/>
                  </a:cubicBezTo>
                  <a:cubicBezTo>
                    <a:pt x="10344" y="14981"/>
                    <a:pt x="10344" y="14981"/>
                    <a:pt x="10344" y="14981"/>
                  </a:cubicBezTo>
                  <a:cubicBezTo>
                    <a:pt x="10648" y="14981"/>
                    <a:pt x="10800" y="15155"/>
                    <a:pt x="10800" y="15503"/>
                  </a:cubicBezTo>
                  <a:cubicBezTo>
                    <a:pt x="10800" y="15503"/>
                    <a:pt x="10800" y="15503"/>
                    <a:pt x="10800" y="15503"/>
                  </a:cubicBezTo>
                  <a:cubicBezTo>
                    <a:pt x="10952" y="15852"/>
                    <a:pt x="10952" y="16026"/>
                    <a:pt x="10952" y="16374"/>
                  </a:cubicBezTo>
                  <a:cubicBezTo>
                    <a:pt x="10952" y="16374"/>
                    <a:pt x="10952" y="16374"/>
                    <a:pt x="10952" y="16374"/>
                  </a:cubicBezTo>
                  <a:cubicBezTo>
                    <a:pt x="10952" y="17071"/>
                    <a:pt x="10800" y="18116"/>
                    <a:pt x="10344" y="19161"/>
                  </a:cubicBezTo>
                  <a:cubicBezTo>
                    <a:pt x="10344" y="19161"/>
                    <a:pt x="10344" y="19161"/>
                    <a:pt x="10344" y="19161"/>
                  </a:cubicBezTo>
                  <a:cubicBezTo>
                    <a:pt x="10344" y="19161"/>
                    <a:pt x="10344" y="19161"/>
                    <a:pt x="10496" y="19161"/>
                  </a:cubicBezTo>
                  <a:cubicBezTo>
                    <a:pt x="10496" y="19161"/>
                    <a:pt x="10496" y="19161"/>
                    <a:pt x="10496" y="19161"/>
                  </a:cubicBezTo>
                  <a:cubicBezTo>
                    <a:pt x="11408" y="18290"/>
                    <a:pt x="12321" y="17071"/>
                    <a:pt x="12930" y="15155"/>
                  </a:cubicBezTo>
                  <a:cubicBezTo>
                    <a:pt x="12930" y="15155"/>
                    <a:pt x="12930" y="15155"/>
                    <a:pt x="12930" y="15155"/>
                  </a:cubicBezTo>
                  <a:cubicBezTo>
                    <a:pt x="12930" y="14981"/>
                    <a:pt x="13082" y="14806"/>
                    <a:pt x="13386" y="14806"/>
                  </a:cubicBezTo>
                  <a:cubicBezTo>
                    <a:pt x="13386" y="14806"/>
                    <a:pt x="13386" y="14806"/>
                    <a:pt x="13386" y="14806"/>
                  </a:cubicBezTo>
                  <a:cubicBezTo>
                    <a:pt x="15515" y="14284"/>
                    <a:pt x="17189" y="13413"/>
                    <a:pt x="18558" y="12194"/>
                  </a:cubicBezTo>
                  <a:cubicBezTo>
                    <a:pt x="18558" y="12194"/>
                    <a:pt x="18558" y="12194"/>
                    <a:pt x="18558" y="12194"/>
                  </a:cubicBezTo>
                  <a:cubicBezTo>
                    <a:pt x="19775" y="10974"/>
                    <a:pt x="20383" y="9581"/>
                    <a:pt x="20383" y="8187"/>
                  </a:cubicBezTo>
                  <a:cubicBezTo>
                    <a:pt x="20383" y="8187"/>
                    <a:pt x="20383" y="8187"/>
                    <a:pt x="20383" y="8187"/>
                  </a:cubicBezTo>
                  <a:cubicBezTo>
                    <a:pt x="20383" y="6445"/>
                    <a:pt x="19470" y="4703"/>
                    <a:pt x="17645" y="3484"/>
                  </a:cubicBezTo>
                  <a:cubicBezTo>
                    <a:pt x="17645" y="3484"/>
                    <a:pt x="17645" y="3484"/>
                    <a:pt x="17645" y="3484"/>
                  </a:cubicBezTo>
                  <a:cubicBezTo>
                    <a:pt x="15972" y="2090"/>
                    <a:pt x="13538" y="1394"/>
                    <a:pt x="10800" y="1394"/>
                  </a:cubicBezTo>
                  <a:cubicBezTo>
                    <a:pt x="10800" y="1394"/>
                    <a:pt x="10800" y="1394"/>
                    <a:pt x="10800" y="1394"/>
                  </a:cubicBezTo>
                  <a:cubicBezTo>
                    <a:pt x="10800" y="1394"/>
                    <a:pt x="10800" y="1394"/>
                    <a:pt x="10800" y="1394"/>
                  </a:cubicBezTo>
                  <a:cubicBezTo>
                    <a:pt x="10800" y="1394"/>
                    <a:pt x="10800" y="1394"/>
                    <a:pt x="10800" y="1394"/>
                  </a:cubicBezTo>
                  <a:cubicBezTo>
                    <a:pt x="8062" y="1394"/>
                    <a:pt x="5628" y="2090"/>
                    <a:pt x="3955" y="348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05" name="Freeform 133"/>
            <p:cNvSpPr/>
            <p:nvPr/>
          </p:nvSpPr>
          <p:spPr>
            <a:xfrm>
              <a:off x="5655733" y="2578101"/>
              <a:ext cx="292099" cy="757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840" y="6732"/>
                  </a:moveTo>
                  <a:cubicBezTo>
                    <a:pt x="18000" y="6171"/>
                    <a:pt x="20160" y="5049"/>
                    <a:pt x="20160" y="3647"/>
                  </a:cubicBezTo>
                  <a:cubicBezTo>
                    <a:pt x="20160" y="1683"/>
                    <a:pt x="15840" y="0"/>
                    <a:pt x="10800" y="0"/>
                  </a:cubicBezTo>
                  <a:cubicBezTo>
                    <a:pt x="5760" y="0"/>
                    <a:pt x="1440" y="1683"/>
                    <a:pt x="1440" y="3647"/>
                  </a:cubicBezTo>
                  <a:cubicBezTo>
                    <a:pt x="1440" y="5049"/>
                    <a:pt x="3600" y="5891"/>
                    <a:pt x="5760" y="6732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10080" y="21600"/>
                    <a:pt x="10080" y="21600"/>
                    <a:pt x="10080" y="21600"/>
                  </a:cubicBezTo>
                  <a:cubicBezTo>
                    <a:pt x="11520" y="21600"/>
                    <a:pt x="11520" y="21600"/>
                    <a:pt x="1152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lnTo>
                    <a:pt x="15840" y="673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06" name="Freeform 134"/>
            <p:cNvSpPr/>
            <p:nvPr/>
          </p:nvSpPr>
          <p:spPr>
            <a:xfrm>
              <a:off x="5460999" y="2379132"/>
              <a:ext cx="681567" cy="613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737" y="20914"/>
                  </a:moveTo>
                  <a:cubicBezTo>
                    <a:pt x="15429" y="20571"/>
                    <a:pt x="15737" y="20229"/>
                    <a:pt x="16046" y="20229"/>
                  </a:cubicBezTo>
                  <a:cubicBezTo>
                    <a:pt x="16046" y="20229"/>
                    <a:pt x="16046" y="20229"/>
                    <a:pt x="16046" y="20229"/>
                  </a:cubicBezTo>
                  <a:cubicBezTo>
                    <a:pt x="16354" y="19886"/>
                    <a:pt x="16663" y="19886"/>
                    <a:pt x="16663" y="19543"/>
                  </a:cubicBezTo>
                  <a:cubicBezTo>
                    <a:pt x="16663" y="19543"/>
                    <a:pt x="16663" y="19543"/>
                    <a:pt x="16663" y="19543"/>
                  </a:cubicBezTo>
                  <a:cubicBezTo>
                    <a:pt x="16971" y="19543"/>
                    <a:pt x="17280" y="19200"/>
                    <a:pt x="17280" y="19200"/>
                  </a:cubicBezTo>
                  <a:cubicBezTo>
                    <a:pt x="17280" y="19200"/>
                    <a:pt x="17280" y="19200"/>
                    <a:pt x="17280" y="19200"/>
                  </a:cubicBezTo>
                  <a:cubicBezTo>
                    <a:pt x="19131" y="17143"/>
                    <a:pt x="20057" y="14400"/>
                    <a:pt x="20057" y="11657"/>
                  </a:cubicBezTo>
                  <a:cubicBezTo>
                    <a:pt x="20057" y="11657"/>
                    <a:pt x="20057" y="11657"/>
                    <a:pt x="20057" y="11657"/>
                  </a:cubicBezTo>
                  <a:cubicBezTo>
                    <a:pt x="20057" y="9257"/>
                    <a:pt x="19131" y="6857"/>
                    <a:pt x="17589" y="4800"/>
                  </a:cubicBezTo>
                  <a:cubicBezTo>
                    <a:pt x="17589" y="4800"/>
                    <a:pt x="17589" y="4800"/>
                    <a:pt x="17589" y="4800"/>
                  </a:cubicBezTo>
                  <a:cubicBezTo>
                    <a:pt x="15737" y="2400"/>
                    <a:pt x="13269" y="1371"/>
                    <a:pt x="10800" y="1371"/>
                  </a:cubicBezTo>
                  <a:cubicBezTo>
                    <a:pt x="10800" y="1371"/>
                    <a:pt x="10800" y="1371"/>
                    <a:pt x="10800" y="1371"/>
                  </a:cubicBezTo>
                  <a:cubicBezTo>
                    <a:pt x="8640" y="1371"/>
                    <a:pt x="6171" y="2400"/>
                    <a:pt x="4320" y="4114"/>
                  </a:cubicBezTo>
                  <a:cubicBezTo>
                    <a:pt x="4320" y="4114"/>
                    <a:pt x="4320" y="4114"/>
                    <a:pt x="4320" y="4114"/>
                  </a:cubicBezTo>
                  <a:cubicBezTo>
                    <a:pt x="2469" y="6171"/>
                    <a:pt x="1543" y="8914"/>
                    <a:pt x="1543" y="11657"/>
                  </a:cubicBezTo>
                  <a:cubicBezTo>
                    <a:pt x="1543" y="11657"/>
                    <a:pt x="1543" y="11657"/>
                    <a:pt x="1543" y="11657"/>
                  </a:cubicBezTo>
                  <a:cubicBezTo>
                    <a:pt x="1543" y="14400"/>
                    <a:pt x="2160" y="16800"/>
                    <a:pt x="4011" y="18857"/>
                  </a:cubicBezTo>
                  <a:cubicBezTo>
                    <a:pt x="4011" y="18857"/>
                    <a:pt x="4011" y="18857"/>
                    <a:pt x="4011" y="18857"/>
                  </a:cubicBezTo>
                  <a:cubicBezTo>
                    <a:pt x="4011" y="18857"/>
                    <a:pt x="4320" y="19200"/>
                    <a:pt x="4320" y="19200"/>
                  </a:cubicBezTo>
                  <a:cubicBezTo>
                    <a:pt x="4320" y="19200"/>
                    <a:pt x="4320" y="19200"/>
                    <a:pt x="4320" y="19200"/>
                  </a:cubicBezTo>
                  <a:cubicBezTo>
                    <a:pt x="4629" y="19543"/>
                    <a:pt x="5246" y="19886"/>
                    <a:pt x="5554" y="19886"/>
                  </a:cubicBezTo>
                  <a:cubicBezTo>
                    <a:pt x="5554" y="19886"/>
                    <a:pt x="5554" y="19886"/>
                    <a:pt x="5554" y="19886"/>
                  </a:cubicBezTo>
                  <a:cubicBezTo>
                    <a:pt x="5554" y="19886"/>
                    <a:pt x="5554" y="19886"/>
                    <a:pt x="5554" y="19886"/>
                  </a:cubicBezTo>
                  <a:cubicBezTo>
                    <a:pt x="5863" y="20229"/>
                    <a:pt x="5863" y="20571"/>
                    <a:pt x="5863" y="20914"/>
                  </a:cubicBezTo>
                  <a:cubicBezTo>
                    <a:pt x="5863" y="20914"/>
                    <a:pt x="5863" y="20914"/>
                    <a:pt x="5863" y="20914"/>
                  </a:cubicBezTo>
                  <a:cubicBezTo>
                    <a:pt x="5554" y="21257"/>
                    <a:pt x="5246" y="21600"/>
                    <a:pt x="4937" y="21257"/>
                  </a:cubicBezTo>
                  <a:cubicBezTo>
                    <a:pt x="4937" y="21257"/>
                    <a:pt x="4937" y="21257"/>
                    <a:pt x="4937" y="21257"/>
                  </a:cubicBezTo>
                  <a:cubicBezTo>
                    <a:pt x="4011" y="20914"/>
                    <a:pt x="3086" y="19886"/>
                    <a:pt x="3086" y="19886"/>
                  </a:cubicBezTo>
                  <a:cubicBezTo>
                    <a:pt x="3086" y="19886"/>
                    <a:pt x="3086" y="19886"/>
                    <a:pt x="3086" y="19886"/>
                  </a:cubicBezTo>
                  <a:cubicBezTo>
                    <a:pt x="3086" y="19886"/>
                    <a:pt x="3086" y="19886"/>
                    <a:pt x="3086" y="19886"/>
                  </a:cubicBezTo>
                  <a:cubicBezTo>
                    <a:pt x="926" y="17486"/>
                    <a:pt x="0" y="14743"/>
                    <a:pt x="0" y="11657"/>
                  </a:cubicBezTo>
                  <a:cubicBezTo>
                    <a:pt x="0" y="11657"/>
                    <a:pt x="0" y="11657"/>
                    <a:pt x="0" y="11657"/>
                  </a:cubicBezTo>
                  <a:cubicBezTo>
                    <a:pt x="0" y="8571"/>
                    <a:pt x="1234" y="5486"/>
                    <a:pt x="3394" y="3086"/>
                  </a:cubicBezTo>
                  <a:cubicBezTo>
                    <a:pt x="3394" y="3086"/>
                    <a:pt x="3394" y="3086"/>
                    <a:pt x="3394" y="3086"/>
                  </a:cubicBezTo>
                  <a:cubicBezTo>
                    <a:pt x="5554" y="1029"/>
                    <a:pt x="8023" y="0"/>
                    <a:pt x="10800" y="0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13577" y="0"/>
                    <a:pt x="16354" y="1029"/>
                    <a:pt x="18514" y="3771"/>
                  </a:cubicBezTo>
                  <a:cubicBezTo>
                    <a:pt x="18514" y="3771"/>
                    <a:pt x="18514" y="3771"/>
                    <a:pt x="18514" y="3771"/>
                  </a:cubicBezTo>
                  <a:cubicBezTo>
                    <a:pt x="20366" y="5829"/>
                    <a:pt x="21600" y="8914"/>
                    <a:pt x="21600" y="11657"/>
                  </a:cubicBezTo>
                  <a:cubicBezTo>
                    <a:pt x="21600" y="11657"/>
                    <a:pt x="21600" y="11657"/>
                    <a:pt x="21600" y="11657"/>
                  </a:cubicBezTo>
                  <a:cubicBezTo>
                    <a:pt x="21600" y="15086"/>
                    <a:pt x="20366" y="18171"/>
                    <a:pt x="18206" y="20571"/>
                  </a:cubicBezTo>
                  <a:cubicBezTo>
                    <a:pt x="18206" y="20571"/>
                    <a:pt x="18206" y="20571"/>
                    <a:pt x="18206" y="20571"/>
                  </a:cubicBezTo>
                  <a:cubicBezTo>
                    <a:pt x="18206" y="20571"/>
                    <a:pt x="18206" y="20571"/>
                    <a:pt x="18206" y="20571"/>
                  </a:cubicBezTo>
                  <a:cubicBezTo>
                    <a:pt x="17897" y="20571"/>
                    <a:pt x="17280" y="21257"/>
                    <a:pt x="16354" y="21600"/>
                  </a:cubicBezTo>
                  <a:cubicBezTo>
                    <a:pt x="16354" y="21600"/>
                    <a:pt x="16354" y="21600"/>
                    <a:pt x="16354" y="21600"/>
                  </a:cubicBezTo>
                  <a:cubicBezTo>
                    <a:pt x="16354" y="21600"/>
                    <a:pt x="16354" y="21600"/>
                    <a:pt x="16354" y="21600"/>
                  </a:cubicBezTo>
                  <a:cubicBezTo>
                    <a:pt x="16354" y="21600"/>
                    <a:pt x="16354" y="21600"/>
                    <a:pt x="16354" y="21600"/>
                  </a:cubicBezTo>
                  <a:cubicBezTo>
                    <a:pt x="16046" y="21600"/>
                    <a:pt x="15737" y="21257"/>
                    <a:pt x="15737" y="2091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07" name="Freeform 135"/>
            <p:cNvSpPr/>
            <p:nvPr/>
          </p:nvSpPr>
          <p:spPr>
            <a:xfrm>
              <a:off x="5571066" y="2484967"/>
              <a:ext cx="465668" cy="402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50" y="21600"/>
                  </a:moveTo>
                  <a:cubicBezTo>
                    <a:pt x="16200" y="21073"/>
                    <a:pt x="16200" y="20020"/>
                    <a:pt x="16650" y="20020"/>
                  </a:cubicBezTo>
                  <a:cubicBezTo>
                    <a:pt x="16650" y="20020"/>
                    <a:pt x="16650" y="20020"/>
                    <a:pt x="16650" y="20020"/>
                  </a:cubicBezTo>
                  <a:cubicBezTo>
                    <a:pt x="18450" y="17912"/>
                    <a:pt x="19350" y="15278"/>
                    <a:pt x="19350" y="12117"/>
                  </a:cubicBezTo>
                  <a:cubicBezTo>
                    <a:pt x="19350" y="12117"/>
                    <a:pt x="19350" y="12117"/>
                    <a:pt x="19350" y="12117"/>
                  </a:cubicBezTo>
                  <a:cubicBezTo>
                    <a:pt x="19350" y="10010"/>
                    <a:pt x="18900" y="7376"/>
                    <a:pt x="17100" y="5268"/>
                  </a:cubicBezTo>
                  <a:cubicBezTo>
                    <a:pt x="17100" y="5268"/>
                    <a:pt x="17100" y="5268"/>
                    <a:pt x="17100" y="5268"/>
                  </a:cubicBezTo>
                  <a:cubicBezTo>
                    <a:pt x="15300" y="3161"/>
                    <a:pt x="13050" y="2107"/>
                    <a:pt x="10800" y="2107"/>
                  </a:cubicBezTo>
                  <a:cubicBezTo>
                    <a:pt x="10800" y="2107"/>
                    <a:pt x="10800" y="2107"/>
                    <a:pt x="10800" y="2107"/>
                  </a:cubicBezTo>
                  <a:cubicBezTo>
                    <a:pt x="8550" y="2107"/>
                    <a:pt x="6300" y="3161"/>
                    <a:pt x="4950" y="4741"/>
                  </a:cubicBezTo>
                  <a:cubicBezTo>
                    <a:pt x="4950" y="4741"/>
                    <a:pt x="4950" y="4741"/>
                    <a:pt x="4950" y="4741"/>
                  </a:cubicBezTo>
                  <a:cubicBezTo>
                    <a:pt x="3150" y="6849"/>
                    <a:pt x="2250" y="9483"/>
                    <a:pt x="2250" y="12117"/>
                  </a:cubicBezTo>
                  <a:cubicBezTo>
                    <a:pt x="2250" y="12117"/>
                    <a:pt x="2250" y="12117"/>
                    <a:pt x="2250" y="12117"/>
                  </a:cubicBezTo>
                  <a:cubicBezTo>
                    <a:pt x="2250" y="14751"/>
                    <a:pt x="2700" y="17385"/>
                    <a:pt x="4500" y="19493"/>
                  </a:cubicBezTo>
                  <a:cubicBezTo>
                    <a:pt x="4500" y="19493"/>
                    <a:pt x="4500" y="19493"/>
                    <a:pt x="4500" y="19493"/>
                  </a:cubicBezTo>
                  <a:cubicBezTo>
                    <a:pt x="4500" y="19493"/>
                    <a:pt x="4500" y="19493"/>
                    <a:pt x="4500" y="19493"/>
                  </a:cubicBezTo>
                  <a:cubicBezTo>
                    <a:pt x="4950" y="20020"/>
                    <a:pt x="4950" y="20546"/>
                    <a:pt x="4500" y="21073"/>
                  </a:cubicBezTo>
                  <a:cubicBezTo>
                    <a:pt x="4500" y="21073"/>
                    <a:pt x="4500" y="21073"/>
                    <a:pt x="4500" y="21073"/>
                  </a:cubicBezTo>
                  <a:cubicBezTo>
                    <a:pt x="4050" y="21600"/>
                    <a:pt x="3150" y="21600"/>
                    <a:pt x="3150" y="21073"/>
                  </a:cubicBezTo>
                  <a:cubicBezTo>
                    <a:pt x="3150" y="21073"/>
                    <a:pt x="3150" y="21073"/>
                    <a:pt x="3150" y="21073"/>
                  </a:cubicBezTo>
                  <a:cubicBezTo>
                    <a:pt x="900" y="18439"/>
                    <a:pt x="0" y="15278"/>
                    <a:pt x="0" y="12117"/>
                  </a:cubicBezTo>
                  <a:cubicBezTo>
                    <a:pt x="0" y="12117"/>
                    <a:pt x="0" y="12117"/>
                    <a:pt x="0" y="12117"/>
                  </a:cubicBezTo>
                  <a:cubicBezTo>
                    <a:pt x="0" y="8956"/>
                    <a:pt x="1350" y="5795"/>
                    <a:pt x="3600" y="3161"/>
                  </a:cubicBezTo>
                  <a:cubicBezTo>
                    <a:pt x="3600" y="3161"/>
                    <a:pt x="3600" y="3161"/>
                    <a:pt x="3600" y="3161"/>
                  </a:cubicBezTo>
                  <a:cubicBezTo>
                    <a:pt x="5400" y="1054"/>
                    <a:pt x="8100" y="0"/>
                    <a:pt x="10800" y="0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13500" y="0"/>
                    <a:pt x="16650" y="1054"/>
                    <a:pt x="18450" y="3688"/>
                  </a:cubicBezTo>
                  <a:cubicBezTo>
                    <a:pt x="18450" y="3688"/>
                    <a:pt x="18450" y="3688"/>
                    <a:pt x="18450" y="3688"/>
                  </a:cubicBezTo>
                  <a:cubicBezTo>
                    <a:pt x="20700" y="6322"/>
                    <a:pt x="21600" y="9483"/>
                    <a:pt x="21600" y="12117"/>
                  </a:cubicBezTo>
                  <a:cubicBezTo>
                    <a:pt x="21600" y="12117"/>
                    <a:pt x="21600" y="12117"/>
                    <a:pt x="21600" y="12117"/>
                  </a:cubicBezTo>
                  <a:cubicBezTo>
                    <a:pt x="21600" y="15805"/>
                    <a:pt x="20250" y="18966"/>
                    <a:pt x="18000" y="21600"/>
                  </a:cubicBezTo>
                  <a:cubicBezTo>
                    <a:pt x="18000" y="21600"/>
                    <a:pt x="18000" y="21600"/>
                    <a:pt x="18000" y="21600"/>
                  </a:cubicBezTo>
                  <a:cubicBezTo>
                    <a:pt x="18000" y="21600"/>
                    <a:pt x="17550" y="21600"/>
                    <a:pt x="17550" y="21600"/>
                  </a:cubicBezTo>
                  <a:cubicBezTo>
                    <a:pt x="17550" y="21600"/>
                    <a:pt x="17550" y="21600"/>
                    <a:pt x="17550" y="21600"/>
                  </a:cubicBezTo>
                  <a:cubicBezTo>
                    <a:pt x="17100" y="21600"/>
                    <a:pt x="17100" y="21600"/>
                    <a:pt x="1665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08" name="Freeform 136"/>
            <p:cNvSpPr/>
            <p:nvPr/>
          </p:nvSpPr>
          <p:spPr>
            <a:xfrm>
              <a:off x="4000497" y="1813755"/>
              <a:ext cx="640499" cy="9571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0" h="21327" fill="norm" stroke="1" extrusionOk="0">
                  <a:moveTo>
                    <a:pt x="13091" y="737"/>
                  </a:moveTo>
                  <a:cubicBezTo>
                    <a:pt x="13091" y="82"/>
                    <a:pt x="12109" y="-136"/>
                    <a:pt x="11127" y="82"/>
                  </a:cubicBezTo>
                  <a:cubicBezTo>
                    <a:pt x="1309" y="2046"/>
                    <a:pt x="1309" y="2046"/>
                    <a:pt x="1309" y="2046"/>
                  </a:cubicBezTo>
                  <a:cubicBezTo>
                    <a:pt x="327" y="2264"/>
                    <a:pt x="0" y="2919"/>
                    <a:pt x="0" y="3355"/>
                  </a:cubicBezTo>
                  <a:cubicBezTo>
                    <a:pt x="8182" y="20591"/>
                    <a:pt x="8182" y="20591"/>
                    <a:pt x="8182" y="20591"/>
                  </a:cubicBezTo>
                  <a:cubicBezTo>
                    <a:pt x="8509" y="21246"/>
                    <a:pt x="9491" y="21464"/>
                    <a:pt x="10145" y="21246"/>
                  </a:cubicBezTo>
                  <a:cubicBezTo>
                    <a:pt x="20291" y="19282"/>
                    <a:pt x="20291" y="19282"/>
                    <a:pt x="20291" y="19282"/>
                  </a:cubicBezTo>
                  <a:cubicBezTo>
                    <a:pt x="20945" y="19064"/>
                    <a:pt x="21600" y="18409"/>
                    <a:pt x="21273" y="17973"/>
                  </a:cubicBezTo>
                  <a:lnTo>
                    <a:pt x="13091" y="737"/>
                  </a:lnTo>
                  <a:close/>
                  <a:moveTo>
                    <a:pt x="9818" y="8373"/>
                  </a:moveTo>
                  <a:cubicBezTo>
                    <a:pt x="7527" y="9028"/>
                    <a:pt x="4909" y="8155"/>
                    <a:pt x="4255" y="6628"/>
                  </a:cubicBezTo>
                  <a:cubicBezTo>
                    <a:pt x="3600" y="4882"/>
                    <a:pt x="4909" y="3355"/>
                    <a:pt x="7200" y="2919"/>
                  </a:cubicBezTo>
                  <a:cubicBezTo>
                    <a:pt x="9491" y="2264"/>
                    <a:pt x="12109" y="3137"/>
                    <a:pt x="12764" y="4882"/>
                  </a:cubicBezTo>
                  <a:cubicBezTo>
                    <a:pt x="13418" y="6409"/>
                    <a:pt x="12109" y="7937"/>
                    <a:pt x="9818" y="837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09" name="Freeform 137"/>
            <p:cNvSpPr/>
            <p:nvPr/>
          </p:nvSpPr>
          <p:spPr>
            <a:xfrm>
              <a:off x="4440764" y="1739298"/>
              <a:ext cx="488969" cy="425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4" h="20859" fill="norm" stroke="1" extrusionOk="0">
                  <a:moveTo>
                    <a:pt x="21168" y="12574"/>
                  </a:moveTo>
                  <a:cubicBezTo>
                    <a:pt x="18576" y="2494"/>
                    <a:pt x="18576" y="2494"/>
                    <a:pt x="18576" y="2494"/>
                  </a:cubicBezTo>
                  <a:cubicBezTo>
                    <a:pt x="18144" y="1054"/>
                    <a:pt x="16848" y="-386"/>
                    <a:pt x="15120" y="94"/>
                  </a:cubicBezTo>
                  <a:cubicBezTo>
                    <a:pt x="2160" y="4894"/>
                    <a:pt x="2160" y="4894"/>
                    <a:pt x="2160" y="4894"/>
                  </a:cubicBezTo>
                  <a:cubicBezTo>
                    <a:pt x="0" y="5374"/>
                    <a:pt x="0" y="7294"/>
                    <a:pt x="0" y="8734"/>
                  </a:cubicBezTo>
                  <a:cubicBezTo>
                    <a:pt x="3024" y="18814"/>
                    <a:pt x="3024" y="18814"/>
                    <a:pt x="3024" y="18814"/>
                  </a:cubicBezTo>
                  <a:cubicBezTo>
                    <a:pt x="3456" y="20254"/>
                    <a:pt x="4752" y="21214"/>
                    <a:pt x="6480" y="20734"/>
                  </a:cubicBezTo>
                  <a:cubicBezTo>
                    <a:pt x="19440" y="16414"/>
                    <a:pt x="19440" y="16414"/>
                    <a:pt x="19440" y="16414"/>
                  </a:cubicBezTo>
                  <a:cubicBezTo>
                    <a:pt x="21168" y="15934"/>
                    <a:pt x="21600" y="13534"/>
                    <a:pt x="21168" y="12574"/>
                  </a:cubicBezTo>
                  <a:close/>
                  <a:moveTo>
                    <a:pt x="18576" y="15454"/>
                  </a:moveTo>
                  <a:cubicBezTo>
                    <a:pt x="6480" y="19294"/>
                    <a:pt x="6480" y="19294"/>
                    <a:pt x="6480" y="19294"/>
                  </a:cubicBezTo>
                  <a:cubicBezTo>
                    <a:pt x="5616" y="19774"/>
                    <a:pt x="4752" y="19294"/>
                    <a:pt x="4320" y="18334"/>
                  </a:cubicBezTo>
                  <a:cubicBezTo>
                    <a:pt x="1728" y="8254"/>
                    <a:pt x="1728" y="8254"/>
                    <a:pt x="1728" y="8254"/>
                  </a:cubicBezTo>
                  <a:cubicBezTo>
                    <a:pt x="1296" y="7294"/>
                    <a:pt x="1728" y="6334"/>
                    <a:pt x="2592" y="5854"/>
                  </a:cubicBezTo>
                  <a:cubicBezTo>
                    <a:pt x="15120" y="1534"/>
                    <a:pt x="15120" y="1534"/>
                    <a:pt x="15120" y="1534"/>
                  </a:cubicBezTo>
                  <a:cubicBezTo>
                    <a:pt x="15984" y="1534"/>
                    <a:pt x="16848" y="2014"/>
                    <a:pt x="17280" y="2974"/>
                  </a:cubicBezTo>
                  <a:cubicBezTo>
                    <a:pt x="19872" y="12574"/>
                    <a:pt x="19872" y="12574"/>
                    <a:pt x="19872" y="12574"/>
                  </a:cubicBezTo>
                  <a:cubicBezTo>
                    <a:pt x="20304" y="14014"/>
                    <a:pt x="19872" y="14974"/>
                    <a:pt x="18576" y="154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10" name="Freeform 138"/>
            <p:cNvSpPr/>
            <p:nvPr/>
          </p:nvSpPr>
          <p:spPr>
            <a:xfrm>
              <a:off x="4142195" y="1956919"/>
              <a:ext cx="228843" cy="222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41" h="19210" fill="norm" stroke="1" extrusionOk="0">
                  <a:moveTo>
                    <a:pt x="7079" y="533"/>
                  </a:moveTo>
                  <a:cubicBezTo>
                    <a:pt x="2094" y="2261"/>
                    <a:pt x="-1229" y="7445"/>
                    <a:pt x="433" y="12629"/>
                  </a:cubicBezTo>
                  <a:cubicBezTo>
                    <a:pt x="2094" y="17813"/>
                    <a:pt x="7079" y="20405"/>
                    <a:pt x="12063" y="18677"/>
                  </a:cubicBezTo>
                  <a:cubicBezTo>
                    <a:pt x="17048" y="17813"/>
                    <a:pt x="20371" y="11765"/>
                    <a:pt x="18709" y="6581"/>
                  </a:cubicBezTo>
                  <a:cubicBezTo>
                    <a:pt x="17048" y="1397"/>
                    <a:pt x="12063" y="-1195"/>
                    <a:pt x="7079" y="533"/>
                  </a:cubicBezTo>
                  <a:close/>
                  <a:moveTo>
                    <a:pt x="7079" y="12629"/>
                  </a:moveTo>
                  <a:cubicBezTo>
                    <a:pt x="5417" y="12629"/>
                    <a:pt x="3756" y="11765"/>
                    <a:pt x="2925" y="10037"/>
                  </a:cubicBezTo>
                  <a:cubicBezTo>
                    <a:pt x="2094" y="8309"/>
                    <a:pt x="2925" y="5717"/>
                    <a:pt x="5417" y="5717"/>
                  </a:cubicBezTo>
                  <a:cubicBezTo>
                    <a:pt x="7079" y="4853"/>
                    <a:pt x="8740" y="5717"/>
                    <a:pt x="9571" y="7445"/>
                  </a:cubicBezTo>
                  <a:cubicBezTo>
                    <a:pt x="10402" y="10037"/>
                    <a:pt x="8740" y="11765"/>
                    <a:pt x="7079" y="1262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11" name="Freeform 139"/>
            <p:cNvSpPr/>
            <p:nvPr/>
          </p:nvSpPr>
          <p:spPr>
            <a:xfrm>
              <a:off x="7048497" y="3365501"/>
              <a:ext cx="558802" cy="762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084" y="7754"/>
                  </a:moveTo>
                  <a:cubicBezTo>
                    <a:pt x="20084" y="3323"/>
                    <a:pt x="15916" y="0"/>
                    <a:pt x="10989" y="0"/>
                  </a:cubicBezTo>
                  <a:cubicBezTo>
                    <a:pt x="5684" y="0"/>
                    <a:pt x="1516" y="3323"/>
                    <a:pt x="1516" y="7754"/>
                  </a:cubicBezTo>
                  <a:cubicBezTo>
                    <a:pt x="379" y="8031"/>
                    <a:pt x="0" y="8862"/>
                    <a:pt x="0" y="9692"/>
                  </a:cubicBezTo>
                  <a:cubicBezTo>
                    <a:pt x="0" y="19385"/>
                    <a:pt x="0" y="19385"/>
                    <a:pt x="0" y="19385"/>
                  </a:cubicBezTo>
                  <a:cubicBezTo>
                    <a:pt x="0" y="20492"/>
                    <a:pt x="1137" y="21600"/>
                    <a:pt x="2653" y="21600"/>
                  </a:cubicBezTo>
                  <a:cubicBezTo>
                    <a:pt x="18947" y="21600"/>
                    <a:pt x="18947" y="21600"/>
                    <a:pt x="18947" y="21600"/>
                  </a:cubicBezTo>
                  <a:cubicBezTo>
                    <a:pt x="20463" y="21600"/>
                    <a:pt x="21600" y="20492"/>
                    <a:pt x="21600" y="19385"/>
                  </a:cubicBezTo>
                  <a:cubicBezTo>
                    <a:pt x="21600" y="9692"/>
                    <a:pt x="21600" y="9692"/>
                    <a:pt x="21600" y="9692"/>
                  </a:cubicBezTo>
                  <a:cubicBezTo>
                    <a:pt x="21600" y="8862"/>
                    <a:pt x="21221" y="8031"/>
                    <a:pt x="20084" y="7754"/>
                  </a:cubicBezTo>
                  <a:close/>
                  <a:moveTo>
                    <a:pt x="12126" y="15231"/>
                  </a:moveTo>
                  <a:cubicBezTo>
                    <a:pt x="12126" y="18277"/>
                    <a:pt x="12126" y="18277"/>
                    <a:pt x="12126" y="18277"/>
                  </a:cubicBezTo>
                  <a:cubicBezTo>
                    <a:pt x="12126" y="18831"/>
                    <a:pt x="11368" y="19108"/>
                    <a:pt x="10989" y="19108"/>
                  </a:cubicBezTo>
                  <a:cubicBezTo>
                    <a:pt x="10232" y="19108"/>
                    <a:pt x="9474" y="18831"/>
                    <a:pt x="9474" y="18277"/>
                  </a:cubicBezTo>
                  <a:cubicBezTo>
                    <a:pt x="9474" y="15231"/>
                    <a:pt x="9474" y="15231"/>
                    <a:pt x="9474" y="15231"/>
                  </a:cubicBezTo>
                  <a:cubicBezTo>
                    <a:pt x="8337" y="14954"/>
                    <a:pt x="7579" y="13846"/>
                    <a:pt x="7579" y="13015"/>
                  </a:cubicBezTo>
                  <a:cubicBezTo>
                    <a:pt x="7579" y="11631"/>
                    <a:pt x="9095" y="10523"/>
                    <a:pt x="10989" y="10523"/>
                  </a:cubicBezTo>
                  <a:cubicBezTo>
                    <a:pt x="12884" y="10523"/>
                    <a:pt x="14400" y="11631"/>
                    <a:pt x="14400" y="13015"/>
                  </a:cubicBezTo>
                  <a:cubicBezTo>
                    <a:pt x="14400" y="13846"/>
                    <a:pt x="13263" y="14954"/>
                    <a:pt x="12126" y="15231"/>
                  </a:cubicBezTo>
                  <a:close/>
                  <a:moveTo>
                    <a:pt x="3411" y="7477"/>
                  </a:moveTo>
                  <a:cubicBezTo>
                    <a:pt x="3789" y="4154"/>
                    <a:pt x="6821" y="1385"/>
                    <a:pt x="10989" y="1385"/>
                  </a:cubicBezTo>
                  <a:cubicBezTo>
                    <a:pt x="14779" y="1385"/>
                    <a:pt x="17811" y="4154"/>
                    <a:pt x="18189" y="7477"/>
                  </a:cubicBezTo>
                  <a:lnTo>
                    <a:pt x="3411" y="747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12" name="Freeform 140"/>
            <p:cNvSpPr/>
            <p:nvPr/>
          </p:nvSpPr>
          <p:spPr>
            <a:xfrm>
              <a:off x="5050364" y="1045634"/>
              <a:ext cx="753534" cy="5460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917" y="0"/>
                  </a:moveTo>
                  <a:cubicBezTo>
                    <a:pt x="17392" y="0"/>
                    <a:pt x="17392" y="0"/>
                    <a:pt x="17392" y="0"/>
                  </a:cubicBezTo>
                  <a:cubicBezTo>
                    <a:pt x="17392" y="386"/>
                    <a:pt x="17392" y="386"/>
                    <a:pt x="17392" y="386"/>
                  </a:cubicBezTo>
                  <a:cubicBezTo>
                    <a:pt x="17392" y="386"/>
                    <a:pt x="17392" y="771"/>
                    <a:pt x="17112" y="771"/>
                  </a:cubicBezTo>
                  <a:cubicBezTo>
                    <a:pt x="14026" y="771"/>
                    <a:pt x="14026" y="771"/>
                    <a:pt x="14026" y="771"/>
                  </a:cubicBezTo>
                  <a:cubicBezTo>
                    <a:pt x="14026" y="771"/>
                    <a:pt x="13745" y="386"/>
                    <a:pt x="13745" y="386"/>
                  </a:cubicBezTo>
                  <a:cubicBezTo>
                    <a:pt x="13745" y="0"/>
                    <a:pt x="13745" y="0"/>
                    <a:pt x="13745" y="0"/>
                  </a:cubicBezTo>
                  <a:cubicBezTo>
                    <a:pt x="1683" y="0"/>
                    <a:pt x="1683" y="0"/>
                    <a:pt x="1683" y="0"/>
                  </a:cubicBezTo>
                  <a:cubicBezTo>
                    <a:pt x="842" y="0"/>
                    <a:pt x="0" y="1157"/>
                    <a:pt x="0" y="2314"/>
                  </a:cubicBezTo>
                  <a:cubicBezTo>
                    <a:pt x="0" y="19286"/>
                    <a:pt x="0" y="19286"/>
                    <a:pt x="0" y="19286"/>
                  </a:cubicBezTo>
                  <a:cubicBezTo>
                    <a:pt x="0" y="20443"/>
                    <a:pt x="842" y="21600"/>
                    <a:pt x="1683" y="21600"/>
                  </a:cubicBezTo>
                  <a:cubicBezTo>
                    <a:pt x="19917" y="21600"/>
                    <a:pt x="19917" y="21600"/>
                    <a:pt x="19917" y="21600"/>
                  </a:cubicBezTo>
                  <a:cubicBezTo>
                    <a:pt x="20758" y="21600"/>
                    <a:pt x="21600" y="20443"/>
                    <a:pt x="21600" y="19286"/>
                  </a:cubicBezTo>
                  <a:cubicBezTo>
                    <a:pt x="21600" y="2314"/>
                    <a:pt x="21600" y="2314"/>
                    <a:pt x="21600" y="2314"/>
                  </a:cubicBezTo>
                  <a:cubicBezTo>
                    <a:pt x="21600" y="1157"/>
                    <a:pt x="20758" y="0"/>
                    <a:pt x="19917" y="0"/>
                  </a:cubicBezTo>
                  <a:close/>
                  <a:moveTo>
                    <a:pt x="10940" y="17357"/>
                  </a:moveTo>
                  <a:cubicBezTo>
                    <a:pt x="8416" y="17357"/>
                    <a:pt x="6171" y="14271"/>
                    <a:pt x="6171" y="10800"/>
                  </a:cubicBezTo>
                  <a:cubicBezTo>
                    <a:pt x="6171" y="7329"/>
                    <a:pt x="8416" y="4243"/>
                    <a:pt x="10940" y="4243"/>
                  </a:cubicBezTo>
                  <a:cubicBezTo>
                    <a:pt x="13745" y="4243"/>
                    <a:pt x="15709" y="7329"/>
                    <a:pt x="15709" y="10800"/>
                  </a:cubicBezTo>
                  <a:cubicBezTo>
                    <a:pt x="15709" y="14271"/>
                    <a:pt x="13745" y="17357"/>
                    <a:pt x="10940" y="1735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13" name="Freeform 141"/>
            <p:cNvSpPr/>
            <p:nvPr/>
          </p:nvSpPr>
          <p:spPr>
            <a:xfrm>
              <a:off x="5164664" y="986367"/>
              <a:ext cx="101602" cy="50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" y="21600"/>
                  </a:moveTo>
                  <a:cubicBezTo>
                    <a:pt x="19440" y="21600"/>
                    <a:pt x="19440" y="21600"/>
                    <a:pt x="19440" y="21600"/>
                  </a:cubicBezTo>
                  <a:cubicBezTo>
                    <a:pt x="21600" y="21600"/>
                    <a:pt x="21600" y="21600"/>
                    <a:pt x="21600" y="17280"/>
                  </a:cubicBezTo>
                  <a:cubicBezTo>
                    <a:pt x="21600" y="4320"/>
                    <a:pt x="21600" y="4320"/>
                    <a:pt x="21600" y="4320"/>
                  </a:cubicBezTo>
                  <a:cubicBezTo>
                    <a:pt x="21600" y="4320"/>
                    <a:pt x="21600" y="0"/>
                    <a:pt x="19440" y="0"/>
                  </a:cubicBezTo>
                  <a:cubicBezTo>
                    <a:pt x="2160" y="0"/>
                    <a:pt x="2160" y="0"/>
                    <a:pt x="2160" y="0"/>
                  </a:cubicBezTo>
                  <a:cubicBezTo>
                    <a:pt x="0" y="0"/>
                    <a:pt x="0" y="4320"/>
                    <a:pt x="0" y="4320"/>
                  </a:cubicBezTo>
                  <a:cubicBezTo>
                    <a:pt x="0" y="17280"/>
                    <a:pt x="0" y="17280"/>
                    <a:pt x="0" y="17280"/>
                  </a:cubicBezTo>
                  <a:cubicBezTo>
                    <a:pt x="0" y="21600"/>
                    <a:pt x="0" y="21600"/>
                    <a:pt x="216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14" name="Freeform 142"/>
            <p:cNvSpPr/>
            <p:nvPr/>
          </p:nvSpPr>
          <p:spPr>
            <a:xfrm>
              <a:off x="5528732" y="977902"/>
              <a:ext cx="127002" cy="67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323" y="18514"/>
                  </a:moveTo>
                  <a:cubicBezTo>
                    <a:pt x="3323" y="6171"/>
                    <a:pt x="3323" y="6171"/>
                    <a:pt x="3323" y="6171"/>
                  </a:cubicBezTo>
                  <a:cubicBezTo>
                    <a:pt x="3323" y="6171"/>
                    <a:pt x="4985" y="3086"/>
                    <a:pt x="4985" y="3086"/>
                  </a:cubicBezTo>
                  <a:cubicBezTo>
                    <a:pt x="16615" y="3086"/>
                    <a:pt x="16615" y="3086"/>
                    <a:pt x="16615" y="3086"/>
                  </a:cubicBezTo>
                  <a:cubicBezTo>
                    <a:pt x="18277" y="3086"/>
                    <a:pt x="18277" y="6171"/>
                    <a:pt x="18277" y="6171"/>
                  </a:cubicBezTo>
                  <a:cubicBezTo>
                    <a:pt x="18277" y="18514"/>
                    <a:pt x="18277" y="18514"/>
                    <a:pt x="18277" y="18514"/>
                  </a:cubicBezTo>
                  <a:cubicBezTo>
                    <a:pt x="18277" y="21600"/>
                    <a:pt x="18277" y="21600"/>
                    <a:pt x="16615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3086"/>
                    <a:pt x="21600" y="3086"/>
                    <a:pt x="21600" y="3086"/>
                  </a:cubicBezTo>
                  <a:cubicBezTo>
                    <a:pt x="21600" y="0"/>
                    <a:pt x="21600" y="0"/>
                    <a:pt x="19938" y="0"/>
                  </a:cubicBezTo>
                  <a:cubicBezTo>
                    <a:pt x="1662" y="0"/>
                    <a:pt x="1662" y="0"/>
                    <a:pt x="1662" y="0"/>
                  </a:cubicBezTo>
                  <a:cubicBezTo>
                    <a:pt x="1662" y="0"/>
                    <a:pt x="0" y="0"/>
                    <a:pt x="0" y="3086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4985" y="21600"/>
                    <a:pt x="4985" y="21600"/>
                    <a:pt x="4985" y="21600"/>
                  </a:cubicBezTo>
                  <a:cubicBezTo>
                    <a:pt x="4985" y="21600"/>
                    <a:pt x="3323" y="21600"/>
                    <a:pt x="3323" y="1851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15" name="Freeform 143"/>
            <p:cNvSpPr/>
            <p:nvPr/>
          </p:nvSpPr>
          <p:spPr>
            <a:xfrm>
              <a:off x="5528732" y="1043516"/>
              <a:ext cx="127002" cy="25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2" y="21600"/>
                  </a:moveTo>
                  <a:cubicBezTo>
                    <a:pt x="19938" y="21600"/>
                    <a:pt x="19938" y="21600"/>
                    <a:pt x="19938" y="21600"/>
                  </a:cubicBezTo>
                  <a:cubicBezTo>
                    <a:pt x="21600" y="21600"/>
                    <a:pt x="21600" y="10800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6615" y="0"/>
                    <a:pt x="16615" y="0"/>
                    <a:pt x="16615" y="0"/>
                  </a:cubicBezTo>
                  <a:cubicBezTo>
                    <a:pt x="16615" y="0"/>
                    <a:pt x="16615" y="0"/>
                    <a:pt x="16615" y="0"/>
                  </a:cubicBezTo>
                  <a:cubicBezTo>
                    <a:pt x="4985" y="0"/>
                    <a:pt x="4985" y="0"/>
                    <a:pt x="4985" y="0"/>
                  </a:cubicBezTo>
                  <a:cubicBezTo>
                    <a:pt x="4985" y="0"/>
                    <a:pt x="4985" y="0"/>
                    <a:pt x="498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0800"/>
                    <a:pt x="1662" y="21600"/>
                    <a:pt x="1662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16" name="Freeform 144"/>
            <p:cNvSpPr/>
            <p:nvPr/>
          </p:nvSpPr>
          <p:spPr>
            <a:xfrm>
              <a:off x="5558364" y="1045634"/>
              <a:ext cx="338665" cy="12701"/>
            </a:xfrm>
            <a:prstGeom prst="ellipse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17" name="Freeform 145"/>
            <p:cNvSpPr/>
            <p:nvPr/>
          </p:nvSpPr>
          <p:spPr>
            <a:xfrm>
              <a:off x="5291666" y="1181101"/>
              <a:ext cx="287868" cy="275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428" y="0"/>
                  </a:moveTo>
                  <a:cubicBezTo>
                    <a:pt x="4469" y="0"/>
                    <a:pt x="0" y="4629"/>
                    <a:pt x="0" y="10800"/>
                  </a:cubicBezTo>
                  <a:cubicBezTo>
                    <a:pt x="0" y="16971"/>
                    <a:pt x="4469" y="21600"/>
                    <a:pt x="10428" y="21600"/>
                  </a:cubicBezTo>
                  <a:cubicBezTo>
                    <a:pt x="16386" y="21600"/>
                    <a:pt x="21600" y="16971"/>
                    <a:pt x="21600" y="10800"/>
                  </a:cubicBezTo>
                  <a:cubicBezTo>
                    <a:pt x="21600" y="4629"/>
                    <a:pt x="16386" y="0"/>
                    <a:pt x="10428" y="0"/>
                  </a:cubicBezTo>
                  <a:close/>
                  <a:moveTo>
                    <a:pt x="7448" y="13114"/>
                  </a:moveTo>
                  <a:cubicBezTo>
                    <a:pt x="5214" y="13114"/>
                    <a:pt x="2979" y="10800"/>
                    <a:pt x="2979" y="8486"/>
                  </a:cubicBezTo>
                  <a:cubicBezTo>
                    <a:pt x="2979" y="6171"/>
                    <a:pt x="5214" y="4629"/>
                    <a:pt x="7448" y="4629"/>
                  </a:cubicBezTo>
                  <a:cubicBezTo>
                    <a:pt x="9683" y="4629"/>
                    <a:pt x="11172" y="6171"/>
                    <a:pt x="11172" y="8486"/>
                  </a:cubicBezTo>
                  <a:cubicBezTo>
                    <a:pt x="11172" y="10800"/>
                    <a:pt x="9683" y="13114"/>
                    <a:pt x="7448" y="1311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18" name="Freeform 146"/>
            <p:cNvSpPr/>
            <p:nvPr/>
          </p:nvSpPr>
          <p:spPr>
            <a:xfrm>
              <a:off x="4766300" y="232835"/>
              <a:ext cx="478567" cy="809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23" h="21191" fill="norm" stroke="1" extrusionOk="0">
                  <a:moveTo>
                    <a:pt x="14851" y="6429"/>
                  </a:moveTo>
                  <a:cubicBezTo>
                    <a:pt x="11500" y="4371"/>
                    <a:pt x="9638" y="0"/>
                    <a:pt x="9638" y="0"/>
                  </a:cubicBezTo>
                  <a:cubicBezTo>
                    <a:pt x="9638" y="4886"/>
                    <a:pt x="9638" y="4886"/>
                    <a:pt x="9638" y="4886"/>
                  </a:cubicBezTo>
                  <a:cubicBezTo>
                    <a:pt x="9638" y="4886"/>
                    <a:pt x="9638" y="4886"/>
                    <a:pt x="9638" y="4886"/>
                  </a:cubicBezTo>
                  <a:cubicBezTo>
                    <a:pt x="9638" y="15943"/>
                    <a:pt x="9638" y="15943"/>
                    <a:pt x="9638" y="15943"/>
                  </a:cubicBezTo>
                  <a:cubicBezTo>
                    <a:pt x="8148" y="15429"/>
                    <a:pt x="6286" y="15171"/>
                    <a:pt x="4051" y="15943"/>
                  </a:cubicBezTo>
                  <a:cubicBezTo>
                    <a:pt x="1072" y="16714"/>
                    <a:pt x="-790" y="18514"/>
                    <a:pt x="327" y="19800"/>
                  </a:cubicBezTo>
                  <a:cubicBezTo>
                    <a:pt x="1072" y="21086"/>
                    <a:pt x="4051" y="21600"/>
                    <a:pt x="7031" y="20829"/>
                  </a:cubicBezTo>
                  <a:cubicBezTo>
                    <a:pt x="9638" y="20057"/>
                    <a:pt x="11127" y="18514"/>
                    <a:pt x="11127" y="17229"/>
                  </a:cubicBezTo>
                  <a:cubicBezTo>
                    <a:pt x="11127" y="8229"/>
                    <a:pt x="11127" y="8229"/>
                    <a:pt x="11127" y="8229"/>
                  </a:cubicBezTo>
                  <a:cubicBezTo>
                    <a:pt x="11872" y="9000"/>
                    <a:pt x="13362" y="8486"/>
                    <a:pt x="15224" y="10286"/>
                  </a:cubicBezTo>
                  <a:cubicBezTo>
                    <a:pt x="17086" y="12600"/>
                    <a:pt x="14479" y="15429"/>
                    <a:pt x="14479" y="15429"/>
                  </a:cubicBezTo>
                  <a:cubicBezTo>
                    <a:pt x="20810" y="12600"/>
                    <a:pt x="17831" y="8229"/>
                    <a:pt x="14851" y="642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19" name="Freeform 147"/>
            <p:cNvSpPr/>
            <p:nvPr/>
          </p:nvSpPr>
          <p:spPr>
            <a:xfrm>
              <a:off x="5071533" y="2844800"/>
              <a:ext cx="127002" cy="42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7280"/>
                  </a:moveTo>
                  <a:lnTo>
                    <a:pt x="1394" y="21600"/>
                  </a:lnTo>
                  <a:lnTo>
                    <a:pt x="21600" y="6480"/>
                  </a:lnTo>
                  <a:lnTo>
                    <a:pt x="21600" y="0"/>
                  </a:lnTo>
                  <a:lnTo>
                    <a:pt x="0" y="1728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20" name="Freeform 148"/>
            <p:cNvSpPr/>
            <p:nvPr/>
          </p:nvSpPr>
          <p:spPr>
            <a:xfrm>
              <a:off x="4819036" y="2298700"/>
              <a:ext cx="488058" cy="622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4" h="21600" fill="norm" stroke="1" extrusionOk="0">
                  <a:moveTo>
                    <a:pt x="6528" y="21600"/>
                  </a:moveTo>
                  <a:cubicBezTo>
                    <a:pt x="6528" y="21600"/>
                    <a:pt x="10340" y="21263"/>
                    <a:pt x="13728" y="20587"/>
                  </a:cubicBezTo>
                  <a:cubicBezTo>
                    <a:pt x="17117" y="19913"/>
                    <a:pt x="20505" y="18562"/>
                    <a:pt x="20505" y="18562"/>
                  </a:cubicBezTo>
                  <a:cubicBezTo>
                    <a:pt x="20928" y="18562"/>
                    <a:pt x="21352" y="18225"/>
                    <a:pt x="20928" y="17888"/>
                  </a:cubicBezTo>
                  <a:cubicBezTo>
                    <a:pt x="15423" y="337"/>
                    <a:pt x="15423" y="337"/>
                    <a:pt x="15423" y="337"/>
                  </a:cubicBezTo>
                  <a:cubicBezTo>
                    <a:pt x="15423" y="337"/>
                    <a:pt x="14999" y="0"/>
                    <a:pt x="14576" y="0"/>
                  </a:cubicBezTo>
                  <a:cubicBezTo>
                    <a:pt x="14576" y="0"/>
                    <a:pt x="10764" y="337"/>
                    <a:pt x="7376" y="1012"/>
                  </a:cubicBezTo>
                  <a:cubicBezTo>
                    <a:pt x="4411" y="1687"/>
                    <a:pt x="599" y="3037"/>
                    <a:pt x="599" y="3037"/>
                  </a:cubicBezTo>
                  <a:cubicBezTo>
                    <a:pt x="176" y="3037"/>
                    <a:pt x="-248" y="3375"/>
                    <a:pt x="176" y="3712"/>
                  </a:cubicBezTo>
                  <a:cubicBezTo>
                    <a:pt x="2293" y="10462"/>
                    <a:pt x="2293" y="10462"/>
                    <a:pt x="2293" y="10462"/>
                  </a:cubicBezTo>
                  <a:cubicBezTo>
                    <a:pt x="3564" y="14175"/>
                    <a:pt x="3564" y="14175"/>
                    <a:pt x="3564" y="14175"/>
                  </a:cubicBezTo>
                  <a:cubicBezTo>
                    <a:pt x="5681" y="20925"/>
                    <a:pt x="5681" y="20925"/>
                    <a:pt x="5681" y="20925"/>
                  </a:cubicBezTo>
                  <a:cubicBezTo>
                    <a:pt x="5681" y="21263"/>
                    <a:pt x="6105" y="21600"/>
                    <a:pt x="6528" y="21600"/>
                  </a:cubicBezTo>
                  <a:close/>
                  <a:moveTo>
                    <a:pt x="11187" y="20250"/>
                  </a:moveTo>
                  <a:cubicBezTo>
                    <a:pt x="10764" y="19913"/>
                    <a:pt x="10764" y="19913"/>
                    <a:pt x="10764" y="19913"/>
                  </a:cubicBezTo>
                  <a:cubicBezTo>
                    <a:pt x="16270" y="18900"/>
                    <a:pt x="16270" y="18900"/>
                    <a:pt x="16270" y="18900"/>
                  </a:cubicBezTo>
                  <a:cubicBezTo>
                    <a:pt x="16270" y="19238"/>
                    <a:pt x="16270" y="19238"/>
                    <a:pt x="16270" y="19238"/>
                  </a:cubicBezTo>
                  <a:lnTo>
                    <a:pt x="11187" y="20250"/>
                  </a:lnTo>
                  <a:close/>
                  <a:moveTo>
                    <a:pt x="2293" y="3712"/>
                  </a:moveTo>
                  <a:cubicBezTo>
                    <a:pt x="13728" y="1350"/>
                    <a:pt x="13728" y="1350"/>
                    <a:pt x="13728" y="1350"/>
                  </a:cubicBezTo>
                  <a:cubicBezTo>
                    <a:pt x="14152" y="1350"/>
                    <a:pt x="14152" y="1687"/>
                    <a:pt x="14576" y="1687"/>
                  </a:cubicBezTo>
                  <a:cubicBezTo>
                    <a:pt x="19234" y="16875"/>
                    <a:pt x="19234" y="16875"/>
                    <a:pt x="19234" y="16875"/>
                  </a:cubicBezTo>
                  <a:cubicBezTo>
                    <a:pt x="19658" y="17213"/>
                    <a:pt x="19234" y="17550"/>
                    <a:pt x="18811" y="17550"/>
                  </a:cubicBezTo>
                  <a:cubicBezTo>
                    <a:pt x="7376" y="19913"/>
                    <a:pt x="7376" y="19913"/>
                    <a:pt x="7376" y="19913"/>
                  </a:cubicBezTo>
                  <a:cubicBezTo>
                    <a:pt x="7376" y="19913"/>
                    <a:pt x="6952" y="19913"/>
                    <a:pt x="6952" y="19575"/>
                  </a:cubicBezTo>
                  <a:cubicBezTo>
                    <a:pt x="1870" y="4387"/>
                    <a:pt x="1870" y="4387"/>
                    <a:pt x="1870" y="4387"/>
                  </a:cubicBezTo>
                  <a:cubicBezTo>
                    <a:pt x="1870" y="4050"/>
                    <a:pt x="1870" y="4050"/>
                    <a:pt x="2293" y="371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21" name="Freeform 149"/>
            <p:cNvSpPr/>
            <p:nvPr/>
          </p:nvSpPr>
          <p:spPr>
            <a:xfrm>
              <a:off x="4967204" y="2865967"/>
              <a:ext cx="493796" cy="6265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2" h="21600" fill="norm" stroke="1" extrusionOk="0">
                  <a:moveTo>
                    <a:pt x="15423" y="337"/>
                  </a:moveTo>
                  <a:cubicBezTo>
                    <a:pt x="15423" y="337"/>
                    <a:pt x="14999" y="0"/>
                    <a:pt x="14576" y="0"/>
                  </a:cubicBezTo>
                  <a:cubicBezTo>
                    <a:pt x="14576" y="0"/>
                    <a:pt x="10764" y="337"/>
                    <a:pt x="7376" y="1012"/>
                  </a:cubicBezTo>
                  <a:cubicBezTo>
                    <a:pt x="4411" y="1687"/>
                    <a:pt x="599" y="3037"/>
                    <a:pt x="599" y="3037"/>
                  </a:cubicBezTo>
                  <a:cubicBezTo>
                    <a:pt x="176" y="3037"/>
                    <a:pt x="-248" y="3375"/>
                    <a:pt x="176" y="3712"/>
                  </a:cubicBezTo>
                  <a:cubicBezTo>
                    <a:pt x="2293" y="10463"/>
                    <a:pt x="2293" y="10463"/>
                    <a:pt x="2293" y="10463"/>
                  </a:cubicBezTo>
                  <a:cubicBezTo>
                    <a:pt x="3564" y="14175"/>
                    <a:pt x="3564" y="14175"/>
                    <a:pt x="3564" y="14175"/>
                  </a:cubicBezTo>
                  <a:cubicBezTo>
                    <a:pt x="5681" y="20925"/>
                    <a:pt x="5681" y="20925"/>
                    <a:pt x="5681" y="20925"/>
                  </a:cubicBezTo>
                  <a:cubicBezTo>
                    <a:pt x="5681" y="21262"/>
                    <a:pt x="6105" y="21600"/>
                    <a:pt x="6528" y="21600"/>
                  </a:cubicBezTo>
                  <a:cubicBezTo>
                    <a:pt x="6528" y="21600"/>
                    <a:pt x="10340" y="21262"/>
                    <a:pt x="13728" y="20587"/>
                  </a:cubicBezTo>
                  <a:cubicBezTo>
                    <a:pt x="17117" y="19913"/>
                    <a:pt x="20505" y="18563"/>
                    <a:pt x="20505" y="18563"/>
                  </a:cubicBezTo>
                  <a:cubicBezTo>
                    <a:pt x="20928" y="18563"/>
                    <a:pt x="21352" y="18225"/>
                    <a:pt x="21352" y="17887"/>
                  </a:cubicBezTo>
                  <a:lnTo>
                    <a:pt x="15423" y="337"/>
                  </a:lnTo>
                  <a:close/>
                  <a:moveTo>
                    <a:pt x="2717" y="5062"/>
                  </a:moveTo>
                  <a:cubicBezTo>
                    <a:pt x="5681" y="4387"/>
                    <a:pt x="5681" y="4387"/>
                    <a:pt x="5681" y="4387"/>
                  </a:cubicBezTo>
                  <a:cubicBezTo>
                    <a:pt x="6528" y="6750"/>
                    <a:pt x="6528" y="6750"/>
                    <a:pt x="6528" y="6750"/>
                  </a:cubicBezTo>
                  <a:cubicBezTo>
                    <a:pt x="3564" y="7425"/>
                    <a:pt x="3564" y="7425"/>
                    <a:pt x="3564" y="7425"/>
                  </a:cubicBezTo>
                  <a:lnTo>
                    <a:pt x="2717" y="5062"/>
                  </a:lnTo>
                  <a:close/>
                  <a:moveTo>
                    <a:pt x="3564" y="8100"/>
                  </a:moveTo>
                  <a:cubicBezTo>
                    <a:pt x="6952" y="7425"/>
                    <a:pt x="6952" y="7425"/>
                    <a:pt x="6952" y="7425"/>
                  </a:cubicBezTo>
                  <a:cubicBezTo>
                    <a:pt x="7799" y="10125"/>
                    <a:pt x="7799" y="10125"/>
                    <a:pt x="7799" y="10125"/>
                  </a:cubicBezTo>
                  <a:cubicBezTo>
                    <a:pt x="4411" y="10800"/>
                    <a:pt x="4411" y="10800"/>
                    <a:pt x="4411" y="10800"/>
                  </a:cubicBezTo>
                  <a:lnTo>
                    <a:pt x="3564" y="8100"/>
                  </a:lnTo>
                  <a:close/>
                  <a:moveTo>
                    <a:pt x="4834" y="11475"/>
                  </a:moveTo>
                  <a:cubicBezTo>
                    <a:pt x="7799" y="10800"/>
                    <a:pt x="7799" y="10800"/>
                    <a:pt x="7799" y="10800"/>
                  </a:cubicBezTo>
                  <a:cubicBezTo>
                    <a:pt x="8646" y="13500"/>
                    <a:pt x="8646" y="13500"/>
                    <a:pt x="8646" y="13500"/>
                  </a:cubicBezTo>
                  <a:cubicBezTo>
                    <a:pt x="5681" y="14175"/>
                    <a:pt x="5681" y="14175"/>
                    <a:pt x="5681" y="14175"/>
                  </a:cubicBezTo>
                  <a:lnTo>
                    <a:pt x="4834" y="11475"/>
                  </a:lnTo>
                  <a:close/>
                  <a:moveTo>
                    <a:pt x="6528" y="17212"/>
                  </a:moveTo>
                  <a:cubicBezTo>
                    <a:pt x="5681" y="14850"/>
                    <a:pt x="5681" y="14850"/>
                    <a:pt x="5681" y="14850"/>
                  </a:cubicBezTo>
                  <a:cubicBezTo>
                    <a:pt x="9070" y="14175"/>
                    <a:pt x="9070" y="14175"/>
                    <a:pt x="9070" y="14175"/>
                  </a:cubicBezTo>
                  <a:cubicBezTo>
                    <a:pt x="9917" y="16537"/>
                    <a:pt x="9917" y="16537"/>
                    <a:pt x="9917" y="16537"/>
                  </a:cubicBezTo>
                  <a:lnTo>
                    <a:pt x="6528" y="17212"/>
                  </a:lnTo>
                  <a:close/>
                  <a:moveTo>
                    <a:pt x="6952" y="4050"/>
                  </a:moveTo>
                  <a:cubicBezTo>
                    <a:pt x="9917" y="3375"/>
                    <a:pt x="9917" y="3375"/>
                    <a:pt x="9917" y="3375"/>
                  </a:cubicBezTo>
                  <a:cubicBezTo>
                    <a:pt x="10764" y="6075"/>
                    <a:pt x="10764" y="6075"/>
                    <a:pt x="10764" y="6075"/>
                  </a:cubicBezTo>
                  <a:cubicBezTo>
                    <a:pt x="7799" y="6750"/>
                    <a:pt x="7799" y="6750"/>
                    <a:pt x="7799" y="6750"/>
                  </a:cubicBezTo>
                  <a:lnTo>
                    <a:pt x="6952" y="4050"/>
                  </a:lnTo>
                  <a:close/>
                  <a:moveTo>
                    <a:pt x="7799" y="7425"/>
                  </a:moveTo>
                  <a:cubicBezTo>
                    <a:pt x="11187" y="6750"/>
                    <a:pt x="11187" y="6750"/>
                    <a:pt x="11187" y="6750"/>
                  </a:cubicBezTo>
                  <a:cubicBezTo>
                    <a:pt x="12034" y="9112"/>
                    <a:pt x="12034" y="9112"/>
                    <a:pt x="12034" y="9112"/>
                  </a:cubicBezTo>
                  <a:cubicBezTo>
                    <a:pt x="8646" y="9787"/>
                    <a:pt x="8646" y="9787"/>
                    <a:pt x="8646" y="9787"/>
                  </a:cubicBezTo>
                  <a:lnTo>
                    <a:pt x="7799" y="7425"/>
                  </a:lnTo>
                  <a:close/>
                  <a:moveTo>
                    <a:pt x="9070" y="10463"/>
                  </a:moveTo>
                  <a:cubicBezTo>
                    <a:pt x="12034" y="9787"/>
                    <a:pt x="12034" y="9787"/>
                    <a:pt x="12034" y="9787"/>
                  </a:cubicBezTo>
                  <a:cubicBezTo>
                    <a:pt x="12881" y="12488"/>
                    <a:pt x="12881" y="12488"/>
                    <a:pt x="12881" y="12488"/>
                  </a:cubicBezTo>
                  <a:cubicBezTo>
                    <a:pt x="9917" y="13162"/>
                    <a:pt x="9917" y="13162"/>
                    <a:pt x="9917" y="13162"/>
                  </a:cubicBezTo>
                  <a:lnTo>
                    <a:pt x="9070" y="10463"/>
                  </a:lnTo>
                  <a:close/>
                  <a:moveTo>
                    <a:pt x="10764" y="16200"/>
                  </a:moveTo>
                  <a:cubicBezTo>
                    <a:pt x="9917" y="13838"/>
                    <a:pt x="9917" y="13838"/>
                    <a:pt x="9917" y="13838"/>
                  </a:cubicBezTo>
                  <a:cubicBezTo>
                    <a:pt x="13305" y="13162"/>
                    <a:pt x="13305" y="13162"/>
                    <a:pt x="13305" y="13162"/>
                  </a:cubicBezTo>
                  <a:cubicBezTo>
                    <a:pt x="14152" y="15863"/>
                    <a:pt x="14152" y="15863"/>
                    <a:pt x="14152" y="15863"/>
                  </a:cubicBezTo>
                  <a:lnTo>
                    <a:pt x="10764" y="16200"/>
                  </a:lnTo>
                  <a:close/>
                  <a:moveTo>
                    <a:pt x="11187" y="3375"/>
                  </a:moveTo>
                  <a:cubicBezTo>
                    <a:pt x="14152" y="2700"/>
                    <a:pt x="14152" y="2700"/>
                    <a:pt x="14152" y="2700"/>
                  </a:cubicBezTo>
                  <a:cubicBezTo>
                    <a:pt x="14999" y="5062"/>
                    <a:pt x="14999" y="5062"/>
                    <a:pt x="14999" y="5062"/>
                  </a:cubicBezTo>
                  <a:cubicBezTo>
                    <a:pt x="12034" y="5737"/>
                    <a:pt x="12034" y="5737"/>
                    <a:pt x="12034" y="5737"/>
                  </a:cubicBezTo>
                  <a:lnTo>
                    <a:pt x="11187" y="3375"/>
                  </a:lnTo>
                  <a:close/>
                  <a:moveTo>
                    <a:pt x="12034" y="6412"/>
                  </a:moveTo>
                  <a:cubicBezTo>
                    <a:pt x="15423" y="5737"/>
                    <a:pt x="15423" y="5737"/>
                    <a:pt x="15423" y="5737"/>
                  </a:cubicBezTo>
                  <a:cubicBezTo>
                    <a:pt x="16270" y="8438"/>
                    <a:pt x="16270" y="8438"/>
                    <a:pt x="16270" y="8438"/>
                  </a:cubicBezTo>
                  <a:cubicBezTo>
                    <a:pt x="12881" y="9112"/>
                    <a:pt x="12881" y="9112"/>
                    <a:pt x="12881" y="9112"/>
                  </a:cubicBezTo>
                  <a:lnTo>
                    <a:pt x="12034" y="6412"/>
                  </a:lnTo>
                  <a:close/>
                  <a:moveTo>
                    <a:pt x="13305" y="9787"/>
                  </a:moveTo>
                  <a:cubicBezTo>
                    <a:pt x="16270" y="9112"/>
                    <a:pt x="16270" y="9112"/>
                    <a:pt x="16270" y="9112"/>
                  </a:cubicBezTo>
                  <a:cubicBezTo>
                    <a:pt x="17117" y="11475"/>
                    <a:pt x="17117" y="11475"/>
                    <a:pt x="17117" y="11475"/>
                  </a:cubicBezTo>
                  <a:cubicBezTo>
                    <a:pt x="14152" y="12150"/>
                    <a:pt x="14152" y="12150"/>
                    <a:pt x="14152" y="12150"/>
                  </a:cubicBezTo>
                  <a:lnTo>
                    <a:pt x="13305" y="9787"/>
                  </a:lnTo>
                  <a:close/>
                  <a:moveTo>
                    <a:pt x="14999" y="15525"/>
                  </a:moveTo>
                  <a:cubicBezTo>
                    <a:pt x="14152" y="12825"/>
                    <a:pt x="14152" y="12825"/>
                    <a:pt x="14152" y="12825"/>
                  </a:cubicBezTo>
                  <a:cubicBezTo>
                    <a:pt x="17540" y="12150"/>
                    <a:pt x="17540" y="12150"/>
                    <a:pt x="17540" y="12150"/>
                  </a:cubicBezTo>
                  <a:cubicBezTo>
                    <a:pt x="18387" y="14850"/>
                    <a:pt x="18387" y="14850"/>
                    <a:pt x="18387" y="14850"/>
                  </a:cubicBezTo>
                  <a:lnTo>
                    <a:pt x="14999" y="1552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22" name="Freeform 150"/>
            <p:cNvSpPr/>
            <p:nvPr/>
          </p:nvSpPr>
          <p:spPr>
            <a:xfrm>
              <a:off x="4980851" y="2617970"/>
              <a:ext cx="183817" cy="77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6" h="18808" fill="norm" stroke="1" extrusionOk="0">
                  <a:moveTo>
                    <a:pt x="1990" y="17742"/>
                  </a:moveTo>
                  <a:cubicBezTo>
                    <a:pt x="4263" y="10542"/>
                    <a:pt x="6537" y="8142"/>
                    <a:pt x="9948" y="5742"/>
                  </a:cubicBezTo>
                  <a:cubicBezTo>
                    <a:pt x="13358" y="3342"/>
                    <a:pt x="16769" y="5742"/>
                    <a:pt x="19042" y="8142"/>
                  </a:cubicBezTo>
                  <a:cubicBezTo>
                    <a:pt x="20179" y="10542"/>
                    <a:pt x="20179" y="10542"/>
                    <a:pt x="20179" y="10542"/>
                  </a:cubicBezTo>
                  <a:cubicBezTo>
                    <a:pt x="20179" y="10542"/>
                    <a:pt x="21316" y="8142"/>
                    <a:pt x="21316" y="8142"/>
                  </a:cubicBezTo>
                  <a:cubicBezTo>
                    <a:pt x="21316" y="8142"/>
                    <a:pt x="21316" y="5742"/>
                    <a:pt x="21316" y="5742"/>
                  </a:cubicBezTo>
                  <a:cubicBezTo>
                    <a:pt x="16769" y="942"/>
                    <a:pt x="13358" y="-1458"/>
                    <a:pt x="8811" y="942"/>
                  </a:cubicBezTo>
                  <a:cubicBezTo>
                    <a:pt x="5400" y="3342"/>
                    <a:pt x="1990" y="8142"/>
                    <a:pt x="853" y="15342"/>
                  </a:cubicBezTo>
                  <a:cubicBezTo>
                    <a:pt x="-284" y="15342"/>
                    <a:pt x="-284" y="17742"/>
                    <a:pt x="853" y="17742"/>
                  </a:cubicBezTo>
                  <a:cubicBezTo>
                    <a:pt x="853" y="20142"/>
                    <a:pt x="1990" y="17742"/>
                    <a:pt x="1990" y="1774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23" name="Freeform 151"/>
            <p:cNvSpPr/>
            <p:nvPr/>
          </p:nvSpPr>
          <p:spPr>
            <a:xfrm>
              <a:off x="5020732" y="2656088"/>
              <a:ext cx="127002" cy="65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92" fill="norm" stroke="1" extrusionOk="0">
                  <a:moveTo>
                    <a:pt x="8308" y="1278"/>
                  </a:moveTo>
                  <a:cubicBezTo>
                    <a:pt x="4985" y="4363"/>
                    <a:pt x="1662" y="7449"/>
                    <a:pt x="0" y="13621"/>
                  </a:cubicBezTo>
                  <a:cubicBezTo>
                    <a:pt x="0" y="13621"/>
                    <a:pt x="0" y="16706"/>
                    <a:pt x="0" y="19792"/>
                  </a:cubicBezTo>
                  <a:cubicBezTo>
                    <a:pt x="1662" y="19792"/>
                    <a:pt x="3323" y="19792"/>
                    <a:pt x="3323" y="16706"/>
                  </a:cubicBezTo>
                  <a:cubicBezTo>
                    <a:pt x="4985" y="13621"/>
                    <a:pt x="6646" y="10535"/>
                    <a:pt x="9969" y="7449"/>
                  </a:cubicBezTo>
                  <a:cubicBezTo>
                    <a:pt x="13292" y="7449"/>
                    <a:pt x="16615" y="7449"/>
                    <a:pt x="18277" y="10535"/>
                  </a:cubicBezTo>
                  <a:cubicBezTo>
                    <a:pt x="18277" y="10535"/>
                    <a:pt x="19938" y="10535"/>
                    <a:pt x="19938" y="10535"/>
                  </a:cubicBezTo>
                  <a:cubicBezTo>
                    <a:pt x="19938" y="10535"/>
                    <a:pt x="21600" y="10535"/>
                    <a:pt x="21600" y="10535"/>
                  </a:cubicBezTo>
                  <a:cubicBezTo>
                    <a:pt x="21600" y="7449"/>
                    <a:pt x="21600" y="4363"/>
                    <a:pt x="19938" y="4363"/>
                  </a:cubicBezTo>
                  <a:cubicBezTo>
                    <a:pt x="16615" y="1278"/>
                    <a:pt x="13292" y="-1808"/>
                    <a:pt x="8308" y="127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24" name="Freeform 152"/>
            <p:cNvSpPr/>
            <p:nvPr/>
          </p:nvSpPr>
          <p:spPr>
            <a:xfrm>
              <a:off x="5064617" y="2704014"/>
              <a:ext cx="51011" cy="48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91" h="19129" fill="norm" stroke="1" extrusionOk="0">
                  <a:moveTo>
                    <a:pt x="1491" y="5965"/>
                  </a:moveTo>
                  <a:cubicBezTo>
                    <a:pt x="-2109" y="9565"/>
                    <a:pt x="1491" y="13165"/>
                    <a:pt x="5091" y="16765"/>
                  </a:cubicBezTo>
                  <a:cubicBezTo>
                    <a:pt x="8691" y="20365"/>
                    <a:pt x="15891" y="20365"/>
                    <a:pt x="15891" y="13165"/>
                  </a:cubicBezTo>
                  <a:cubicBezTo>
                    <a:pt x="19491" y="9565"/>
                    <a:pt x="19491" y="5965"/>
                    <a:pt x="15891" y="2365"/>
                  </a:cubicBezTo>
                  <a:cubicBezTo>
                    <a:pt x="8691" y="-1235"/>
                    <a:pt x="5091" y="-1235"/>
                    <a:pt x="1491" y="596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25" name="Freeform 153"/>
            <p:cNvSpPr/>
            <p:nvPr/>
          </p:nvSpPr>
          <p:spPr>
            <a:xfrm>
              <a:off x="4923365" y="6553200"/>
              <a:ext cx="304800" cy="152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90" y="2880"/>
                  </a:moveTo>
                  <a:cubicBezTo>
                    <a:pt x="1394" y="2880"/>
                    <a:pt x="1394" y="2880"/>
                    <a:pt x="1394" y="2880"/>
                  </a:cubicBezTo>
                  <a:cubicBezTo>
                    <a:pt x="697" y="2880"/>
                    <a:pt x="0" y="4320"/>
                    <a:pt x="0" y="5760"/>
                  </a:cubicBezTo>
                  <a:cubicBezTo>
                    <a:pt x="0" y="14400"/>
                    <a:pt x="0" y="14400"/>
                    <a:pt x="0" y="14400"/>
                  </a:cubicBezTo>
                  <a:cubicBezTo>
                    <a:pt x="0" y="17280"/>
                    <a:pt x="697" y="18720"/>
                    <a:pt x="1394" y="18720"/>
                  </a:cubicBezTo>
                  <a:cubicBezTo>
                    <a:pt x="2090" y="18720"/>
                    <a:pt x="2090" y="18720"/>
                    <a:pt x="2090" y="18720"/>
                  </a:cubicBezTo>
                  <a:cubicBezTo>
                    <a:pt x="2787" y="20160"/>
                    <a:pt x="3484" y="21600"/>
                    <a:pt x="4181" y="21600"/>
                  </a:cubicBezTo>
                  <a:cubicBezTo>
                    <a:pt x="19510" y="21600"/>
                    <a:pt x="19510" y="21600"/>
                    <a:pt x="19510" y="21600"/>
                  </a:cubicBezTo>
                  <a:cubicBezTo>
                    <a:pt x="20903" y="21600"/>
                    <a:pt x="21600" y="18720"/>
                    <a:pt x="21600" y="17280"/>
                  </a:cubicBezTo>
                  <a:cubicBezTo>
                    <a:pt x="21600" y="4320"/>
                    <a:pt x="21600" y="4320"/>
                    <a:pt x="21600" y="4320"/>
                  </a:cubicBezTo>
                  <a:cubicBezTo>
                    <a:pt x="21600" y="1440"/>
                    <a:pt x="20903" y="0"/>
                    <a:pt x="19510" y="0"/>
                  </a:cubicBezTo>
                  <a:cubicBezTo>
                    <a:pt x="4181" y="0"/>
                    <a:pt x="4181" y="0"/>
                    <a:pt x="4181" y="0"/>
                  </a:cubicBezTo>
                  <a:cubicBezTo>
                    <a:pt x="3484" y="0"/>
                    <a:pt x="2787" y="0"/>
                    <a:pt x="2090" y="2880"/>
                  </a:cubicBezTo>
                  <a:close/>
                </a:path>
              </a:pathLst>
            </a:custGeom>
            <a:solidFill>
              <a:srgbClr val="58A6D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26" name="Freeform 154"/>
            <p:cNvSpPr/>
            <p:nvPr/>
          </p:nvSpPr>
          <p:spPr>
            <a:xfrm>
              <a:off x="3941231" y="4313767"/>
              <a:ext cx="152400" cy="304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880" y="19510"/>
                  </a:moveTo>
                  <a:cubicBezTo>
                    <a:pt x="2880" y="20206"/>
                    <a:pt x="2880" y="20206"/>
                    <a:pt x="2880" y="20206"/>
                  </a:cubicBezTo>
                  <a:cubicBezTo>
                    <a:pt x="2880" y="20903"/>
                    <a:pt x="4320" y="21600"/>
                    <a:pt x="7200" y="21600"/>
                  </a:cubicBezTo>
                  <a:cubicBezTo>
                    <a:pt x="15840" y="21600"/>
                    <a:pt x="15840" y="21600"/>
                    <a:pt x="15840" y="21600"/>
                  </a:cubicBezTo>
                  <a:cubicBezTo>
                    <a:pt x="17280" y="21600"/>
                    <a:pt x="20160" y="20903"/>
                    <a:pt x="20160" y="20206"/>
                  </a:cubicBezTo>
                  <a:cubicBezTo>
                    <a:pt x="20160" y="19510"/>
                    <a:pt x="20160" y="19510"/>
                    <a:pt x="20160" y="19510"/>
                  </a:cubicBezTo>
                  <a:cubicBezTo>
                    <a:pt x="21600" y="18813"/>
                    <a:pt x="21600" y="18116"/>
                    <a:pt x="21600" y="17419"/>
                  </a:cubicBezTo>
                  <a:cubicBezTo>
                    <a:pt x="21600" y="2090"/>
                    <a:pt x="21600" y="2090"/>
                    <a:pt x="21600" y="2090"/>
                  </a:cubicBezTo>
                  <a:cubicBezTo>
                    <a:pt x="21600" y="697"/>
                    <a:pt x="20160" y="0"/>
                    <a:pt x="17280" y="0"/>
                  </a:cubicBezTo>
                  <a:cubicBezTo>
                    <a:pt x="4320" y="0"/>
                    <a:pt x="4320" y="0"/>
                    <a:pt x="4320" y="0"/>
                  </a:cubicBezTo>
                  <a:cubicBezTo>
                    <a:pt x="2880" y="0"/>
                    <a:pt x="0" y="697"/>
                    <a:pt x="0" y="2090"/>
                  </a:cubicBezTo>
                  <a:cubicBezTo>
                    <a:pt x="0" y="17419"/>
                    <a:pt x="0" y="17419"/>
                    <a:pt x="0" y="17419"/>
                  </a:cubicBezTo>
                  <a:cubicBezTo>
                    <a:pt x="0" y="18116"/>
                    <a:pt x="1440" y="18813"/>
                    <a:pt x="2880" y="19510"/>
                  </a:cubicBezTo>
                  <a:close/>
                </a:path>
              </a:pathLst>
            </a:custGeom>
            <a:solidFill>
              <a:srgbClr val="58A6D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27" name="Freeform 155"/>
            <p:cNvSpPr/>
            <p:nvPr/>
          </p:nvSpPr>
          <p:spPr>
            <a:xfrm>
              <a:off x="3992030" y="4364568"/>
              <a:ext cx="1016001" cy="2290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46" y="0"/>
                  </a:moveTo>
                  <a:cubicBezTo>
                    <a:pt x="1246" y="0"/>
                    <a:pt x="1246" y="4615"/>
                    <a:pt x="1246" y="6092"/>
                  </a:cubicBezTo>
                  <a:cubicBezTo>
                    <a:pt x="1246" y="6092"/>
                    <a:pt x="1246" y="6092"/>
                    <a:pt x="1246" y="6092"/>
                  </a:cubicBezTo>
                  <a:cubicBezTo>
                    <a:pt x="1246" y="6646"/>
                    <a:pt x="1662" y="6831"/>
                    <a:pt x="2077" y="7015"/>
                  </a:cubicBezTo>
                  <a:cubicBezTo>
                    <a:pt x="2077" y="7015"/>
                    <a:pt x="2077" y="7015"/>
                    <a:pt x="2077" y="7015"/>
                  </a:cubicBezTo>
                  <a:cubicBezTo>
                    <a:pt x="2700" y="7200"/>
                    <a:pt x="3323" y="7200"/>
                    <a:pt x="3738" y="7200"/>
                  </a:cubicBezTo>
                  <a:cubicBezTo>
                    <a:pt x="3738" y="7200"/>
                    <a:pt x="3738" y="7200"/>
                    <a:pt x="3738" y="7200"/>
                  </a:cubicBezTo>
                  <a:cubicBezTo>
                    <a:pt x="3946" y="7200"/>
                    <a:pt x="3946" y="7200"/>
                    <a:pt x="4154" y="7200"/>
                  </a:cubicBezTo>
                  <a:cubicBezTo>
                    <a:pt x="4154" y="7200"/>
                    <a:pt x="4154" y="7200"/>
                    <a:pt x="4154" y="7200"/>
                  </a:cubicBezTo>
                  <a:cubicBezTo>
                    <a:pt x="4154" y="7200"/>
                    <a:pt x="4154" y="7200"/>
                    <a:pt x="4154" y="7200"/>
                  </a:cubicBezTo>
                  <a:cubicBezTo>
                    <a:pt x="4154" y="7200"/>
                    <a:pt x="4154" y="7200"/>
                    <a:pt x="4154" y="7200"/>
                  </a:cubicBezTo>
                  <a:cubicBezTo>
                    <a:pt x="4154" y="7200"/>
                    <a:pt x="4154" y="7200"/>
                    <a:pt x="4154" y="7200"/>
                  </a:cubicBezTo>
                  <a:cubicBezTo>
                    <a:pt x="4154" y="7200"/>
                    <a:pt x="4154" y="7200"/>
                    <a:pt x="4154" y="7200"/>
                  </a:cubicBezTo>
                  <a:cubicBezTo>
                    <a:pt x="4154" y="7200"/>
                    <a:pt x="7477" y="7200"/>
                    <a:pt x="11631" y="7200"/>
                  </a:cubicBezTo>
                  <a:cubicBezTo>
                    <a:pt x="11631" y="7200"/>
                    <a:pt x="11631" y="7200"/>
                    <a:pt x="11631" y="7200"/>
                  </a:cubicBezTo>
                  <a:cubicBezTo>
                    <a:pt x="13500" y="7200"/>
                    <a:pt x="14746" y="7569"/>
                    <a:pt x="15369" y="7938"/>
                  </a:cubicBezTo>
                  <a:cubicBezTo>
                    <a:pt x="15369" y="7938"/>
                    <a:pt x="15369" y="7938"/>
                    <a:pt x="15369" y="7938"/>
                  </a:cubicBezTo>
                  <a:cubicBezTo>
                    <a:pt x="15992" y="8400"/>
                    <a:pt x="15992" y="8769"/>
                    <a:pt x="15992" y="9046"/>
                  </a:cubicBezTo>
                  <a:cubicBezTo>
                    <a:pt x="15992" y="9046"/>
                    <a:pt x="15992" y="9046"/>
                    <a:pt x="15992" y="9046"/>
                  </a:cubicBezTo>
                  <a:cubicBezTo>
                    <a:pt x="15992" y="9138"/>
                    <a:pt x="15992" y="9138"/>
                    <a:pt x="15992" y="9138"/>
                  </a:cubicBezTo>
                  <a:cubicBezTo>
                    <a:pt x="15992" y="9138"/>
                    <a:pt x="15992" y="9138"/>
                    <a:pt x="15992" y="9138"/>
                  </a:cubicBezTo>
                  <a:cubicBezTo>
                    <a:pt x="15992" y="19846"/>
                    <a:pt x="15992" y="19846"/>
                    <a:pt x="15992" y="19846"/>
                  </a:cubicBezTo>
                  <a:cubicBezTo>
                    <a:pt x="15992" y="20492"/>
                    <a:pt x="16408" y="20677"/>
                    <a:pt x="16823" y="20862"/>
                  </a:cubicBezTo>
                  <a:cubicBezTo>
                    <a:pt x="16823" y="20862"/>
                    <a:pt x="16823" y="20862"/>
                    <a:pt x="16823" y="20862"/>
                  </a:cubicBezTo>
                  <a:cubicBezTo>
                    <a:pt x="17238" y="21046"/>
                    <a:pt x="17654" y="21046"/>
                    <a:pt x="17862" y="21046"/>
                  </a:cubicBezTo>
                  <a:cubicBezTo>
                    <a:pt x="17862" y="21046"/>
                    <a:pt x="17862" y="21046"/>
                    <a:pt x="17862" y="21046"/>
                  </a:cubicBezTo>
                  <a:cubicBezTo>
                    <a:pt x="21600" y="21046"/>
                    <a:pt x="21600" y="21046"/>
                    <a:pt x="21600" y="21046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7654" y="21600"/>
                    <a:pt x="17654" y="21600"/>
                    <a:pt x="17654" y="21600"/>
                  </a:cubicBezTo>
                  <a:cubicBezTo>
                    <a:pt x="17654" y="21600"/>
                    <a:pt x="17654" y="21600"/>
                    <a:pt x="17654" y="21600"/>
                  </a:cubicBezTo>
                  <a:cubicBezTo>
                    <a:pt x="17654" y="21600"/>
                    <a:pt x="17031" y="21600"/>
                    <a:pt x="16200" y="21323"/>
                  </a:cubicBezTo>
                  <a:cubicBezTo>
                    <a:pt x="16200" y="21323"/>
                    <a:pt x="16200" y="21323"/>
                    <a:pt x="16200" y="21323"/>
                  </a:cubicBezTo>
                  <a:cubicBezTo>
                    <a:pt x="15577" y="21046"/>
                    <a:pt x="14746" y="20585"/>
                    <a:pt x="14746" y="19846"/>
                  </a:cubicBezTo>
                  <a:cubicBezTo>
                    <a:pt x="14746" y="19846"/>
                    <a:pt x="14746" y="19846"/>
                    <a:pt x="14746" y="19846"/>
                  </a:cubicBezTo>
                  <a:cubicBezTo>
                    <a:pt x="14746" y="9138"/>
                    <a:pt x="14746" y="9138"/>
                    <a:pt x="14746" y="9138"/>
                  </a:cubicBezTo>
                  <a:cubicBezTo>
                    <a:pt x="14954" y="9138"/>
                    <a:pt x="14954" y="9138"/>
                    <a:pt x="14954" y="9138"/>
                  </a:cubicBezTo>
                  <a:cubicBezTo>
                    <a:pt x="14954" y="9138"/>
                    <a:pt x="14954" y="9138"/>
                    <a:pt x="14954" y="9138"/>
                  </a:cubicBezTo>
                  <a:cubicBezTo>
                    <a:pt x="14954" y="9138"/>
                    <a:pt x="14954" y="9138"/>
                    <a:pt x="14954" y="9138"/>
                  </a:cubicBezTo>
                  <a:cubicBezTo>
                    <a:pt x="14954" y="9046"/>
                    <a:pt x="14954" y="9046"/>
                    <a:pt x="14954" y="9046"/>
                  </a:cubicBezTo>
                  <a:cubicBezTo>
                    <a:pt x="14954" y="9046"/>
                    <a:pt x="14954" y="9046"/>
                    <a:pt x="14954" y="9046"/>
                  </a:cubicBezTo>
                  <a:cubicBezTo>
                    <a:pt x="14954" y="8862"/>
                    <a:pt x="14746" y="8492"/>
                    <a:pt x="14331" y="8215"/>
                  </a:cubicBezTo>
                  <a:cubicBezTo>
                    <a:pt x="14331" y="8215"/>
                    <a:pt x="14331" y="8215"/>
                    <a:pt x="14331" y="8215"/>
                  </a:cubicBezTo>
                  <a:cubicBezTo>
                    <a:pt x="13915" y="7938"/>
                    <a:pt x="13292" y="7754"/>
                    <a:pt x="11631" y="7754"/>
                  </a:cubicBezTo>
                  <a:cubicBezTo>
                    <a:pt x="11631" y="7754"/>
                    <a:pt x="11631" y="7754"/>
                    <a:pt x="11631" y="7754"/>
                  </a:cubicBezTo>
                  <a:cubicBezTo>
                    <a:pt x="7685" y="7754"/>
                    <a:pt x="4985" y="7754"/>
                    <a:pt x="4154" y="7754"/>
                  </a:cubicBezTo>
                  <a:cubicBezTo>
                    <a:pt x="4154" y="7754"/>
                    <a:pt x="4154" y="7754"/>
                    <a:pt x="4154" y="7754"/>
                  </a:cubicBezTo>
                  <a:cubicBezTo>
                    <a:pt x="4154" y="7754"/>
                    <a:pt x="3946" y="7754"/>
                    <a:pt x="3738" y="7754"/>
                  </a:cubicBezTo>
                  <a:cubicBezTo>
                    <a:pt x="3738" y="7754"/>
                    <a:pt x="3738" y="7754"/>
                    <a:pt x="3738" y="7754"/>
                  </a:cubicBezTo>
                  <a:cubicBezTo>
                    <a:pt x="3323" y="7754"/>
                    <a:pt x="2285" y="7662"/>
                    <a:pt x="1454" y="7477"/>
                  </a:cubicBezTo>
                  <a:cubicBezTo>
                    <a:pt x="1454" y="7477"/>
                    <a:pt x="1454" y="7477"/>
                    <a:pt x="1454" y="7477"/>
                  </a:cubicBezTo>
                  <a:cubicBezTo>
                    <a:pt x="623" y="7292"/>
                    <a:pt x="0" y="6831"/>
                    <a:pt x="0" y="6092"/>
                  </a:cubicBezTo>
                  <a:cubicBezTo>
                    <a:pt x="0" y="6092"/>
                    <a:pt x="0" y="6092"/>
                    <a:pt x="0" y="6092"/>
                  </a:cubicBezTo>
                  <a:cubicBezTo>
                    <a:pt x="0" y="4615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46" y="0"/>
                    <a:pt x="1246" y="0"/>
                    <a:pt x="1246" y="0"/>
                  </a:cubicBezTo>
                  <a:close/>
                  <a:moveTo>
                    <a:pt x="21600" y="21046"/>
                  </a:moveTo>
                  <a:cubicBezTo>
                    <a:pt x="21600" y="21046"/>
                    <a:pt x="21600" y="21046"/>
                    <a:pt x="21600" y="21046"/>
                  </a:cubicBezTo>
                  <a:cubicBezTo>
                    <a:pt x="21600" y="21046"/>
                    <a:pt x="21600" y="21046"/>
                    <a:pt x="21600" y="21046"/>
                  </a:cubicBezTo>
                  <a:close/>
                </a:path>
              </a:pathLst>
            </a:custGeom>
            <a:solidFill>
              <a:srgbClr val="58A6D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28" name="Freeform 156"/>
            <p:cNvSpPr/>
            <p:nvPr/>
          </p:nvSpPr>
          <p:spPr>
            <a:xfrm>
              <a:off x="2836332" y="3200400"/>
              <a:ext cx="1265766" cy="1028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930" y="0"/>
                  </a:moveTo>
                  <a:cubicBezTo>
                    <a:pt x="670" y="0"/>
                    <a:pt x="670" y="0"/>
                    <a:pt x="670" y="0"/>
                  </a:cubicBezTo>
                  <a:cubicBezTo>
                    <a:pt x="335" y="0"/>
                    <a:pt x="0" y="411"/>
                    <a:pt x="0" y="823"/>
                  </a:cubicBezTo>
                  <a:cubicBezTo>
                    <a:pt x="0" y="16869"/>
                    <a:pt x="0" y="16869"/>
                    <a:pt x="0" y="16869"/>
                  </a:cubicBezTo>
                  <a:cubicBezTo>
                    <a:pt x="0" y="17280"/>
                    <a:pt x="335" y="17691"/>
                    <a:pt x="670" y="17691"/>
                  </a:cubicBezTo>
                  <a:cubicBezTo>
                    <a:pt x="8707" y="17691"/>
                    <a:pt x="8707" y="17691"/>
                    <a:pt x="8707" y="17691"/>
                  </a:cubicBezTo>
                  <a:cubicBezTo>
                    <a:pt x="8707" y="20983"/>
                    <a:pt x="8707" y="20983"/>
                    <a:pt x="8707" y="20983"/>
                  </a:cubicBezTo>
                  <a:cubicBezTo>
                    <a:pt x="4688" y="20983"/>
                    <a:pt x="4688" y="20983"/>
                    <a:pt x="4688" y="20983"/>
                  </a:cubicBezTo>
                  <a:cubicBezTo>
                    <a:pt x="4521" y="20983"/>
                    <a:pt x="4353" y="20983"/>
                    <a:pt x="4353" y="20983"/>
                  </a:cubicBezTo>
                  <a:cubicBezTo>
                    <a:pt x="4353" y="21600"/>
                    <a:pt x="4353" y="21600"/>
                    <a:pt x="4353" y="21600"/>
                  </a:cubicBezTo>
                  <a:cubicBezTo>
                    <a:pt x="4353" y="21600"/>
                    <a:pt x="4521" y="21600"/>
                    <a:pt x="4688" y="21600"/>
                  </a:cubicBezTo>
                  <a:cubicBezTo>
                    <a:pt x="16744" y="21600"/>
                    <a:pt x="16744" y="21600"/>
                    <a:pt x="16744" y="21600"/>
                  </a:cubicBezTo>
                  <a:cubicBezTo>
                    <a:pt x="17079" y="21600"/>
                    <a:pt x="17247" y="21600"/>
                    <a:pt x="17247" y="21600"/>
                  </a:cubicBezTo>
                  <a:cubicBezTo>
                    <a:pt x="17247" y="20983"/>
                    <a:pt x="17247" y="20983"/>
                    <a:pt x="17247" y="20983"/>
                  </a:cubicBezTo>
                  <a:cubicBezTo>
                    <a:pt x="17247" y="20983"/>
                    <a:pt x="17079" y="20983"/>
                    <a:pt x="16744" y="20983"/>
                  </a:cubicBezTo>
                  <a:cubicBezTo>
                    <a:pt x="12726" y="20983"/>
                    <a:pt x="12726" y="20983"/>
                    <a:pt x="12726" y="20983"/>
                  </a:cubicBezTo>
                  <a:cubicBezTo>
                    <a:pt x="12726" y="17691"/>
                    <a:pt x="12726" y="17691"/>
                    <a:pt x="12726" y="17691"/>
                  </a:cubicBezTo>
                  <a:cubicBezTo>
                    <a:pt x="20930" y="17691"/>
                    <a:pt x="20930" y="17691"/>
                    <a:pt x="20930" y="17691"/>
                  </a:cubicBezTo>
                  <a:cubicBezTo>
                    <a:pt x="21265" y="17691"/>
                    <a:pt x="21600" y="17280"/>
                    <a:pt x="21600" y="16869"/>
                  </a:cubicBezTo>
                  <a:cubicBezTo>
                    <a:pt x="21600" y="823"/>
                    <a:pt x="21600" y="823"/>
                    <a:pt x="21600" y="823"/>
                  </a:cubicBezTo>
                  <a:cubicBezTo>
                    <a:pt x="21600" y="411"/>
                    <a:pt x="21265" y="0"/>
                    <a:pt x="20930" y="0"/>
                  </a:cubicBezTo>
                  <a:close/>
                  <a:moveTo>
                    <a:pt x="20428" y="15223"/>
                  </a:moveTo>
                  <a:cubicBezTo>
                    <a:pt x="20428" y="15634"/>
                    <a:pt x="20260" y="15840"/>
                    <a:pt x="19926" y="15840"/>
                  </a:cubicBezTo>
                  <a:cubicBezTo>
                    <a:pt x="1674" y="15840"/>
                    <a:pt x="1674" y="15840"/>
                    <a:pt x="1674" y="15840"/>
                  </a:cubicBezTo>
                  <a:cubicBezTo>
                    <a:pt x="1340" y="15840"/>
                    <a:pt x="1005" y="15634"/>
                    <a:pt x="1005" y="15223"/>
                  </a:cubicBezTo>
                  <a:cubicBezTo>
                    <a:pt x="1005" y="1851"/>
                    <a:pt x="1005" y="1851"/>
                    <a:pt x="1005" y="1851"/>
                  </a:cubicBezTo>
                  <a:cubicBezTo>
                    <a:pt x="1005" y="1440"/>
                    <a:pt x="1340" y="1234"/>
                    <a:pt x="1674" y="1234"/>
                  </a:cubicBezTo>
                  <a:cubicBezTo>
                    <a:pt x="19926" y="1234"/>
                    <a:pt x="19926" y="1234"/>
                    <a:pt x="19926" y="1234"/>
                  </a:cubicBezTo>
                  <a:cubicBezTo>
                    <a:pt x="20260" y="1234"/>
                    <a:pt x="20428" y="1440"/>
                    <a:pt x="20428" y="1851"/>
                  </a:cubicBezTo>
                  <a:lnTo>
                    <a:pt x="20428" y="152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29" name="Freeform 157"/>
            <p:cNvSpPr/>
            <p:nvPr/>
          </p:nvSpPr>
          <p:spPr>
            <a:xfrm>
              <a:off x="3181689" y="3462867"/>
              <a:ext cx="575054" cy="173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7" h="21600" fill="norm" stroke="1" extrusionOk="0">
                  <a:moveTo>
                    <a:pt x="10525" y="0"/>
                  </a:moveTo>
                  <a:cubicBezTo>
                    <a:pt x="6864" y="0"/>
                    <a:pt x="3203" y="3600"/>
                    <a:pt x="274" y="13200"/>
                  </a:cubicBezTo>
                  <a:cubicBezTo>
                    <a:pt x="-92" y="14400"/>
                    <a:pt x="-92" y="16800"/>
                    <a:pt x="274" y="19200"/>
                  </a:cubicBezTo>
                  <a:cubicBezTo>
                    <a:pt x="640" y="20400"/>
                    <a:pt x="1739" y="20400"/>
                    <a:pt x="2105" y="19200"/>
                  </a:cubicBezTo>
                  <a:cubicBezTo>
                    <a:pt x="2105" y="19200"/>
                    <a:pt x="2105" y="19200"/>
                    <a:pt x="2105" y="19200"/>
                  </a:cubicBezTo>
                  <a:cubicBezTo>
                    <a:pt x="4301" y="12000"/>
                    <a:pt x="7230" y="8400"/>
                    <a:pt x="10525" y="8400"/>
                  </a:cubicBezTo>
                  <a:cubicBezTo>
                    <a:pt x="13454" y="8400"/>
                    <a:pt x="16749" y="12000"/>
                    <a:pt x="19311" y="20400"/>
                  </a:cubicBezTo>
                  <a:cubicBezTo>
                    <a:pt x="19311" y="21600"/>
                    <a:pt x="19677" y="21600"/>
                    <a:pt x="20044" y="21600"/>
                  </a:cubicBezTo>
                  <a:cubicBezTo>
                    <a:pt x="20410" y="21600"/>
                    <a:pt x="20776" y="21600"/>
                    <a:pt x="21142" y="20400"/>
                  </a:cubicBezTo>
                  <a:cubicBezTo>
                    <a:pt x="21508" y="19200"/>
                    <a:pt x="21508" y="16800"/>
                    <a:pt x="21142" y="14400"/>
                  </a:cubicBezTo>
                  <a:cubicBezTo>
                    <a:pt x="18213" y="4800"/>
                    <a:pt x="14186" y="0"/>
                    <a:pt x="1052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30" name="Freeform 158"/>
            <p:cNvSpPr/>
            <p:nvPr/>
          </p:nvSpPr>
          <p:spPr>
            <a:xfrm>
              <a:off x="3270584" y="3589867"/>
              <a:ext cx="394810" cy="139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5" h="21600" fill="norm" stroke="1" extrusionOk="0">
                  <a:moveTo>
                    <a:pt x="10405" y="0"/>
                  </a:moveTo>
                  <a:cubicBezTo>
                    <a:pt x="6717" y="0"/>
                    <a:pt x="3029" y="3086"/>
                    <a:pt x="395" y="10800"/>
                  </a:cubicBezTo>
                  <a:cubicBezTo>
                    <a:pt x="-132" y="12343"/>
                    <a:pt x="-132" y="16971"/>
                    <a:pt x="395" y="18514"/>
                  </a:cubicBezTo>
                  <a:cubicBezTo>
                    <a:pt x="922" y="20057"/>
                    <a:pt x="1975" y="20057"/>
                    <a:pt x="3029" y="18514"/>
                  </a:cubicBezTo>
                  <a:cubicBezTo>
                    <a:pt x="3029" y="18514"/>
                    <a:pt x="3029" y="18514"/>
                    <a:pt x="3029" y="18514"/>
                  </a:cubicBezTo>
                  <a:cubicBezTo>
                    <a:pt x="5136" y="12343"/>
                    <a:pt x="7770" y="10800"/>
                    <a:pt x="10405" y="10800"/>
                  </a:cubicBezTo>
                  <a:cubicBezTo>
                    <a:pt x="13039" y="10800"/>
                    <a:pt x="15673" y="13886"/>
                    <a:pt x="17780" y="20057"/>
                  </a:cubicBezTo>
                  <a:cubicBezTo>
                    <a:pt x="18307" y="21600"/>
                    <a:pt x="18834" y="21600"/>
                    <a:pt x="19361" y="21600"/>
                  </a:cubicBezTo>
                  <a:cubicBezTo>
                    <a:pt x="19888" y="21600"/>
                    <a:pt x="20414" y="21600"/>
                    <a:pt x="20414" y="20057"/>
                  </a:cubicBezTo>
                  <a:cubicBezTo>
                    <a:pt x="21468" y="18514"/>
                    <a:pt x="21468" y="15429"/>
                    <a:pt x="20414" y="12343"/>
                  </a:cubicBezTo>
                  <a:cubicBezTo>
                    <a:pt x="17780" y="4629"/>
                    <a:pt x="14092" y="0"/>
                    <a:pt x="1040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31" name="Freeform 159"/>
            <p:cNvSpPr/>
            <p:nvPr/>
          </p:nvSpPr>
          <p:spPr>
            <a:xfrm>
              <a:off x="3385431" y="3724275"/>
              <a:ext cx="158026" cy="158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66" h="19274" fill="norm" stroke="1" extrusionOk="0">
                  <a:moveTo>
                    <a:pt x="2700" y="2700"/>
                  </a:moveTo>
                  <a:cubicBezTo>
                    <a:pt x="-900" y="6300"/>
                    <a:pt x="-900" y="12300"/>
                    <a:pt x="2700" y="15900"/>
                  </a:cubicBezTo>
                  <a:cubicBezTo>
                    <a:pt x="6300" y="19500"/>
                    <a:pt x="12300" y="20700"/>
                    <a:pt x="15900" y="17100"/>
                  </a:cubicBezTo>
                  <a:cubicBezTo>
                    <a:pt x="20700" y="12300"/>
                    <a:pt x="20700" y="6300"/>
                    <a:pt x="17100" y="2700"/>
                  </a:cubicBezTo>
                  <a:cubicBezTo>
                    <a:pt x="13500" y="-900"/>
                    <a:pt x="6300" y="-900"/>
                    <a:pt x="2700" y="27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32" name="Freeform 160"/>
            <p:cNvSpPr/>
            <p:nvPr/>
          </p:nvSpPr>
          <p:spPr>
            <a:xfrm>
              <a:off x="237065" y="2501902"/>
              <a:ext cx="689229" cy="723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3" h="21325" fill="norm" stroke="1" extrusionOk="0">
                  <a:moveTo>
                    <a:pt x="10200" y="10944"/>
                  </a:moveTo>
                  <a:cubicBezTo>
                    <a:pt x="10800" y="10944"/>
                    <a:pt x="10800" y="10944"/>
                    <a:pt x="10800" y="10944"/>
                  </a:cubicBezTo>
                  <a:cubicBezTo>
                    <a:pt x="12000" y="10944"/>
                    <a:pt x="12600" y="10080"/>
                    <a:pt x="12600" y="8640"/>
                  </a:cubicBezTo>
                  <a:cubicBezTo>
                    <a:pt x="12600" y="2304"/>
                    <a:pt x="12600" y="2304"/>
                    <a:pt x="12600" y="2304"/>
                  </a:cubicBezTo>
                  <a:cubicBezTo>
                    <a:pt x="12600" y="864"/>
                    <a:pt x="12000" y="0"/>
                    <a:pt x="10800" y="0"/>
                  </a:cubicBezTo>
                  <a:cubicBezTo>
                    <a:pt x="10200" y="0"/>
                    <a:pt x="10200" y="0"/>
                    <a:pt x="10200" y="0"/>
                  </a:cubicBezTo>
                  <a:cubicBezTo>
                    <a:pt x="9000" y="0"/>
                    <a:pt x="8100" y="864"/>
                    <a:pt x="8100" y="2304"/>
                  </a:cubicBezTo>
                  <a:cubicBezTo>
                    <a:pt x="8100" y="8640"/>
                    <a:pt x="8100" y="8640"/>
                    <a:pt x="8100" y="8640"/>
                  </a:cubicBezTo>
                  <a:cubicBezTo>
                    <a:pt x="8100" y="10080"/>
                    <a:pt x="9000" y="10944"/>
                    <a:pt x="10200" y="10944"/>
                  </a:cubicBezTo>
                  <a:close/>
                  <a:moveTo>
                    <a:pt x="21300" y="10944"/>
                  </a:moveTo>
                  <a:cubicBezTo>
                    <a:pt x="21300" y="7776"/>
                    <a:pt x="19800" y="4608"/>
                    <a:pt x="18000" y="3456"/>
                  </a:cubicBezTo>
                  <a:cubicBezTo>
                    <a:pt x="18000" y="3456"/>
                    <a:pt x="16200" y="2016"/>
                    <a:pt x="15000" y="3744"/>
                  </a:cubicBezTo>
                  <a:cubicBezTo>
                    <a:pt x="14400" y="4896"/>
                    <a:pt x="15900" y="5760"/>
                    <a:pt x="17100" y="7776"/>
                  </a:cubicBezTo>
                  <a:cubicBezTo>
                    <a:pt x="17400" y="8064"/>
                    <a:pt x="17400" y="8064"/>
                    <a:pt x="17400" y="8064"/>
                  </a:cubicBezTo>
                  <a:cubicBezTo>
                    <a:pt x="17400" y="8064"/>
                    <a:pt x="17400" y="8064"/>
                    <a:pt x="17400" y="8064"/>
                  </a:cubicBezTo>
                  <a:cubicBezTo>
                    <a:pt x="17400" y="8352"/>
                    <a:pt x="17400" y="8352"/>
                    <a:pt x="17400" y="8352"/>
                  </a:cubicBezTo>
                  <a:cubicBezTo>
                    <a:pt x="17400" y="8352"/>
                    <a:pt x="17400" y="8352"/>
                    <a:pt x="17700" y="8640"/>
                  </a:cubicBezTo>
                  <a:cubicBezTo>
                    <a:pt x="17700" y="8640"/>
                    <a:pt x="17700" y="8640"/>
                    <a:pt x="17700" y="8640"/>
                  </a:cubicBezTo>
                  <a:cubicBezTo>
                    <a:pt x="17700" y="8928"/>
                    <a:pt x="17700" y="8928"/>
                    <a:pt x="17700" y="8928"/>
                  </a:cubicBezTo>
                  <a:cubicBezTo>
                    <a:pt x="17700" y="8928"/>
                    <a:pt x="17700" y="9216"/>
                    <a:pt x="17700" y="9216"/>
                  </a:cubicBezTo>
                  <a:cubicBezTo>
                    <a:pt x="17700" y="9216"/>
                    <a:pt x="17700" y="9216"/>
                    <a:pt x="17700" y="9216"/>
                  </a:cubicBezTo>
                  <a:cubicBezTo>
                    <a:pt x="17700" y="9504"/>
                    <a:pt x="17700" y="9504"/>
                    <a:pt x="18000" y="9504"/>
                  </a:cubicBezTo>
                  <a:cubicBezTo>
                    <a:pt x="18000" y="9504"/>
                    <a:pt x="18000" y="9792"/>
                    <a:pt x="18000" y="9792"/>
                  </a:cubicBezTo>
                  <a:cubicBezTo>
                    <a:pt x="18000" y="9792"/>
                    <a:pt x="18000" y="9792"/>
                    <a:pt x="18000" y="10080"/>
                  </a:cubicBezTo>
                  <a:cubicBezTo>
                    <a:pt x="18000" y="10080"/>
                    <a:pt x="18000" y="10080"/>
                    <a:pt x="18000" y="10080"/>
                  </a:cubicBezTo>
                  <a:cubicBezTo>
                    <a:pt x="18000" y="10368"/>
                    <a:pt x="18000" y="10368"/>
                    <a:pt x="18000" y="10368"/>
                  </a:cubicBezTo>
                  <a:cubicBezTo>
                    <a:pt x="18000" y="10368"/>
                    <a:pt x="18000" y="10368"/>
                    <a:pt x="18000" y="10656"/>
                  </a:cubicBezTo>
                  <a:cubicBezTo>
                    <a:pt x="18000" y="10656"/>
                    <a:pt x="18000" y="10944"/>
                    <a:pt x="18000" y="10944"/>
                  </a:cubicBezTo>
                  <a:cubicBezTo>
                    <a:pt x="18000" y="11232"/>
                    <a:pt x="18000" y="11808"/>
                    <a:pt x="18000" y="12096"/>
                  </a:cubicBezTo>
                  <a:cubicBezTo>
                    <a:pt x="17400" y="15552"/>
                    <a:pt x="14400" y="18144"/>
                    <a:pt x="10800" y="18144"/>
                  </a:cubicBezTo>
                  <a:cubicBezTo>
                    <a:pt x="7200" y="18144"/>
                    <a:pt x="4200" y="15840"/>
                    <a:pt x="3300" y="12672"/>
                  </a:cubicBezTo>
                  <a:cubicBezTo>
                    <a:pt x="3300" y="12096"/>
                    <a:pt x="3300" y="11520"/>
                    <a:pt x="3300" y="11232"/>
                  </a:cubicBezTo>
                  <a:cubicBezTo>
                    <a:pt x="3300" y="10944"/>
                    <a:pt x="3300" y="10944"/>
                    <a:pt x="3300" y="10656"/>
                  </a:cubicBezTo>
                  <a:cubicBezTo>
                    <a:pt x="3300" y="10656"/>
                    <a:pt x="3300" y="10656"/>
                    <a:pt x="3300" y="10656"/>
                  </a:cubicBezTo>
                  <a:cubicBezTo>
                    <a:pt x="3300" y="10368"/>
                    <a:pt x="3300" y="10368"/>
                    <a:pt x="3300" y="10368"/>
                  </a:cubicBezTo>
                  <a:cubicBezTo>
                    <a:pt x="3300" y="10368"/>
                    <a:pt x="3300" y="10080"/>
                    <a:pt x="3300" y="10080"/>
                  </a:cubicBezTo>
                  <a:cubicBezTo>
                    <a:pt x="3300" y="10080"/>
                    <a:pt x="3300" y="10080"/>
                    <a:pt x="3300" y="9792"/>
                  </a:cubicBezTo>
                  <a:cubicBezTo>
                    <a:pt x="3300" y="9792"/>
                    <a:pt x="3300" y="9792"/>
                    <a:pt x="3300" y="9792"/>
                  </a:cubicBezTo>
                  <a:cubicBezTo>
                    <a:pt x="3300" y="9504"/>
                    <a:pt x="3300" y="9504"/>
                    <a:pt x="3300" y="9504"/>
                  </a:cubicBezTo>
                  <a:cubicBezTo>
                    <a:pt x="3300" y="9504"/>
                    <a:pt x="3300" y="9504"/>
                    <a:pt x="3600" y="9216"/>
                  </a:cubicBezTo>
                  <a:cubicBezTo>
                    <a:pt x="3600" y="9216"/>
                    <a:pt x="3600" y="9216"/>
                    <a:pt x="3600" y="9216"/>
                  </a:cubicBezTo>
                  <a:cubicBezTo>
                    <a:pt x="3600" y="8928"/>
                    <a:pt x="3600" y="8928"/>
                    <a:pt x="3600" y="8928"/>
                  </a:cubicBezTo>
                  <a:cubicBezTo>
                    <a:pt x="3600" y="8928"/>
                    <a:pt x="3600" y="8640"/>
                    <a:pt x="3600" y="8640"/>
                  </a:cubicBezTo>
                  <a:cubicBezTo>
                    <a:pt x="3600" y="8640"/>
                    <a:pt x="3600" y="8640"/>
                    <a:pt x="3600" y="8640"/>
                  </a:cubicBezTo>
                  <a:cubicBezTo>
                    <a:pt x="3900" y="8352"/>
                    <a:pt x="3900" y="8352"/>
                    <a:pt x="3900" y="8352"/>
                  </a:cubicBezTo>
                  <a:cubicBezTo>
                    <a:pt x="3900" y="8352"/>
                    <a:pt x="3900" y="8352"/>
                    <a:pt x="3900" y="8064"/>
                  </a:cubicBezTo>
                  <a:cubicBezTo>
                    <a:pt x="3900" y="8064"/>
                    <a:pt x="3900" y="8064"/>
                    <a:pt x="3900" y="8064"/>
                  </a:cubicBezTo>
                  <a:cubicBezTo>
                    <a:pt x="5100" y="6048"/>
                    <a:pt x="6600" y="4896"/>
                    <a:pt x="6000" y="4032"/>
                  </a:cubicBezTo>
                  <a:cubicBezTo>
                    <a:pt x="4800" y="2016"/>
                    <a:pt x="3300" y="3456"/>
                    <a:pt x="3300" y="3456"/>
                  </a:cubicBezTo>
                  <a:cubicBezTo>
                    <a:pt x="1500" y="4896"/>
                    <a:pt x="0" y="7776"/>
                    <a:pt x="0" y="10656"/>
                  </a:cubicBezTo>
                  <a:cubicBezTo>
                    <a:pt x="0" y="10944"/>
                    <a:pt x="0" y="10944"/>
                    <a:pt x="0" y="11232"/>
                  </a:cubicBezTo>
                  <a:cubicBezTo>
                    <a:pt x="0" y="16992"/>
                    <a:pt x="4800" y="21600"/>
                    <a:pt x="10800" y="21312"/>
                  </a:cubicBezTo>
                  <a:cubicBezTo>
                    <a:pt x="10800" y="21312"/>
                    <a:pt x="10800" y="21312"/>
                    <a:pt x="10800" y="21312"/>
                  </a:cubicBezTo>
                  <a:cubicBezTo>
                    <a:pt x="10800" y="21312"/>
                    <a:pt x="10800" y="21312"/>
                    <a:pt x="10800" y="21312"/>
                  </a:cubicBezTo>
                  <a:cubicBezTo>
                    <a:pt x="16800" y="21312"/>
                    <a:pt x="21600" y="16704"/>
                    <a:pt x="21300" y="10944"/>
                  </a:cubicBezTo>
                  <a:cubicBezTo>
                    <a:pt x="21300" y="10944"/>
                    <a:pt x="21300" y="10944"/>
                    <a:pt x="21300" y="1094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33" name="Freeform 161"/>
            <p:cNvSpPr/>
            <p:nvPr/>
          </p:nvSpPr>
          <p:spPr>
            <a:xfrm>
              <a:off x="4601630" y="3395133"/>
              <a:ext cx="300569" cy="156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90" y="2700"/>
                  </a:moveTo>
                  <a:cubicBezTo>
                    <a:pt x="1394" y="2700"/>
                    <a:pt x="1394" y="2700"/>
                    <a:pt x="1394" y="2700"/>
                  </a:cubicBezTo>
                  <a:cubicBezTo>
                    <a:pt x="697" y="2700"/>
                    <a:pt x="0" y="4050"/>
                    <a:pt x="0" y="6750"/>
                  </a:cubicBezTo>
                  <a:cubicBezTo>
                    <a:pt x="0" y="14850"/>
                    <a:pt x="0" y="14850"/>
                    <a:pt x="0" y="14850"/>
                  </a:cubicBezTo>
                  <a:cubicBezTo>
                    <a:pt x="0" y="17550"/>
                    <a:pt x="697" y="18900"/>
                    <a:pt x="1394" y="18900"/>
                  </a:cubicBezTo>
                  <a:cubicBezTo>
                    <a:pt x="2090" y="18900"/>
                    <a:pt x="2090" y="18900"/>
                    <a:pt x="2090" y="18900"/>
                  </a:cubicBezTo>
                  <a:cubicBezTo>
                    <a:pt x="2787" y="20250"/>
                    <a:pt x="3484" y="21600"/>
                    <a:pt x="4181" y="21600"/>
                  </a:cubicBezTo>
                  <a:cubicBezTo>
                    <a:pt x="19510" y="21600"/>
                    <a:pt x="19510" y="21600"/>
                    <a:pt x="19510" y="21600"/>
                  </a:cubicBezTo>
                  <a:cubicBezTo>
                    <a:pt x="20903" y="21600"/>
                    <a:pt x="21600" y="18900"/>
                    <a:pt x="21600" y="16200"/>
                  </a:cubicBezTo>
                  <a:cubicBezTo>
                    <a:pt x="21600" y="5400"/>
                    <a:pt x="21600" y="5400"/>
                    <a:pt x="21600" y="5400"/>
                  </a:cubicBezTo>
                  <a:cubicBezTo>
                    <a:pt x="21600" y="2700"/>
                    <a:pt x="20903" y="0"/>
                    <a:pt x="19510" y="0"/>
                  </a:cubicBezTo>
                  <a:cubicBezTo>
                    <a:pt x="4181" y="0"/>
                    <a:pt x="4181" y="0"/>
                    <a:pt x="4181" y="0"/>
                  </a:cubicBezTo>
                  <a:cubicBezTo>
                    <a:pt x="3484" y="0"/>
                    <a:pt x="2787" y="1350"/>
                    <a:pt x="2090" y="27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34" name="Freeform 162"/>
            <p:cNvSpPr/>
            <p:nvPr/>
          </p:nvSpPr>
          <p:spPr>
            <a:xfrm>
              <a:off x="2849032" y="829733"/>
              <a:ext cx="143934" cy="313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880" y="18900"/>
                  </a:moveTo>
                  <a:cubicBezTo>
                    <a:pt x="2880" y="19575"/>
                    <a:pt x="2880" y="19575"/>
                    <a:pt x="2880" y="19575"/>
                  </a:cubicBezTo>
                  <a:cubicBezTo>
                    <a:pt x="2880" y="20925"/>
                    <a:pt x="4320" y="21600"/>
                    <a:pt x="5760" y="21600"/>
                  </a:cubicBezTo>
                  <a:cubicBezTo>
                    <a:pt x="15840" y="21600"/>
                    <a:pt x="15840" y="21600"/>
                    <a:pt x="15840" y="21600"/>
                  </a:cubicBezTo>
                  <a:cubicBezTo>
                    <a:pt x="17280" y="21600"/>
                    <a:pt x="18720" y="20925"/>
                    <a:pt x="18720" y="19575"/>
                  </a:cubicBezTo>
                  <a:cubicBezTo>
                    <a:pt x="18720" y="18900"/>
                    <a:pt x="18720" y="18900"/>
                    <a:pt x="18720" y="18900"/>
                  </a:cubicBezTo>
                  <a:cubicBezTo>
                    <a:pt x="20160" y="18225"/>
                    <a:pt x="21600" y="17550"/>
                    <a:pt x="21600" y="16875"/>
                  </a:cubicBezTo>
                  <a:cubicBezTo>
                    <a:pt x="21600" y="2025"/>
                    <a:pt x="21600" y="2025"/>
                    <a:pt x="21600" y="2025"/>
                  </a:cubicBezTo>
                  <a:cubicBezTo>
                    <a:pt x="21600" y="675"/>
                    <a:pt x="18720" y="0"/>
                    <a:pt x="17280" y="0"/>
                  </a:cubicBezTo>
                  <a:cubicBezTo>
                    <a:pt x="4320" y="0"/>
                    <a:pt x="4320" y="0"/>
                    <a:pt x="4320" y="0"/>
                  </a:cubicBezTo>
                  <a:cubicBezTo>
                    <a:pt x="1440" y="0"/>
                    <a:pt x="0" y="675"/>
                    <a:pt x="0" y="2025"/>
                  </a:cubicBezTo>
                  <a:cubicBezTo>
                    <a:pt x="0" y="16875"/>
                    <a:pt x="0" y="16875"/>
                    <a:pt x="0" y="16875"/>
                  </a:cubicBezTo>
                  <a:cubicBezTo>
                    <a:pt x="0" y="17550"/>
                    <a:pt x="1440" y="18225"/>
                    <a:pt x="2880" y="189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35" name="Freeform 163"/>
            <p:cNvSpPr/>
            <p:nvPr/>
          </p:nvSpPr>
          <p:spPr>
            <a:xfrm>
              <a:off x="2895600" y="1016000"/>
              <a:ext cx="1833032" cy="2484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21600" y="21600"/>
                    <a:pt x="20214" y="21600"/>
                    <a:pt x="18250" y="21600"/>
                  </a:cubicBezTo>
                  <a:cubicBezTo>
                    <a:pt x="18250" y="21600"/>
                    <a:pt x="18250" y="21600"/>
                    <a:pt x="18250" y="21600"/>
                  </a:cubicBezTo>
                  <a:cubicBezTo>
                    <a:pt x="17095" y="21600"/>
                    <a:pt x="16402" y="21090"/>
                    <a:pt x="16171" y="20665"/>
                  </a:cubicBezTo>
                  <a:cubicBezTo>
                    <a:pt x="16171" y="20665"/>
                    <a:pt x="16171" y="20665"/>
                    <a:pt x="16171" y="20665"/>
                  </a:cubicBezTo>
                  <a:cubicBezTo>
                    <a:pt x="15825" y="20239"/>
                    <a:pt x="15825" y="19814"/>
                    <a:pt x="15825" y="19814"/>
                  </a:cubicBezTo>
                  <a:cubicBezTo>
                    <a:pt x="15825" y="19814"/>
                    <a:pt x="15825" y="19814"/>
                    <a:pt x="15825" y="19814"/>
                  </a:cubicBezTo>
                  <a:cubicBezTo>
                    <a:pt x="15825" y="19814"/>
                    <a:pt x="15825" y="18198"/>
                    <a:pt x="15825" y="16668"/>
                  </a:cubicBezTo>
                  <a:cubicBezTo>
                    <a:pt x="15825" y="16668"/>
                    <a:pt x="15825" y="16668"/>
                    <a:pt x="15825" y="16668"/>
                  </a:cubicBezTo>
                  <a:cubicBezTo>
                    <a:pt x="15825" y="16157"/>
                    <a:pt x="15594" y="15902"/>
                    <a:pt x="15247" y="15817"/>
                  </a:cubicBezTo>
                  <a:cubicBezTo>
                    <a:pt x="15247" y="15817"/>
                    <a:pt x="15247" y="15817"/>
                    <a:pt x="15247" y="15817"/>
                  </a:cubicBezTo>
                  <a:cubicBezTo>
                    <a:pt x="15016" y="15647"/>
                    <a:pt x="14670" y="15647"/>
                    <a:pt x="14323" y="15647"/>
                  </a:cubicBezTo>
                  <a:cubicBezTo>
                    <a:pt x="14323" y="15647"/>
                    <a:pt x="14323" y="15647"/>
                    <a:pt x="14323" y="15647"/>
                  </a:cubicBezTo>
                  <a:cubicBezTo>
                    <a:pt x="14207" y="15647"/>
                    <a:pt x="14207" y="15647"/>
                    <a:pt x="14092" y="15647"/>
                  </a:cubicBezTo>
                  <a:cubicBezTo>
                    <a:pt x="14092" y="15647"/>
                    <a:pt x="14092" y="15647"/>
                    <a:pt x="14092" y="15647"/>
                  </a:cubicBezTo>
                  <a:cubicBezTo>
                    <a:pt x="14092" y="15647"/>
                    <a:pt x="14092" y="15647"/>
                    <a:pt x="14092" y="15647"/>
                  </a:cubicBezTo>
                  <a:cubicBezTo>
                    <a:pt x="14092" y="15647"/>
                    <a:pt x="14092" y="15647"/>
                    <a:pt x="14092" y="15647"/>
                  </a:cubicBezTo>
                  <a:cubicBezTo>
                    <a:pt x="13976" y="15647"/>
                    <a:pt x="13976" y="15647"/>
                    <a:pt x="13976" y="15647"/>
                  </a:cubicBezTo>
                  <a:cubicBezTo>
                    <a:pt x="13976" y="15647"/>
                    <a:pt x="13976" y="15647"/>
                    <a:pt x="13976" y="15647"/>
                  </a:cubicBezTo>
                  <a:cubicBezTo>
                    <a:pt x="13976" y="15647"/>
                    <a:pt x="13052" y="15647"/>
                    <a:pt x="10973" y="15647"/>
                  </a:cubicBezTo>
                  <a:cubicBezTo>
                    <a:pt x="10973" y="15647"/>
                    <a:pt x="10973" y="15647"/>
                    <a:pt x="10973" y="15647"/>
                  </a:cubicBezTo>
                  <a:cubicBezTo>
                    <a:pt x="9818" y="15647"/>
                    <a:pt x="9125" y="15307"/>
                    <a:pt x="8894" y="14882"/>
                  </a:cubicBezTo>
                  <a:cubicBezTo>
                    <a:pt x="8894" y="14882"/>
                    <a:pt x="8894" y="14882"/>
                    <a:pt x="8894" y="14882"/>
                  </a:cubicBezTo>
                  <a:cubicBezTo>
                    <a:pt x="8548" y="14542"/>
                    <a:pt x="8432" y="14202"/>
                    <a:pt x="8432" y="14117"/>
                  </a:cubicBezTo>
                  <a:cubicBezTo>
                    <a:pt x="8432" y="14117"/>
                    <a:pt x="8432" y="14117"/>
                    <a:pt x="8432" y="14117"/>
                  </a:cubicBezTo>
                  <a:cubicBezTo>
                    <a:pt x="8432" y="14117"/>
                    <a:pt x="8432" y="14117"/>
                    <a:pt x="8432" y="14117"/>
                  </a:cubicBezTo>
                  <a:cubicBezTo>
                    <a:pt x="8432" y="14117"/>
                    <a:pt x="8432" y="14117"/>
                    <a:pt x="8432" y="14117"/>
                  </a:cubicBezTo>
                  <a:cubicBezTo>
                    <a:pt x="8432" y="14117"/>
                    <a:pt x="8432" y="13861"/>
                    <a:pt x="8432" y="12416"/>
                  </a:cubicBezTo>
                  <a:cubicBezTo>
                    <a:pt x="8432" y="12416"/>
                    <a:pt x="8432" y="12416"/>
                    <a:pt x="8432" y="12416"/>
                  </a:cubicBezTo>
                  <a:cubicBezTo>
                    <a:pt x="8432" y="11906"/>
                    <a:pt x="8201" y="11650"/>
                    <a:pt x="7739" y="11565"/>
                  </a:cubicBezTo>
                  <a:cubicBezTo>
                    <a:pt x="7739" y="11565"/>
                    <a:pt x="7739" y="11565"/>
                    <a:pt x="7739" y="11565"/>
                  </a:cubicBezTo>
                  <a:cubicBezTo>
                    <a:pt x="7393" y="11395"/>
                    <a:pt x="6930" y="11395"/>
                    <a:pt x="6815" y="11395"/>
                  </a:cubicBezTo>
                  <a:cubicBezTo>
                    <a:pt x="6815" y="11395"/>
                    <a:pt x="6815" y="11395"/>
                    <a:pt x="6815" y="11395"/>
                  </a:cubicBezTo>
                  <a:cubicBezTo>
                    <a:pt x="6815" y="11395"/>
                    <a:pt x="6699" y="11395"/>
                    <a:pt x="6699" y="11395"/>
                  </a:cubicBezTo>
                  <a:cubicBezTo>
                    <a:pt x="6699" y="11395"/>
                    <a:pt x="6699" y="11395"/>
                    <a:pt x="6699" y="11395"/>
                  </a:cubicBezTo>
                  <a:cubicBezTo>
                    <a:pt x="6699" y="11395"/>
                    <a:pt x="6699" y="11395"/>
                    <a:pt x="6699" y="11395"/>
                  </a:cubicBezTo>
                  <a:cubicBezTo>
                    <a:pt x="6699" y="11395"/>
                    <a:pt x="6699" y="11395"/>
                    <a:pt x="6699" y="11395"/>
                  </a:cubicBezTo>
                  <a:cubicBezTo>
                    <a:pt x="6699" y="11395"/>
                    <a:pt x="4274" y="11395"/>
                    <a:pt x="2310" y="11395"/>
                  </a:cubicBezTo>
                  <a:cubicBezTo>
                    <a:pt x="2310" y="11395"/>
                    <a:pt x="2310" y="11395"/>
                    <a:pt x="2310" y="11395"/>
                  </a:cubicBezTo>
                  <a:cubicBezTo>
                    <a:pt x="1155" y="11395"/>
                    <a:pt x="578" y="10970"/>
                    <a:pt x="231" y="10630"/>
                  </a:cubicBezTo>
                  <a:cubicBezTo>
                    <a:pt x="231" y="10630"/>
                    <a:pt x="231" y="10630"/>
                    <a:pt x="231" y="10630"/>
                  </a:cubicBezTo>
                  <a:cubicBezTo>
                    <a:pt x="0" y="10290"/>
                    <a:pt x="0" y="9865"/>
                    <a:pt x="0" y="9865"/>
                  </a:cubicBezTo>
                  <a:cubicBezTo>
                    <a:pt x="0" y="9865"/>
                    <a:pt x="0" y="9865"/>
                    <a:pt x="0" y="986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78" y="9865"/>
                    <a:pt x="578" y="9865"/>
                    <a:pt x="578" y="9865"/>
                  </a:cubicBezTo>
                  <a:cubicBezTo>
                    <a:pt x="578" y="9865"/>
                    <a:pt x="578" y="9865"/>
                    <a:pt x="578" y="9950"/>
                  </a:cubicBezTo>
                  <a:cubicBezTo>
                    <a:pt x="578" y="9950"/>
                    <a:pt x="578" y="9950"/>
                    <a:pt x="578" y="9950"/>
                  </a:cubicBezTo>
                  <a:cubicBezTo>
                    <a:pt x="578" y="9950"/>
                    <a:pt x="693" y="9950"/>
                    <a:pt x="693" y="10035"/>
                  </a:cubicBezTo>
                  <a:cubicBezTo>
                    <a:pt x="693" y="10035"/>
                    <a:pt x="693" y="10035"/>
                    <a:pt x="693" y="10035"/>
                  </a:cubicBezTo>
                  <a:cubicBezTo>
                    <a:pt x="693" y="10120"/>
                    <a:pt x="693" y="10290"/>
                    <a:pt x="809" y="10375"/>
                  </a:cubicBezTo>
                  <a:cubicBezTo>
                    <a:pt x="809" y="10375"/>
                    <a:pt x="809" y="10375"/>
                    <a:pt x="809" y="10375"/>
                  </a:cubicBezTo>
                  <a:cubicBezTo>
                    <a:pt x="1040" y="10630"/>
                    <a:pt x="1386" y="10885"/>
                    <a:pt x="2310" y="10885"/>
                  </a:cubicBezTo>
                  <a:cubicBezTo>
                    <a:pt x="2310" y="10885"/>
                    <a:pt x="2310" y="10885"/>
                    <a:pt x="2310" y="10885"/>
                  </a:cubicBezTo>
                  <a:cubicBezTo>
                    <a:pt x="4274" y="10885"/>
                    <a:pt x="6699" y="10885"/>
                    <a:pt x="6699" y="10885"/>
                  </a:cubicBezTo>
                  <a:cubicBezTo>
                    <a:pt x="6699" y="10885"/>
                    <a:pt x="6699" y="10885"/>
                    <a:pt x="6699" y="10885"/>
                  </a:cubicBezTo>
                  <a:cubicBezTo>
                    <a:pt x="6699" y="10885"/>
                    <a:pt x="6815" y="10885"/>
                    <a:pt x="6815" y="10885"/>
                  </a:cubicBezTo>
                  <a:cubicBezTo>
                    <a:pt x="6815" y="10885"/>
                    <a:pt x="6815" y="10885"/>
                    <a:pt x="6815" y="10885"/>
                  </a:cubicBezTo>
                  <a:cubicBezTo>
                    <a:pt x="7046" y="10885"/>
                    <a:pt x="7508" y="10885"/>
                    <a:pt x="8086" y="11140"/>
                  </a:cubicBezTo>
                  <a:cubicBezTo>
                    <a:pt x="8086" y="11140"/>
                    <a:pt x="8086" y="11140"/>
                    <a:pt x="8086" y="11140"/>
                  </a:cubicBezTo>
                  <a:cubicBezTo>
                    <a:pt x="8663" y="11310"/>
                    <a:pt x="9125" y="11735"/>
                    <a:pt x="9125" y="12416"/>
                  </a:cubicBezTo>
                  <a:cubicBezTo>
                    <a:pt x="9125" y="12416"/>
                    <a:pt x="9125" y="12416"/>
                    <a:pt x="9125" y="12416"/>
                  </a:cubicBezTo>
                  <a:cubicBezTo>
                    <a:pt x="9125" y="13691"/>
                    <a:pt x="9125" y="14031"/>
                    <a:pt x="9125" y="14117"/>
                  </a:cubicBezTo>
                  <a:cubicBezTo>
                    <a:pt x="9125" y="14117"/>
                    <a:pt x="9125" y="14117"/>
                    <a:pt x="9125" y="14117"/>
                  </a:cubicBezTo>
                  <a:cubicBezTo>
                    <a:pt x="9125" y="14117"/>
                    <a:pt x="9125" y="14117"/>
                    <a:pt x="9125" y="14117"/>
                  </a:cubicBezTo>
                  <a:cubicBezTo>
                    <a:pt x="9125" y="14117"/>
                    <a:pt x="9125" y="14117"/>
                    <a:pt x="9125" y="14117"/>
                  </a:cubicBezTo>
                  <a:cubicBezTo>
                    <a:pt x="9125" y="14202"/>
                    <a:pt x="9125" y="14202"/>
                    <a:pt x="9125" y="14287"/>
                  </a:cubicBezTo>
                  <a:cubicBezTo>
                    <a:pt x="9125" y="14287"/>
                    <a:pt x="9125" y="14287"/>
                    <a:pt x="9125" y="14287"/>
                  </a:cubicBezTo>
                  <a:cubicBezTo>
                    <a:pt x="9241" y="14372"/>
                    <a:pt x="9241" y="14542"/>
                    <a:pt x="9356" y="14627"/>
                  </a:cubicBezTo>
                  <a:cubicBezTo>
                    <a:pt x="9356" y="14627"/>
                    <a:pt x="9356" y="14627"/>
                    <a:pt x="9356" y="14627"/>
                  </a:cubicBezTo>
                  <a:cubicBezTo>
                    <a:pt x="9587" y="14882"/>
                    <a:pt x="10049" y="15137"/>
                    <a:pt x="10973" y="15137"/>
                  </a:cubicBezTo>
                  <a:cubicBezTo>
                    <a:pt x="10973" y="15137"/>
                    <a:pt x="10973" y="15137"/>
                    <a:pt x="10973" y="15137"/>
                  </a:cubicBezTo>
                  <a:cubicBezTo>
                    <a:pt x="12821" y="15137"/>
                    <a:pt x="13861" y="15137"/>
                    <a:pt x="13976" y="15137"/>
                  </a:cubicBezTo>
                  <a:cubicBezTo>
                    <a:pt x="13976" y="15137"/>
                    <a:pt x="13976" y="15137"/>
                    <a:pt x="13976" y="15137"/>
                  </a:cubicBezTo>
                  <a:cubicBezTo>
                    <a:pt x="14092" y="15137"/>
                    <a:pt x="14207" y="15137"/>
                    <a:pt x="14323" y="15137"/>
                  </a:cubicBezTo>
                  <a:cubicBezTo>
                    <a:pt x="14323" y="15137"/>
                    <a:pt x="14323" y="15137"/>
                    <a:pt x="14323" y="15137"/>
                  </a:cubicBezTo>
                  <a:cubicBezTo>
                    <a:pt x="14670" y="15137"/>
                    <a:pt x="15132" y="15137"/>
                    <a:pt x="15594" y="15392"/>
                  </a:cubicBezTo>
                  <a:cubicBezTo>
                    <a:pt x="15594" y="15392"/>
                    <a:pt x="15594" y="15392"/>
                    <a:pt x="15594" y="15392"/>
                  </a:cubicBezTo>
                  <a:cubicBezTo>
                    <a:pt x="16056" y="15647"/>
                    <a:pt x="16518" y="16072"/>
                    <a:pt x="16518" y="16668"/>
                  </a:cubicBezTo>
                  <a:cubicBezTo>
                    <a:pt x="16518" y="16668"/>
                    <a:pt x="16518" y="16668"/>
                    <a:pt x="16518" y="16668"/>
                  </a:cubicBezTo>
                  <a:cubicBezTo>
                    <a:pt x="16518" y="18198"/>
                    <a:pt x="16518" y="19814"/>
                    <a:pt x="16518" y="19814"/>
                  </a:cubicBezTo>
                  <a:cubicBezTo>
                    <a:pt x="16518" y="19814"/>
                    <a:pt x="16518" y="19814"/>
                    <a:pt x="16518" y="19814"/>
                  </a:cubicBezTo>
                  <a:cubicBezTo>
                    <a:pt x="16518" y="19814"/>
                    <a:pt x="16518" y="19814"/>
                    <a:pt x="16518" y="19814"/>
                  </a:cubicBezTo>
                  <a:cubicBezTo>
                    <a:pt x="16518" y="19814"/>
                    <a:pt x="16518" y="19814"/>
                    <a:pt x="16518" y="19814"/>
                  </a:cubicBezTo>
                  <a:cubicBezTo>
                    <a:pt x="16518" y="19899"/>
                    <a:pt x="16518" y="19899"/>
                    <a:pt x="16518" y="19984"/>
                  </a:cubicBezTo>
                  <a:cubicBezTo>
                    <a:pt x="16518" y="19984"/>
                    <a:pt x="16518" y="19984"/>
                    <a:pt x="16518" y="19984"/>
                  </a:cubicBezTo>
                  <a:cubicBezTo>
                    <a:pt x="16518" y="20154"/>
                    <a:pt x="16633" y="20324"/>
                    <a:pt x="16749" y="20494"/>
                  </a:cubicBezTo>
                  <a:cubicBezTo>
                    <a:pt x="16749" y="20494"/>
                    <a:pt x="16749" y="20494"/>
                    <a:pt x="16749" y="20494"/>
                  </a:cubicBezTo>
                  <a:cubicBezTo>
                    <a:pt x="16980" y="20750"/>
                    <a:pt x="17326" y="21090"/>
                    <a:pt x="18250" y="21090"/>
                  </a:cubicBezTo>
                  <a:cubicBezTo>
                    <a:pt x="18250" y="21090"/>
                    <a:pt x="18250" y="21090"/>
                    <a:pt x="18250" y="21090"/>
                  </a:cubicBezTo>
                  <a:cubicBezTo>
                    <a:pt x="20214" y="21090"/>
                    <a:pt x="21600" y="21090"/>
                    <a:pt x="21600" y="21090"/>
                  </a:cubicBezTo>
                  <a:cubicBezTo>
                    <a:pt x="21600" y="21090"/>
                    <a:pt x="21600" y="21090"/>
                    <a:pt x="21600" y="21090"/>
                  </a:cubicBezTo>
                  <a:cubicBezTo>
                    <a:pt x="21600" y="2160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36" name="Freeform 164"/>
            <p:cNvSpPr/>
            <p:nvPr/>
          </p:nvSpPr>
          <p:spPr>
            <a:xfrm>
              <a:off x="5156200" y="6405034"/>
              <a:ext cx="444499" cy="1354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120" y="11426"/>
                  </a:moveTo>
                  <a:cubicBezTo>
                    <a:pt x="20640" y="20974"/>
                    <a:pt x="20640" y="20974"/>
                    <a:pt x="20640" y="20974"/>
                  </a:cubicBezTo>
                  <a:cubicBezTo>
                    <a:pt x="20640" y="21130"/>
                    <a:pt x="20160" y="21287"/>
                    <a:pt x="19680" y="21287"/>
                  </a:cubicBezTo>
                  <a:cubicBezTo>
                    <a:pt x="19680" y="21287"/>
                    <a:pt x="14400" y="21600"/>
                    <a:pt x="10080" y="21600"/>
                  </a:cubicBezTo>
                  <a:cubicBezTo>
                    <a:pt x="5760" y="21600"/>
                    <a:pt x="960" y="21287"/>
                    <a:pt x="960" y="21287"/>
                  </a:cubicBezTo>
                  <a:cubicBezTo>
                    <a:pt x="0" y="21287"/>
                    <a:pt x="0" y="21130"/>
                    <a:pt x="0" y="20974"/>
                  </a:cubicBezTo>
                  <a:cubicBezTo>
                    <a:pt x="0" y="17061"/>
                    <a:pt x="0" y="17061"/>
                    <a:pt x="0" y="17061"/>
                  </a:cubicBezTo>
                  <a:cubicBezTo>
                    <a:pt x="0" y="15183"/>
                    <a:pt x="0" y="15183"/>
                    <a:pt x="0" y="15183"/>
                  </a:cubicBezTo>
                  <a:cubicBezTo>
                    <a:pt x="480" y="11426"/>
                    <a:pt x="480" y="11426"/>
                    <a:pt x="480" y="11426"/>
                  </a:cubicBezTo>
                  <a:cubicBezTo>
                    <a:pt x="480" y="11270"/>
                    <a:pt x="480" y="11113"/>
                    <a:pt x="960" y="11113"/>
                  </a:cubicBezTo>
                  <a:cubicBezTo>
                    <a:pt x="1440" y="11113"/>
                    <a:pt x="6240" y="10800"/>
                    <a:pt x="10560" y="10800"/>
                  </a:cubicBezTo>
                  <a:cubicBezTo>
                    <a:pt x="14880" y="10800"/>
                    <a:pt x="20160" y="11113"/>
                    <a:pt x="20160" y="11113"/>
                  </a:cubicBezTo>
                  <a:cubicBezTo>
                    <a:pt x="20640" y="11113"/>
                    <a:pt x="21120" y="11270"/>
                    <a:pt x="21120" y="11426"/>
                  </a:cubicBezTo>
                  <a:close/>
                  <a:moveTo>
                    <a:pt x="21600" y="626"/>
                  </a:moveTo>
                  <a:cubicBezTo>
                    <a:pt x="21120" y="10174"/>
                    <a:pt x="21120" y="10174"/>
                    <a:pt x="21120" y="10174"/>
                  </a:cubicBezTo>
                  <a:cubicBezTo>
                    <a:pt x="21120" y="10330"/>
                    <a:pt x="20640" y="10487"/>
                    <a:pt x="20160" y="10487"/>
                  </a:cubicBezTo>
                  <a:cubicBezTo>
                    <a:pt x="20160" y="10487"/>
                    <a:pt x="14880" y="10800"/>
                    <a:pt x="10560" y="10800"/>
                  </a:cubicBezTo>
                  <a:cubicBezTo>
                    <a:pt x="6240" y="10800"/>
                    <a:pt x="1440" y="10487"/>
                    <a:pt x="1440" y="10487"/>
                  </a:cubicBezTo>
                  <a:cubicBezTo>
                    <a:pt x="480" y="10487"/>
                    <a:pt x="480" y="10330"/>
                    <a:pt x="480" y="10174"/>
                  </a:cubicBezTo>
                  <a:cubicBezTo>
                    <a:pt x="480" y="6261"/>
                    <a:pt x="480" y="6261"/>
                    <a:pt x="480" y="6261"/>
                  </a:cubicBezTo>
                  <a:cubicBezTo>
                    <a:pt x="480" y="4383"/>
                    <a:pt x="480" y="4383"/>
                    <a:pt x="480" y="4383"/>
                  </a:cubicBezTo>
                  <a:cubicBezTo>
                    <a:pt x="480" y="626"/>
                    <a:pt x="480" y="626"/>
                    <a:pt x="480" y="626"/>
                  </a:cubicBezTo>
                  <a:cubicBezTo>
                    <a:pt x="960" y="470"/>
                    <a:pt x="960" y="313"/>
                    <a:pt x="1440" y="313"/>
                  </a:cubicBezTo>
                  <a:cubicBezTo>
                    <a:pt x="1920" y="313"/>
                    <a:pt x="6720" y="0"/>
                    <a:pt x="11040" y="0"/>
                  </a:cubicBezTo>
                  <a:cubicBezTo>
                    <a:pt x="15360" y="0"/>
                    <a:pt x="20640" y="313"/>
                    <a:pt x="20640" y="313"/>
                  </a:cubicBezTo>
                  <a:cubicBezTo>
                    <a:pt x="21120" y="313"/>
                    <a:pt x="21600" y="470"/>
                    <a:pt x="21600" y="626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37" name="Rectangle 165"/>
            <p:cNvSpPr/>
            <p:nvPr/>
          </p:nvSpPr>
          <p:spPr>
            <a:xfrm>
              <a:off x="5444065" y="7404100"/>
              <a:ext cx="84667" cy="9313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38" name="Rectangle 166"/>
            <p:cNvSpPr/>
            <p:nvPr/>
          </p:nvSpPr>
          <p:spPr>
            <a:xfrm>
              <a:off x="5444065" y="7514168"/>
              <a:ext cx="84667" cy="88899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39" name="Rectangle 167"/>
            <p:cNvSpPr/>
            <p:nvPr/>
          </p:nvSpPr>
          <p:spPr>
            <a:xfrm>
              <a:off x="5215466" y="7183967"/>
              <a:ext cx="88897" cy="84667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40" name="Freeform 168"/>
            <p:cNvSpPr/>
            <p:nvPr/>
          </p:nvSpPr>
          <p:spPr>
            <a:xfrm>
              <a:off x="5206999" y="7395633"/>
              <a:ext cx="97366" cy="101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800"/>
                  </a:moveTo>
                  <a:lnTo>
                    <a:pt x="1800" y="0"/>
                  </a:lnTo>
                  <a:lnTo>
                    <a:pt x="0" y="18900"/>
                  </a:lnTo>
                  <a:lnTo>
                    <a:pt x="18900" y="21600"/>
                  </a:lnTo>
                  <a:lnTo>
                    <a:pt x="21600" y="18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41" name="Rectangle 169"/>
            <p:cNvSpPr/>
            <p:nvPr/>
          </p:nvSpPr>
          <p:spPr>
            <a:xfrm>
              <a:off x="5321298" y="7514168"/>
              <a:ext cx="93133" cy="88899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42" name="Rectangle 170"/>
            <p:cNvSpPr/>
            <p:nvPr/>
          </p:nvSpPr>
          <p:spPr>
            <a:xfrm>
              <a:off x="5215466" y="7289800"/>
              <a:ext cx="88897" cy="8890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43" name="Rectangle 171"/>
            <p:cNvSpPr/>
            <p:nvPr/>
          </p:nvSpPr>
          <p:spPr>
            <a:xfrm>
              <a:off x="5444065" y="7183967"/>
              <a:ext cx="84667" cy="84667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44" name="Rectangle 172"/>
            <p:cNvSpPr/>
            <p:nvPr/>
          </p:nvSpPr>
          <p:spPr>
            <a:xfrm>
              <a:off x="5206999" y="7514168"/>
              <a:ext cx="84667" cy="88899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45" name="Freeform 173"/>
            <p:cNvSpPr/>
            <p:nvPr/>
          </p:nvSpPr>
          <p:spPr>
            <a:xfrm>
              <a:off x="5444065" y="7289800"/>
              <a:ext cx="84668" cy="93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9722"/>
                  </a:moveTo>
                  <a:lnTo>
                    <a:pt x="21600" y="21600"/>
                  </a:lnTo>
                  <a:lnTo>
                    <a:pt x="21600" y="1878"/>
                  </a:lnTo>
                  <a:lnTo>
                    <a:pt x="0" y="0"/>
                  </a:lnTo>
                  <a:lnTo>
                    <a:pt x="0" y="197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46" name="Freeform 174"/>
            <p:cNvSpPr/>
            <p:nvPr/>
          </p:nvSpPr>
          <p:spPr>
            <a:xfrm>
              <a:off x="5206999" y="6468534"/>
              <a:ext cx="351366" cy="558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00" y="0"/>
                  </a:moveTo>
                  <a:cubicBezTo>
                    <a:pt x="600" y="0"/>
                    <a:pt x="600" y="379"/>
                    <a:pt x="600" y="758"/>
                  </a:cubicBezTo>
                  <a:cubicBezTo>
                    <a:pt x="0" y="20842"/>
                    <a:pt x="0" y="20842"/>
                    <a:pt x="0" y="20842"/>
                  </a:cubicBezTo>
                  <a:cubicBezTo>
                    <a:pt x="0" y="21221"/>
                    <a:pt x="0" y="21600"/>
                    <a:pt x="600" y="21600"/>
                  </a:cubicBezTo>
                  <a:cubicBezTo>
                    <a:pt x="19800" y="21600"/>
                    <a:pt x="19800" y="21600"/>
                    <a:pt x="19800" y="21600"/>
                  </a:cubicBezTo>
                  <a:cubicBezTo>
                    <a:pt x="20400" y="21600"/>
                    <a:pt x="21000" y="21221"/>
                    <a:pt x="21000" y="21221"/>
                  </a:cubicBezTo>
                  <a:cubicBezTo>
                    <a:pt x="21600" y="758"/>
                    <a:pt x="21600" y="758"/>
                    <a:pt x="21600" y="758"/>
                  </a:cubicBezTo>
                  <a:cubicBezTo>
                    <a:pt x="21600" y="379"/>
                    <a:pt x="21000" y="0"/>
                    <a:pt x="20400" y="0"/>
                  </a:cubicBezTo>
                  <a:lnTo>
                    <a:pt x="1200" y="0"/>
                  </a:lnTo>
                  <a:close/>
                  <a:moveTo>
                    <a:pt x="11400" y="17053"/>
                  </a:moveTo>
                  <a:cubicBezTo>
                    <a:pt x="10800" y="17432"/>
                    <a:pt x="9600" y="17432"/>
                    <a:pt x="9000" y="17053"/>
                  </a:cubicBezTo>
                  <a:cubicBezTo>
                    <a:pt x="8400" y="16674"/>
                    <a:pt x="8400" y="15916"/>
                    <a:pt x="9000" y="15537"/>
                  </a:cubicBezTo>
                  <a:cubicBezTo>
                    <a:pt x="9600" y="14779"/>
                    <a:pt x="10800" y="15158"/>
                    <a:pt x="11400" y="15537"/>
                  </a:cubicBezTo>
                  <a:cubicBezTo>
                    <a:pt x="12000" y="15916"/>
                    <a:pt x="12000" y="16674"/>
                    <a:pt x="11400" y="17053"/>
                  </a:cubicBezTo>
                  <a:close/>
                  <a:moveTo>
                    <a:pt x="14400" y="15158"/>
                  </a:moveTo>
                  <a:cubicBezTo>
                    <a:pt x="14400" y="15158"/>
                    <a:pt x="14400" y="15158"/>
                    <a:pt x="13800" y="15158"/>
                  </a:cubicBezTo>
                  <a:cubicBezTo>
                    <a:pt x="13800" y="15158"/>
                    <a:pt x="13800" y="15158"/>
                    <a:pt x="13200" y="15158"/>
                  </a:cubicBezTo>
                  <a:cubicBezTo>
                    <a:pt x="12600" y="14400"/>
                    <a:pt x="11400" y="14021"/>
                    <a:pt x="10200" y="14021"/>
                  </a:cubicBezTo>
                  <a:cubicBezTo>
                    <a:pt x="9000" y="14021"/>
                    <a:pt x="7800" y="14400"/>
                    <a:pt x="7200" y="14779"/>
                  </a:cubicBezTo>
                  <a:cubicBezTo>
                    <a:pt x="6600" y="15158"/>
                    <a:pt x="6000" y="15158"/>
                    <a:pt x="6000" y="14779"/>
                  </a:cubicBezTo>
                  <a:cubicBezTo>
                    <a:pt x="5400" y="14779"/>
                    <a:pt x="6000" y="14400"/>
                    <a:pt x="6000" y="14021"/>
                  </a:cubicBezTo>
                  <a:cubicBezTo>
                    <a:pt x="7200" y="13263"/>
                    <a:pt x="9000" y="13263"/>
                    <a:pt x="10200" y="13263"/>
                  </a:cubicBezTo>
                  <a:cubicBezTo>
                    <a:pt x="12000" y="13263"/>
                    <a:pt x="13200" y="13642"/>
                    <a:pt x="14400" y="14400"/>
                  </a:cubicBezTo>
                  <a:cubicBezTo>
                    <a:pt x="15000" y="14400"/>
                    <a:pt x="15000" y="14779"/>
                    <a:pt x="14400" y="15158"/>
                  </a:cubicBezTo>
                  <a:close/>
                  <a:moveTo>
                    <a:pt x="16800" y="13642"/>
                  </a:moveTo>
                  <a:cubicBezTo>
                    <a:pt x="16800" y="14021"/>
                    <a:pt x="16200" y="14021"/>
                    <a:pt x="16200" y="14021"/>
                  </a:cubicBezTo>
                  <a:cubicBezTo>
                    <a:pt x="16200" y="14021"/>
                    <a:pt x="15600" y="14021"/>
                    <a:pt x="15600" y="13642"/>
                  </a:cubicBezTo>
                  <a:cubicBezTo>
                    <a:pt x="14400" y="12884"/>
                    <a:pt x="12000" y="12126"/>
                    <a:pt x="10200" y="12126"/>
                  </a:cubicBezTo>
                  <a:cubicBezTo>
                    <a:pt x="8400" y="12126"/>
                    <a:pt x="6600" y="12505"/>
                    <a:pt x="5400" y="13642"/>
                  </a:cubicBezTo>
                  <a:cubicBezTo>
                    <a:pt x="4800" y="13642"/>
                    <a:pt x="4200" y="13642"/>
                    <a:pt x="4200" y="13642"/>
                  </a:cubicBezTo>
                  <a:cubicBezTo>
                    <a:pt x="3600" y="13263"/>
                    <a:pt x="3600" y="12884"/>
                    <a:pt x="4200" y="12884"/>
                  </a:cubicBezTo>
                  <a:cubicBezTo>
                    <a:pt x="6000" y="11747"/>
                    <a:pt x="7800" y="11368"/>
                    <a:pt x="10200" y="11368"/>
                  </a:cubicBezTo>
                  <a:cubicBezTo>
                    <a:pt x="12600" y="11368"/>
                    <a:pt x="15000" y="11747"/>
                    <a:pt x="16800" y="13263"/>
                  </a:cubicBezTo>
                  <a:cubicBezTo>
                    <a:pt x="16800" y="13263"/>
                    <a:pt x="16800" y="13642"/>
                    <a:pt x="16800" y="13642"/>
                  </a:cubicBezTo>
                  <a:close/>
                </a:path>
              </a:pathLst>
            </a:custGeom>
            <a:solidFill>
              <a:srgbClr val="58A6D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47" name="Freeform 175"/>
            <p:cNvSpPr/>
            <p:nvPr/>
          </p:nvSpPr>
          <p:spPr>
            <a:xfrm>
              <a:off x="5304364" y="7040033"/>
              <a:ext cx="143933" cy="25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296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1296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48" name="Rectangle 176"/>
            <p:cNvSpPr/>
            <p:nvPr/>
          </p:nvSpPr>
          <p:spPr>
            <a:xfrm>
              <a:off x="5333998" y="7183967"/>
              <a:ext cx="88897" cy="84667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49" name="Freeform 177"/>
            <p:cNvSpPr/>
            <p:nvPr/>
          </p:nvSpPr>
          <p:spPr>
            <a:xfrm>
              <a:off x="5321298" y="7404100"/>
              <a:ext cx="93134" cy="93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2945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50" name="Rectangle 178"/>
            <p:cNvSpPr/>
            <p:nvPr/>
          </p:nvSpPr>
          <p:spPr>
            <a:xfrm>
              <a:off x="5333998" y="7289800"/>
              <a:ext cx="88897" cy="8890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51" name="Freeform 179"/>
            <p:cNvSpPr/>
            <p:nvPr/>
          </p:nvSpPr>
          <p:spPr>
            <a:xfrm>
              <a:off x="5164664" y="6405034"/>
              <a:ext cx="436033" cy="677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6382" y="0"/>
                    <a:pt x="1473" y="626"/>
                    <a:pt x="982" y="626"/>
                  </a:cubicBezTo>
                  <a:cubicBezTo>
                    <a:pt x="491" y="626"/>
                    <a:pt x="491" y="939"/>
                    <a:pt x="0" y="1252"/>
                  </a:cubicBezTo>
                  <a:cubicBezTo>
                    <a:pt x="0" y="8765"/>
                    <a:pt x="0" y="8765"/>
                    <a:pt x="0" y="8765"/>
                  </a:cubicBezTo>
                  <a:cubicBezTo>
                    <a:pt x="0" y="12522"/>
                    <a:pt x="0" y="12522"/>
                    <a:pt x="0" y="12522"/>
                  </a:cubicBezTo>
                  <a:cubicBezTo>
                    <a:pt x="0" y="20348"/>
                    <a:pt x="0" y="20348"/>
                    <a:pt x="0" y="20348"/>
                  </a:cubicBezTo>
                  <a:cubicBezTo>
                    <a:pt x="0" y="20661"/>
                    <a:pt x="0" y="20974"/>
                    <a:pt x="982" y="20974"/>
                  </a:cubicBezTo>
                  <a:cubicBezTo>
                    <a:pt x="982" y="20974"/>
                    <a:pt x="5891" y="21600"/>
                    <a:pt x="10309" y="21600"/>
                  </a:cubicBezTo>
                  <a:cubicBezTo>
                    <a:pt x="14727" y="21600"/>
                    <a:pt x="20127" y="20974"/>
                    <a:pt x="20127" y="20974"/>
                  </a:cubicBezTo>
                  <a:cubicBezTo>
                    <a:pt x="20618" y="20974"/>
                    <a:pt x="21109" y="20661"/>
                    <a:pt x="21109" y="20348"/>
                  </a:cubicBezTo>
                  <a:cubicBezTo>
                    <a:pt x="21600" y="1252"/>
                    <a:pt x="21600" y="1252"/>
                    <a:pt x="21600" y="1252"/>
                  </a:cubicBezTo>
                  <a:cubicBezTo>
                    <a:pt x="21600" y="939"/>
                    <a:pt x="21109" y="626"/>
                    <a:pt x="20618" y="626"/>
                  </a:cubicBezTo>
                  <a:cubicBezTo>
                    <a:pt x="20618" y="626"/>
                    <a:pt x="15218" y="0"/>
                    <a:pt x="10800" y="0"/>
                  </a:cubicBezTo>
                  <a:close/>
                  <a:moveTo>
                    <a:pt x="14236" y="20974"/>
                  </a:moveTo>
                  <a:cubicBezTo>
                    <a:pt x="6873" y="20661"/>
                    <a:pt x="6873" y="20661"/>
                    <a:pt x="6873" y="20661"/>
                  </a:cubicBezTo>
                  <a:cubicBezTo>
                    <a:pt x="6873" y="20348"/>
                    <a:pt x="6873" y="20348"/>
                    <a:pt x="6873" y="20348"/>
                  </a:cubicBezTo>
                  <a:cubicBezTo>
                    <a:pt x="14236" y="20348"/>
                    <a:pt x="14236" y="20348"/>
                    <a:pt x="14236" y="20348"/>
                  </a:cubicBezTo>
                  <a:lnTo>
                    <a:pt x="14236" y="20974"/>
                  </a:lnTo>
                  <a:close/>
                  <a:moveTo>
                    <a:pt x="19636" y="2504"/>
                  </a:moveTo>
                  <a:cubicBezTo>
                    <a:pt x="19145" y="19409"/>
                    <a:pt x="19145" y="19409"/>
                    <a:pt x="19145" y="19409"/>
                  </a:cubicBezTo>
                  <a:cubicBezTo>
                    <a:pt x="19145" y="19409"/>
                    <a:pt x="18655" y="19722"/>
                    <a:pt x="18164" y="19722"/>
                  </a:cubicBezTo>
                  <a:cubicBezTo>
                    <a:pt x="2455" y="19722"/>
                    <a:pt x="2455" y="19722"/>
                    <a:pt x="2455" y="19722"/>
                  </a:cubicBezTo>
                  <a:cubicBezTo>
                    <a:pt x="1964" y="19722"/>
                    <a:pt x="1964" y="19409"/>
                    <a:pt x="1964" y="19096"/>
                  </a:cubicBezTo>
                  <a:cubicBezTo>
                    <a:pt x="2455" y="2504"/>
                    <a:pt x="2455" y="2504"/>
                    <a:pt x="2455" y="2504"/>
                  </a:cubicBezTo>
                  <a:cubicBezTo>
                    <a:pt x="2455" y="2191"/>
                    <a:pt x="2455" y="1878"/>
                    <a:pt x="2945" y="1878"/>
                  </a:cubicBezTo>
                  <a:cubicBezTo>
                    <a:pt x="18655" y="1878"/>
                    <a:pt x="18655" y="1878"/>
                    <a:pt x="18655" y="1878"/>
                  </a:cubicBezTo>
                  <a:cubicBezTo>
                    <a:pt x="19145" y="1878"/>
                    <a:pt x="19636" y="2191"/>
                    <a:pt x="19636" y="2504"/>
                  </a:cubicBezTo>
                  <a:close/>
                </a:path>
              </a:pathLst>
            </a:custGeom>
            <a:solidFill>
              <a:srgbClr val="58A6D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52" name="Freeform 180"/>
            <p:cNvSpPr/>
            <p:nvPr/>
          </p:nvSpPr>
          <p:spPr>
            <a:xfrm>
              <a:off x="5156200" y="7082369"/>
              <a:ext cx="431801" cy="677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6382" y="0"/>
                    <a:pt x="1473" y="626"/>
                    <a:pt x="982" y="626"/>
                  </a:cubicBezTo>
                  <a:cubicBezTo>
                    <a:pt x="491" y="626"/>
                    <a:pt x="491" y="939"/>
                    <a:pt x="491" y="1252"/>
                  </a:cubicBezTo>
                  <a:cubicBezTo>
                    <a:pt x="0" y="8765"/>
                    <a:pt x="0" y="8765"/>
                    <a:pt x="0" y="8765"/>
                  </a:cubicBezTo>
                  <a:cubicBezTo>
                    <a:pt x="0" y="12522"/>
                    <a:pt x="0" y="12522"/>
                    <a:pt x="0" y="12522"/>
                  </a:cubicBezTo>
                  <a:cubicBezTo>
                    <a:pt x="0" y="20348"/>
                    <a:pt x="0" y="20348"/>
                    <a:pt x="0" y="20348"/>
                  </a:cubicBezTo>
                  <a:cubicBezTo>
                    <a:pt x="0" y="20661"/>
                    <a:pt x="0" y="20974"/>
                    <a:pt x="982" y="20974"/>
                  </a:cubicBezTo>
                  <a:cubicBezTo>
                    <a:pt x="982" y="20974"/>
                    <a:pt x="5891" y="21600"/>
                    <a:pt x="10309" y="21600"/>
                  </a:cubicBezTo>
                  <a:cubicBezTo>
                    <a:pt x="14727" y="21600"/>
                    <a:pt x="20127" y="20974"/>
                    <a:pt x="20127" y="20974"/>
                  </a:cubicBezTo>
                  <a:cubicBezTo>
                    <a:pt x="20618" y="20974"/>
                    <a:pt x="21109" y="20661"/>
                    <a:pt x="21109" y="20348"/>
                  </a:cubicBezTo>
                  <a:cubicBezTo>
                    <a:pt x="21600" y="1252"/>
                    <a:pt x="21600" y="1252"/>
                    <a:pt x="21600" y="1252"/>
                  </a:cubicBezTo>
                  <a:cubicBezTo>
                    <a:pt x="21600" y="939"/>
                    <a:pt x="21109" y="626"/>
                    <a:pt x="20618" y="626"/>
                  </a:cubicBezTo>
                  <a:cubicBezTo>
                    <a:pt x="20618" y="626"/>
                    <a:pt x="15218" y="0"/>
                    <a:pt x="10800" y="0"/>
                  </a:cubicBezTo>
                  <a:close/>
                  <a:moveTo>
                    <a:pt x="13255" y="3130"/>
                  </a:moveTo>
                  <a:cubicBezTo>
                    <a:pt x="13255" y="5948"/>
                    <a:pt x="13255" y="5948"/>
                    <a:pt x="13255" y="5948"/>
                  </a:cubicBezTo>
                  <a:cubicBezTo>
                    <a:pt x="8836" y="5948"/>
                    <a:pt x="8836" y="5948"/>
                    <a:pt x="8836" y="5948"/>
                  </a:cubicBezTo>
                  <a:cubicBezTo>
                    <a:pt x="8836" y="3130"/>
                    <a:pt x="8836" y="3130"/>
                    <a:pt x="8836" y="3130"/>
                  </a:cubicBezTo>
                  <a:lnTo>
                    <a:pt x="13255" y="3130"/>
                  </a:lnTo>
                  <a:close/>
                  <a:moveTo>
                    <a:pt x="8836" y="9391"/>
                  </a:moveTo>
                  <a:cubicBezTo>
                    <a:pt x="8836" y="6574"/>
                    <a:pt x="8836" y="6574"/>
                    <a:pt x="8836" y="6574"/>
                  </a:cubicBezTo>
                  <a:cubicBezTo>
                    <a:pt x="13255" y="6574"/>
                    <a:pt x="13255" y="6574"/>
                    <a:pt x="13255" y="6574"/>
                  </a:cubicBezTo>
                  <a:cubicBezTo>
                    <a:pt x="13255" y="9391"/>
                    <a:pt x="13255" y="9391"/>
                    <a:pt x="13255" y="9391"/>
                  </a:cubicBezTo>
                  <a:lnTo>
                    <a:pt x="8836" y="9391"/>
                  </a:lnTo>
                  <a:close/>
                  <a:moveTo>
                    <a:pt x="12764" y="10330"/>
                  </a:moveTo>
                  <a:cubicBezTo>
                    <a:pt x="12764" y="13148"/>
                    <a:pt x="12764" y="13148"/>
                    <a:pt x="12764" y="13148"/>
                  </a:cubicBezTo>
                  <a:cubicBezTo>
                    <a:pt x="8345" y="13148"/>
                    <a:pt x="8345" y="13148"/>
                    <a:pt x="8345" y="13148"/>
                  </a:cubicBezTo>
                  <a:cubicBezTo>
                    <a:pt x="8836" y="10330"/>
                    <a:pt x="8836" y="10330"/>
                    <a:pt x="8836" y="10330"/>
                  </a:cubicBezTo>
                  <a:lnTo>
                    <a:pt x="12764" y="10330"/>
                  </a:lnTo>
                  <a:close/>
                  <a:moveTo>
                    <a:pt x="2945" y="3130"/>
                  </a:moveTo>
                  <a:cubicBezTo>
                    <a:pt x="7364" y="3130"/>
                    <a:pt x="7364" y="3130"/>
                    <a:pt x="7364" y="3130"/>
                  </a:cubicBezTo>
                  <a:cubicBezTo>
                    <a:pt x="7364" y="5948"/>
                    <a:pt x="7364" y="5948"/>
                    <a:pt x="7364" y="5948"/>
                  </a:cubicBezTo>
                  <a:cubicBezTo>
                    <a:pt x="2945" y="5948"/>
                    <a:pt x="2945" y="5948"/>
                    <a:pt x="2945" y="5948"/>
                  </a:cubicBezTo>
                  <a:lnTo>
                    <a:pt x="2945" y="3130"/>
                  </a:lnTo>
                  <a:close/>
                  <a:moveTo>
                    <a:pt x="2945" y="6574"/>
                  </a:moveTo>
                  <a:cubicBezTo>
                    <a:pt x="7364" y="6574"/>
                    <a:pt x="7364" y="6574"/>
                    <a:pt x="7364" y="6574"/>
                  </a:cubicBezTo>
                  <a:cubicBezTo>
                    <a:pt x="7364" y="9391"/>
                    <a:pt x="7364" y="9391"/>
                    <a:pt x="7364" y="9391"/>
                  </a:cubicBezTo>
                  <a:cubicBezTo>
                    <a:pt x="2945" y="9391"/>
                    <a:pt x="2945" y="9391"/>
                    <a:pt x="2945" y="9391"/>
                  </a:cubicBezTo>
                  <a:lnTo>
                    <a:pt x="2945" y="6574"/>
                  </a:lnTo>
                  <a:close/>
                  <a:moveTo>
                    <a:pt x="2945" y="10017"/>
                  </a:moveTo>
                  <a:cubicBezTo>
                    <a:pt x="7364" y="10330"/>
                    <a:pt x="7364" y="10330"/>
                    <a:pt x="7364" y="10330"/>
                  </a:cubicBezTo>
                  <a:cubicBezTo>
                    <a:pt x="6873" y="13148"/>
                    <a:pt x="6873" y="13148"/>
                    <a:pt x="6873" y="13148"/>
                  </a:cubicBezTo>
                  <a:cubicBezTo>
                    <a:pt x="2455" y="12835"/>
                    <a:pt x="2455" y="12835"/>
                    <a:pt x="2455" y="12835"/>
                  </a:cubicBezTo>
                  <a:lnTo>
                    <a:pt x="2945" y="10017"/>
                  </a:lnTo>
                  <a:close/>
                  <a:moveTo>
                    <a:pt x="2455" y="16591"/>
                  </a:moveTo>
                  <a:cubicBezTo>
                    <a:pt x="2455" y="13774"/>
                    <a:pt x="2455" y="13774"/>
                    <a:pt x="2455" y="13774"/>
                  </a:cubicBezTo>
                  <a:cubicBezTo>
                    <a:pt x="6873" y="13774"/>
                    <a:pt x="6873" y="13774"/>
                    <a:pt x="6873" y="13774"/>
                  </a:cubicBezTo>
                  <a:cubicBezTo>
                    <a:pt x="6873" y="16591"/>
                    <a:pt x="6873" y="16591"/>
                    <a:pt x="6873" y="16591"/>
                  </a:cubicBezTo>
                  <a:lnTo>
                    <a:pt x="2455" y="16591"/>
                  </a:lnTo>
                  <a:close/>
                  <a:moveTo>
                    <a:pt x="8345" y="16591"/>
                  </a:moveTo>
                  <a:cubicBezTo>
                    <a:pt x="8345" y="13774"/>
                    <a:pt x="8345" y="13774"/>
                    <a:pt x="8345" y="13774"/>
                  </a:cubicBezTo>
                  <a:cubicBezTo>
                    <a:pt x="12764" y="13774"/>
                    <a:pt x="12764" y="13774"/>
                    <a:pt x="12764" y="13774"/>
                  </a:cubicBezTo>
                  <a:cubicBezTo>
                    <a:pt x="12764" y="16591"/>
                    <a:pt x="12764" y="16591"/>
                    <a:pt x="12764" y="16591"/>
                  </a:cubicBezTo>
                  <a:lnTo>
                    <a:pt x="8345" y="16591"/>
                  </a:lnTo>
                  <a:close/>
                  <a:moveTo>
                    <a:pt x="18655" y="16591"/>
                  </a:moveTo>
                  <a:cubicBezTo>
                    <a:pt x="14236" y="16591"/>
                    <a:pt x="14236" y="16591"/>
                    <a:pt x="14236" y="16591"/>
                  </a:cubicBezTo>
                  <a:cubicBezTo>
                    <a:pt x="14236" y="13774"/>
                    <a:pt x="14236" y="13774"/>
                    <a:pt x="14236" y="13774"/>
                  </a:cubicBezTo>
                  <a:cubicBezTo>
                    <a:pt x="18655" y="13774"/>
                    <a:pt x="18655" y="13774"/>
                    <a:pt x="18655" y="13774"/>
                  </a:cubicBezTo>
                  <a:lnTo>
                    <a:pt x="18655" y="16591"/>
                  </a:lnTo>
                  <a:close/>
                  <a:moveTo>
                    <a:pt x="18655" y="13148"/>
                  </a:moveTo>
                  <a:cubicBezTo>
                    <a:pt x="14236" y="13148"/>
                    <a:pt x="14236" y="13148"/>
                    <a:pt x="14236" y="13148"/>
                  </a:cubicBezTo>
                  <a:cubicBezTo>
                    <a:pt x="14236" y="10330"/>
                    <a:pt x="14236" y="10330"/>
                    <a:pt x="14236" y="10330"/>
                  </a:cubicBezTo>
                  <a:cubicBezTo>
                    <a:pt x="18655" y="10330"/>
                    <a:pt x="18655" y="10330"/>
                    <a:pt x="18655" y="10330"/>
                  </a:cubicBezTo>
                  <a:lnTo>
                    <a:pt x="18655" y="13148"/>
                  </a:lnTo>
                  <a:close/>
                  <a:moveTo>
                    <a:pt x="18655" y="9704"/>
                  </a:moveTo>
                  <a:cubicBezTo>
                    <a:pt x="14236" y="9391"/>
                    <a:pt x="14236" y="9391"/>
                    <a:pt x="14236" y="9391"/>
                  </a:cubicBezTo>
                  <a:cubicBezTo>
                    <a:pt x="14236" y="6574"/>
                    <a:pt x="14236" y="6574"/>
                    <a:pt x="14236" y="6574"/>
                  </a:cubicBezTo>
                  <a:cubicBezTo>
                    <a:pt x="18655" y="6887"/>
                    <a:pt x="18655" y="6887"/>
                    <a:pt x="18655" y="6887"/>
                  </a:cubicBezTo>
                  <a:lnTo>
                    <a:pt x="18655" y="9704"/>
                  </a:lnTo>
                  <a:close/>
                  <a:moveTo>
                    <a:pt x="18655" y="5948"/>
                  </a:moveTo>
                  <a:cubicBezTo>
                    <a:pt x="14236" y="5948"/>
                    <a:pt x="14236" y="5948"/>
                    <a:pt x="14236" y="5948"/>
                  </a:cubicBezTo>
                  <a:cubicBezTo>
                    <a:pt x="14236" y="3130"/>
                    <a:pt x="14236" y="3130"/>
                    <a:pt x="14236" y="3130"/>
                  </a:cubicBezTo>
                  <a:cubicBezTo>
                    <a:pt x="18655" y="3130"/>
                    <a:pt x="18655" y="3130"/>
                    <a:pt x="18655" y="3130"/>
                  </a:cubicBezTo>
                  <a:lnTo>
                    <a:pt x="18655" y="5948"/>
                  </a:lnTo>
                  <a:close/>
                </a:path>
              </a:pathLst>
            </a:custGeom>
            <a:solidFill>
              <a:srgbClr val="58A6D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53" name="Freeform 181"/>
            <p:cNvSpPr/>
            <p:nvPr/>
          </p:nvSpPr>
          <p:spPr>
            <a:xfrm>
              <a:off x="5268670" y="6760634"/>
              <a:ext cx="209263" cy="67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5" h="21600" fill="norm" stroke="1" extrusionOk="0">
                  <a:moveTo>
                    <a:pt x="10555" y="0"/>
                  </a:moveTo>
                  <a:cubicBezTo>
                    <a:pt x="6628" y="0"/>
                    <a:pt x="3682" y="3086"/>
                    <a:pt x="737" y="12343"/>
                  </a:cubicBezTo>
                  <a:cubicBezTo>
                    <a:pt x="-245" y="12343"/>
                    <a:pt x="-245" y="15429"/>
                    <a:pt x="737" y="18514"/>
                  </a:cubicBezTo>
                  <a:cubicBezTo>
                    <a:pt x="737" y="18514"/>
                    <a:pt x="1719" y="18514"/>
                    <a:pt x="2700" y="18514"/>
                  </a:cubicBezTo>
                  <a:cubicBezTo>
                    <a:pt x="4664" y="9257"/>
                    <a:pt x="7610" y="6171"/>
                    <a:pt x="10555" y="6171"/>
                  </a:cubicBezTo>
                  <a:cubicBezTo>
                    <a:pt x="13500" y="6171"/>
                    <a:pt x="17428" y="12343"/>
                    <a:pt x="19391" y="18514"/>
                  </a:cubicBezTo>
                  <a:cubicBezTo>
                    <a:pt x="19391" y="21600"/>
                    <a:pt x="20373" y="21600"/>
                    <a:pt x="20373" y="21600"/>
                  </a:cubicBezTo>
                  <a:cubicBezTo>
                    <a:pt x="20373" y="21600"/>
                    <a:pt x="21355" y="21600"/>
                    <a:pt x="21355" y="18514"/>
                  </a:cubicBezTo>
                  <a:cubicBezTo>
                    <a:pt x="21355" y="18514"/>
                    <a:pt x="21355" y="15429"/>
                    <a:pt x="21355" y="15429"/>
                  </a:cubicBezTo>
                  <a:cubicBezTo>
                    <a:pt x="18410" y="3086"/>
                    <a:pt x="14482" y="0"/>
                    <a:pt x="10555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54" name="Freeform 182"/>
            <p:cNvSpPr/>
            <p:nvPr/>
          </p:nvSpPr>
          <p:spPr>
            <a:xfrm>
              <a:off x="5297104" y="6811435"/>
              <a:ext cx="148748" cy="46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2" h="21600" fill="norm" stroke="1" extrusionOk="0">
                  <a:moveTo>
                    <a:pt x="10050" y="0"/>
                  </a:moveTo>
                  <a:cubicBezTo>
                    <a:pt x="7350" y="0"/>
                    <a:pt x="3300" y="0"/>
                    <a:pt x="600" y="8640"/>
                  </a:cubicBezTo>
                  <a:cubicBezTo>
                    <a:pt x="600" y="12960"/>
                    <a:pt x="-750" y="17280"/>
                    <a:pt x="600" y="17280"/>
                  </a:cubicBezTo>
                  <a:cubicBezTo>
                    <a:pt x="600" y="21600"/>
                    <a:pt x="1950" y="21600"/>
                    <a:pt x="3300" y="17280"/>
                  </a:cubicBezTo>
                  <a:cubicBezTo>
                    <a:pt x="4650" y="12960"/>
                    <a:pt x="7350" y="8640"/>
                    <a:pt x="10050" y="8640"/>
                  </a:cubicBezTo>
                  <a:cubicBezTo>
                    <a:pt x="12750" y="8640"/>
                    <a:pt x="15450" y="12960"/>
                    <a:pt x="16800" y="21600"/>
                  </a:cubicBezTo>
                  <a:cubicBezTo>
                    <a:pt x="18150" y="21600"/>
                    <a:pt x="18150" y="21600"/>
                    <a:pt x="18150" y="21600"/>
                  </a:cubicBezTo>
                  <a:cubicBezTo>
                    <a:pt x="19500" y="21600"/>
                    <a:pt x="19500" y="21600"/>
                    <a:pt x="19500" y="21600"/>
                  </a:cubicBezTo>
                  <a:cubicBezTo>
                    <a:pt x="20850" y="17280"/>
                    <a:pt x="20850" y="12960"/>
                    <a:pt x="19500" y="12960"/>
                  </a:cubicBezTo>
                  <a:cubicBezTo>
                    <a:pt x="16800" y="4320"/>
                    <a:pt x="14100" y="0"/>
                    <a:pt x="1005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55" name="Freeform 183"/>
            <p:cNvSpPr/>
            <p:nvPr/>
          </p:nvSpPr>
          <p:spPr>
            <a:xfrm>
              <a:off x="5344934" y="6857713"/>
              <a:ext cx="54328" cy="57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0" h="18220" fill="norm" stroke="1" extrusionOk="0">
                  <a:moveTo>
                    <a:pt x="2700" y="3563"/>
                  </a:moveTo>
                  <a:cubicBezTo>
                    <a:pt x="-900" y="6649"/>
                    <a:pt x="-900" y="12821"/>
                    <a:pt x="2700" y="15906"/>
                  </a:cubicBezTo>
                  <a:cubicBezTo>
                    <a:pt x="6300" y="18992"/>
                    <a:pt x="13500" y="18992"/>
                    <a:pt x="17100" y="15906"/>
                  </a:cubicBezTo>
                  <a:cubicBezTo>
                    <a:pt x="20700" y="12821"/>
                    <a:pt x="20700" y="6649"/>
                    <a:pt x="17100" y="3563"/>
                  </a:cubicBezTo>
                  <a:cubicBezTo>
                    <a:pt x="13500" y="478"/>
                    <a:pt x="6300" y="-2608"/>
                    <a:pt x="2700" y="3563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56" name="Freeform 184"/>
            <p:cNvSpPr/>
            <p:nvPr/>
          </p:nvSpPr>
          <p:spPr>
            <a:xfrm>
              <a:off x="3493742" y="694266"/>
              <a:ext cx="320489" cy="330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5" h="21600" fill="norm" stroke="1" extrusionOk="0">
                  <a:moveTo>
                    <a:pt x="5718" y="14612"/>
                  </a:moveTo>
                  <a:cubicBezTo>
                    <a:pt x="5718" y="12706"/>
                    <a:pt x="8894" y="8894"/>
                    <a:pt x="10165" y="6988"/>
                  </a:cubicBezTo>
                  <a:cubicBezTo>
                    <a:pt x="13977" y="8894"/>
                    <a:pt x="13977" y="8894"/>
                    <a:pt x="13977" y="8894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0" y="1906"/>
                    <a:pt x="0" y="1906"/>
                    <a:pt x="0" y="1906"/>
                  </a:cubicBezTo>
                  <a:cubicBezTo>
                    <a:pt x="3177" y="3812"/>
                    <a:pt x="3177" y="3812"/>
                    <a:pt x="3177" y="3812"/>
                  </a:cubicBezTo>
                  <a:cubicBezTo>
                    <a:pt x="2541" y="4447"/>
                    <a:pt x="1271" y="6353"/>
                    <a:pt x="636" y="7624"/>
                  </a:cubicBezTo>
                  <a:cubicBezTo>
                    <a:pt x="-635" y="9529"/>
                    <a:pt x="636" y="10165"/>
                    <a:pt x="1271" y="12071"/>
                  </a:cubicBezTo>
                  <a:cubicBezTo>
                    <a:pt x="2541" y="13976"/>
                    <a:pt x="6989" y="20329"/>
                    <a:pt x="6989" y="20329"/>
                  </a:cubicBezTo>
                  <a:cubicBezTo>
                    <a:pt x="6989" y="20329"/>
                    <a:pt x="5718" y="16518"/>
                    <a:pt x="5718" y="14612"/>
                  </a:cubicBezTo>
                  <a:close/>
                  <a:moveTo>
                    <a:pt x="19694" y="12706"/>
                  </a:moveTo>
                  <a:cubicBezTo>
                    <a:pt x="7624" y="13341"/>
                    <a:pt x="7624" y="13341"/>
                    <a:pt x="7624" y="13341"/>
                  </a:cubicBezTo>
                  <a:cubicBezTo>
                    <a:pt x="7624" y="13341"/>
                    <a:pt x="6353" y="13976"/>
                    <a:pt x="6989" y="17153"/>
                  </a:cubicBezTo>
                  <a:cubicBezTo>
                    <a:pt x="7624" y="19694"/>
                    <a:pt x="8259" y="20329"/>
                    <a:pt x="8259" y="20329"/>
                  </a:cubicBezTo>
                  <a:cubicBezTo>
                    <a:pt x="8259" y="20329"/>
                    <a:pt x="8894" y="21600"/>
                    <a:pt x="10800" y="21600"/>
                  </a:cubicBezTo>
                  <a:cubicBezTo>
                    <a:pt x="12706" y="21600"/>
                    <a:pt x="20965" y="20965"/>
                    <a:pt x="20965" y="20965"/>
                  </a:cubicBezTo>
                  <a:lnTo>
                    <a:pt x="19694" y="1270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57" name="Freeform 185"/>
            <p:cNvSpPr/>
            <p:nvPr/>
          </p:nvSpPr>
          <p:spPr>
            <a:xfrm>
              <a:off x="3606798" y="448734"/>
              <a:ext cx="414867" cy="232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3600"/>
                  </a:moveTo>
                  <a:cubicBezTo>
                    <a:pt x="11829" y="5400"/>
                    <a:pt x="13371" y="11700"/>
                    <a:pt x="13886" y="14400"/>
                  </a:cubicBezTo>
                  <a:cubicBezTo>
                    <a:pt x="10800" y="17100"/>
                    <a:pt x="10800" y="17100"/>
                    <a:pt x="10800" y="17100"/>
                  </a:cubicBezTo>
                  <a:cubicBezTo>
                    <a:pt x="19543" y="18900"/>
                    <a:pt x="19543" y="18900"/>
                    <a:pt x="19543" y="18900"/>
                  </a:cubicBezTo>
                  <a:cubicBezTo>
                    <a:pt x="21600" y="7200"/>
                    <a:pt x="21600" y="7200"/>
                    <a:pt x="21600" y="7200"/>
                  </a:cubicBezTo>
                  <a:cubicBezTo>
                    <a:pt x="19029" y="9000"/>
                    <a:pt x="19029" y="9000"/>
                    <a:pt x="19029" y="9000"/>
                  </a:cubicBezTo>
                  <a:cubicBezTo>
                    <a:pt x="19029" y="7200"/>
                    <a:pt x="18514" y="4500"/>
                    <a:pt x="17486" y="3600"/>
                  </a:cubicBezTo>
                  <a:cubicBezTo>
                    <a:pt x="16971" y="900"/>
                    <a:pt x="15943" y="900"/>
                    <a:pt x="13886" y="0"/>
                  </a:cubicBezTo>
                  <a:cubicBezTo>
                    <a:pt x="12343" y="0"/>
                    <a:pt x="6171" y="0"/>
                    <a:pt x="6171" y="0"/>
                  </a:cubicBezTo>
                  <a:cubicBezTo>
                    <a:pt x="6171" y="0"/>
                    <a:pt x="9257" y="1800"/>
                    <a:pt x="10800" y="3600"/>
                  </a:cubicBezTo>
                  <a:close/>
                  <a:moveTo>
                    <a:pt x="5657" y="21600"/>
                  </a:moveTo>
                  <a:cubicBezTo>
                    <a:pt x="10800" y="6300"/>
                    <a:pt x="10800" y="6300"/>
                    <a:pt x="10800" y="6300"/>
                  </a:cubicBezTo>
                  <a:cubicBezTo>
                    <a:pt x="10800" y="6300"/>
                    <a:pt x="10800" y="5400"/>
                    <a:pt x="8229" y="2700"/>
                  </a:cubicBezTo>
                  <a:cubicBezTo>
                    <a:pt x="6686" y="1800"/>
                    <a:pt x="5657" y="1800"/>
                    <a:pt x="5657" y="1800"/>
                  </a:cubicBezTo>
                  <a:cubicBezTo>
                    <a:pt x="5657" y="1800"/>
                    <a:pt x="4629" y="1800"/>
                    <a:pt x="3600" y="3600"/>
                  </a:cubicBezTo>
                  <a:cubicBezTo>
                    <a:pt x="3086" y="5400"/>
                    <a:pt x="0" y="16200"/>
                    <a:pt x="0" y="16200"/>
                  </a:cubicBezTo>
                  <a:lnTo>
                    <a:pt x="5657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58" name="Freeform 186"/>
            <p:cNvSpPr/>
            <p:nvPr/>
          </p:nvSpPr>
          <p:spPr>
            <a:xfrm>
              <a:off x="3843866" y="634999"/>
              <a:ext cx="304800" cy="423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723" y="12558"/>
                  </a:moveTo>
                  <a:cubicBezTo>
                    <a:pt x="15329" y="13060"/>
                    <a:pt x="10452" y="13060"/>
                    <a:pt x="7665" y="12558"/>
                  </a:cubicBezTo>
                  <a:cubicBezTo>
                    <a:pt x="6968" y="9544"/>
                    <a:pt x="6968" y="9544"/>
                    <a:pt x="6968" y="9544"/>
                  </a:cubicBezTo>
                  <a:cubicBezTo>
                    <a:pt x="0" y="16074"/>
                    <a:pt x="0" y="16074"/>
                    <a:pt x="0" y="16074"/>
                  </a:cubicBezTo>
                  <a:cubicBezTo>
                    <a:pt x="9058" y="21600"/>
                    <a:pt x="9058" y="21600"/>
                    <a:pt x="9058" y="21600"/>
                  </a:cubicBezTo>
                  <a:cubicBezTo>
                    <a:pt x="8361" y="19088"/>
                    <a:pt x="8361" y="19088"/>
                    <a:pt x="8361" y="19088"/>
                  </a:cubicBezTo>
                  <a:cubicBezTo>
                    <a:pt x="10452" y="19088"/>
                    <a:pt x="12542" y="19088"/>
                    <a:pt x="13935" y="19088"/>
                  </a:cubicBezTo>
                  <a:cubicBezTo>
                    <a:pt x="16026" y="18586"/>
                    <a:pt x="16723" y="17581"/>
                    <a:pt x="17419" y="16577"/>
                  </a:cubicBezTo>
                  <a:cubicBezTo>
                    <a:pt x="18813" y="15070"/>
                    <a:pt x="21600" y="9544"/>
                    <a:pt x="21600" y="9544"/>
                  </a:cubicBezTo>
                  <a:cubicBezTo>
                    <a:pt x="21600" y="9544"/>
                    <a:pt x="19510" y="11553"/>
                    <a:pt x="16723" y="12558"/>
                  </a:cubicBezTo>
                  <a:close/>
                  <a:moveTo>
                    <a:pt x="6968" y="4019"/>
                  </a:moveTo>
                  <a:cubicBezTo>
                    <a:pt x="14632" y="12056"/>
                    <a:pt x="14632" y="12056"/>
                    <a:pt x="14632" y="12056"/>
                  </a:cubicBezTo>
                  <a:cubicBezTo>
                    <a:pt x="14632" y="12056"/>
                    <a:pt x="16026" y="12558"/>
                    <a:pt x="18813" y="10549"/>
                  </a:cubicBezTo>
                  <a:cubicBezTo>
                    <a:pt x="20206" y="9544"/>
                    <a:pt x="20903" y="8540"/>
                    <a:pt x="20903" y="8540"/>
                  </a:cubicBezTo>
                  <a:cubicBezTo>
                    <a:pt x="20903" y="8540"/>
                    <a:pt x="21600" y="8037"/>
                    <a:pt x="20206" y="6530"/>
                  </a:cubicBezTo>
                  <a:cubicBezTo>
                    <a:pt x="19510" y="5526"/>
                    <a:pt x="13239" y="0"/>
                    <a:pt x="13239" y="0"/>
                  </a:cubicBezTo>
                  <a:lnTo>
                    <a:pt x="6968" y="401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grpSp>
        <p:nvGrpSpPr>
          <p:cNvPr id="262" name="Group 84"/>
          <p:cNvGrpSpPr/>
          <p:nvPr/>
        </p:nvGrpSpPr>
        <p:grpSpPr>
          <a:xfrm>
            <a:off x="17660639" y="3921261"/>
            <a:ext cx="1152001" cy="1152001"/>
            <a:chOff x="0" y="0"/>
            <a:chExt cx="1152000" cy="1152000"/>
          </a:xfrm>
        </p:grpSpPr>
        <p:sp>
          <p:nvSpPr>
            <p:cNvPr id="260" name="Freeform 34"/>
            <p:cNvSpPr/>
            <p:nvPr/>
          </p:nvSpPr>
          <p:spPr>
            <a:xfrm>
              <a:off x="248303" y="249178"/>
              <a:ext cx="661743" cy="661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9" h="20714" fill="norm" stroke="1" extrusionOk="0">
                  <a:moveTo>
                    <a:pt x="19133" y="9520"/>
                  </a:moveTo>
                  <a:cubicBezTo>
                    <a:pt x="19031" y="9009"/>
                    <a:pt x="18929" y="8906"/>
                    <a:pt x="18417" y="8701"/>
                  </a:cubicBezTo>
                  <a:cubicBezTo>
                    <a:pt x="17803" y="8599"/>
                    <a:pt x="17598" y="8292"/>
                    <a:pt x="17803" y="7780"/>
                  </a:cubicBezTo>
                  <a:cubicBezTo>
                    <a:pt x="17905" y="7371"/>
                    <a:pt x="18110" y="6961"/>
                    <a:pt x="18212" y="6552"/>
                  </a:cubicBezTo>
                  <a:cubicBezTo>
                    <a:pt x="18417" y="6245"/>
                    <a:pt x="18519" y="5835"/>
                    <a:pt x="18417" y="5323"/>
                  </a:cubicBezTo>
                  <a:cubicBezTo>
                    <a:pt x="18314" y="4914"/>
                    <a:pt x="18417" y="4504"/>
                    <a:pt x="18724" y="4197"/>
                  </a:cubicBezTo>
                  <a:cubicBezTo>
                    <a:pt x="18417" y="3788"/>
                    <a:pt x="18110" y="3481"/>
                    <a:pt x="17700" y="3071"/>
                  </a:cubicBezTo>
                  <a:cubicBezTo>
                    <a:pt x="17598" y="2866"/>
                    <a:pt x="17496" y="2969"/>
                    <a:pt x="17393" y="3173"/>
                  </a:cubicBezTo>
                  <a:cubicBezTo>
                    <a:pt x="17393" y="3276"/>
                    <a:pt x="17393" y="3378"/>
                    <a:pt x="17393" y="3378"/>
                  </a:cubicBezTo>
                  <a:cubicBezTo>
                    <a:pt x="17291" y="3890"/>
                    <a:pt x="16881" y="3992"/>
                    <a:pt x="16472" y="3685"/>
                  </a:cubicBezTo>
                  <a:cubicBezTo>
                    <a:pt x="16472" y="3685"/>
                    <a:pt x="16369" y="3583"/>
                    <a:pt x="16267" y="3583"/>
                  </a:cubicBezTo>
                  <a:cubicBezTo>
                    <a:pt x="16165" y="3481"/>
                    <a:pt x="15960" y="3481"/>
                    <a:pt x="15858" y="3481"/>
                  </a:cubicBezTo>
                  <a:cubicBezTo>
                    <a:pt x="15448" y="3583"/>
                    <a:pt x="15346" y="3481"/>
                    <a:pt x="15346" y="3071"/>
                  </a:cubicBezTo>
                  <a:cubicBezTo>
                    <a:pt x="15448" y="2764"/>
                    <a:pt x="15346" y="2559"/>
                    <a:pt x="14936" y="2662"/>
                  </a:cubicBezTo>
                  <a:cubicBezTo>
                    <a:pt x="14834" y="2662"/>
                    <a:pt x="14732" y="2662"/>
                    <a:pt x="14629" y="2662"/>
                  </a:cubicBezTo>
                  <a:cubicBezTo>
                    <a:pt x="14322" y="2662"/>
                    <a:pt x="14117" y="2355"/>
                    <a:pt x="14220" y="2047"/>
                  </a:cubicBezTo>
                  <a:cubicBezTo>
                    <a:pt x="14220" y="1843"/>
                    <a:pt x="14322" y="1740"/>
                    <a:pt x="14322" y="1536"/>
                  </a:cubicBezTo>
                  <a:cubicBezTo>
                    <a:pt x="14424" y="1433"/>
                    <a:pt x="14424" y="1228"/>
                    <a:pt x="14322" y="1126"/>
                  </a:cubicBezTo>
                  <a:cubicBezTo>
                    <a:pt x="14117" y="921"/>
                    <a:pt x="13810" y="717"/>
                    <a:pt x="13503" y="512"/>
                  </a:cubicBezTo>
                  <a:cubicBezTo>
                    <a:pt x="12991" y="102"/>
                    <a:pt x="12377" y="409"/>
                    <a:pt x="11865" y="512"/>
                  </a:cubicBezTo>
                  <a:cubicBezTo>
                    <a:pt x="11763" y="921"/>
                    <a:pt x="11763" y="1024"/>
                    <a:pt x="11251" y="921"/>
                  </a:cubicBezTo>
                  <a:cubicBezTo>
                    <a:pt x="10739" y="717"/>
                    <a:pt x="10330" y="512"/>
                    <a:pt x="9920" y="102"/>
                  </a:cubicBezTo>
                  <a:cubicBezTo>
                    <a:pt x="9920" y="0"/>
                    <a:pt x="9818" y="0"/>
                    <a:pt x="9715" y="0"/>
                  </a:cubicBezTo>
                  <a:cubicBezTo>
                    <a:pt x="9204" y="102"/>
                    <a:pt x="8692" y="102"/>
                    <a:pt x="8180" y="205"/>
                  </a:cubicBezTo>
                  <a:cubicBezTo>
                    <a:pt x="8078" y="205"/>
                    <a:pt x="7975" y="307"/>
                    <a:pt x="7975" y="409"/>
                  </a:cubicBezTo>
                  <a:cubicBezTo>
                    <a:pt x="7975" y="512"/>
                    <a:pt x="7975" y="614"/>
                    <a:pt x="8078" y="717"/>
                  </a:cubicBezTo>
                  <a:cubicBezTo>
                    <a:pt x="8282" y="717"/>
                    <a:pt x="8487" y="717"/>
                    <a:pt x="8589" y="614"/>
                  </a:cubicBezTo>
                  <a:cubicBezTo>
                    <a:pt x="8794" y="512"/>
                    <a:pt x="8999" y="409"/>
                    <a:pt x="9204" y="307"/>
                  </a:cubicBezTo>
                  <a:cubicBezTo>
                    <a:pt x="9511" y="205"/>
                    <a:pt x="9613" y="205"/>
                    <a:pt x="9715" y="512"/>
                  </a:cubicBezTo>
                  <a:cubicBezTo>
                    <a:pt x="9818" y="819"/>
                    <a:pt x="9715" y="1126"/>
                    <a:pt x="9408" y="1331"/>
                  </a:cubicBezTo>
                  <a:cubicBezTo>
                    <a:pt x="9101" y="1536"/>
                    <a:pt x="8692" y="1740"/>
                    <a:pt x="8282" y="1945"/>
                  </a:cubicBezTo>
                  <a:cubicBezTo>
                    <a:pt x="8078" y="2047"/>
                    <a:pt x="7770" y="2252"/>
                    <a:pt x="7566" y="2355"/>
                  </a:cubicBezTo>
                  <a:cubicBezTo>
                    <a:pt x="7361" y="2559"/>
                    <a:pt x="7156" y="2764"/>
                    <a:pt x="7361" y="3071"/>
                  </a:cubicBezTo>
                  <a:cubicBezTo>
                    <a:pt x="7463" y="3276"/>
                    <a:pt x="7770" y="3173"/>
                    <a:pt x="7975" y="3173"/>
                  </a:cubicBezTo>
                  <a:cubicBezTo>
                    <a:pt x="8180" y="3071"/>
                    <a:pt x="8385" y="2969"/>
                    <a:pt x="8589" y="2866"/>
                  </a:cubicBezTo>
                  <a:cubicBezTo>
                    <a:pt x="8692" y="2764"/>
                    <a:pt x="8794" y="2662"/>
                    <a:pt x="8896" y="2559"/>
                  </a:cubicBezTo>
                  <a:cubicBezTo>
                    <a:pt x="9101" y="2457"/>
                    <a:pt x="9204" y="2457"/>
                    <a:pt x="9306" y="2764"/>
                  </a:cubicBezTo>
                  <a:cubicBezTo>
                    <a:pt x="9511" y="3173"/>
                    <a:pt x="9818" y="3276"/>
                    <a:pt x="10125" y="3071"/>
                  </a:cubicBezTo>
                  <a:cubicBezTo>
                    <a:pt x="10330" y="2969"/>
                    <a:pt x="10432" y="2764"/>
                    <a:pt x="10637" y="2662"/>
                  </a:cubicBezTo>
                  <a:cubicBezTo>
                    <a:pt x="10944" y="2559"/>
                    <a:pt x="11149" y="2662"/>
                    <a:pt x="11149" y="2969"/>
                  </a:cubicBezTo>
                  <a:cubicBezTo>
                    <a:pt x="11251" y="3378"/>
                    <a:pt x="11353" y="3481"/>
                    <a:pt x="11763" y="3378"/>
                  </a:cubicBezTo>
                  <a:cubicBezTo>
                    <a:pt x="11968" y="3378"/>
                    <a:pt x="12172" y="3378"/>
                    <a:pt x="12377" y="3276"/>
                  </a:cubicBezTo>
                  <a:cubicBezTo>
                    <a:pt x="12377" y="3378"/>
                    <a:pt x="12479" y="3378"/>
                    <a:pt x="12479" y="3378"/>
                  </a:cubicBezTo>
                  <a:cubicBezTo>
                    <a:pt x="12377" y="3481"/>
                    <a:pt x="12377" y="3685"/>
                    <a:pt x="12172" y="3788"/>
                  </a:cubicBezTo>
                  <a:cubicBezTo>
                    <a:pt x="12070" y="3992"/>
                    <a:pt x="11763" y="4095"/>
                    <a:pt x="11558" y="4197"/>
                  </a:cubicBezTo>
                  <a:cubicBezTo>
                    <a:pt x="11251" y="4300"/>
                    <a:pt x="10944" y="4402"/>
                    <a:pt x="10944" y="4402"/>
                  </a:cubicBezTo>
                  <a:cubicBezTo>
                    <a:pt x="10944" y="4402"/>
                    <a:pt x="11353" y="4607"/>
                    <a:pt x="11149" y="4709"/>
                  </a:cubicBezTo>
                  <a:cubicBezTo>
                    <a:pt x="10739" y="4811"/>
                    <a:pt x="10125" y="5426"/>
                    <a:pt x="11046" y="5118"/>
                  </a:cubicBezTo>
                  <a:cubicBezTo>
                    <a:pt x="11149" y="5118"/>
                    <a:pt x="11353" y="5118"/>
                    <a:pt x="11558" y="5016"/>
                  </a:cubicBezTo>
                  <a:cubicBezTo>
                    <a:pt x="11353" y="5528"/>
                    <a:pt x="10944" y="5733"/>
                    <a:pt x="10637" y="5937"/>
                  </a:cubicBezTo>
                  <a:cubicBezTo>
                    <a:pt x="9511" y="6552"/>
                    <a:pt x="9408" y="8087"/>
                    <a:pt x="10023" y="8804"/>
                  </a:cubicBezTo>
                  <a:cubicBezTo>
                    <a:pt x="10125" y="9009"/>
                    <a:pt x="10227" y="9111"/>
                    <a:pt x="10330" y="9316"/>
                  </a:cubicBezTo>
                  <a:cubicBezTo>
                    <a:pt x="10432" y="9520"/>
                    <a:pt x="10432" y="9827"/>
                    <a:pt x="10227" y="9930"/>
                  </a:cubicBezTo>
                  <a:cubicBezTo>
                    <a:pt x="10125" y="10032"/>
                    <a:pt x="9818" y="9930"/>
                    <a:pt x="9715" y="9930"/>
                  </a:cubicBezTo>
                  <a:cubicBezTo>
                    <a:pt x="9408" y="9623"/>
                    <a:pt x="9101" y="9418"/>
                    <a:pt x="8896" y="9111"/>
                  </a:cubicBezTo>
                  <a:cubicBezTo>
                    <a:pt x="8589" y="8701"/>
                    <a:pt x="8385" y="8292"/>
                    <a:pt x="8078" y="7882"/>
                  </a:cubicBezTo>
                  <a:cubicBezTo>
                    <a:pt x="7054" y="6756"/>
                    <a:pt x="5825" y="6961"/>
                    <a:pt x="4904" y="7882"/>
                  </a:cubicBezTo>
                  <a:cubicBezTo>
                    <a:pt x="4597" y="8087"/>
                    <a:pt x="4699" y="8292"/>
                    <a:pt x="4904" y="8497"/>
                  </a:cubicBezTo>
                  <a:cubicBezTo>
                    <a:pt x="5006" y="8497"/>
                    <a:pt x="5109" y="8599"/>
                    <a:pt x="5211" y="8599"/>
                  </a:cubicBezTo>
                  <a:cubicBezTo>
                    <a:pt x="5723" y="8804"/>
                    <a:pt x="6133" y="9009"/>
                    <a:pt x="6542" y="9111"/>
                  </a:cubicBezTo>
                  <a:cubicBezTo>
                    <a:pt x="6644" y="9213"/>
                    <a:pt x="6747" y="9213"/>
                    <a:pt x="6849" y="9316"/>
                  </a:cubicBezTo>
                  <a:cubicBezTo>
                    <a:pt x="6951" y="9418"/>
                    <a:pt x="6951" y="9520"/>
                    <a:pt x="6747" y="9623"/>
                  </a:cubicBezTo>
                  <a:cubicBezTo>
                    <a:pt x="6644" y="9725"/>
                    <a:pt x="6440" y="9725"/>
                    <a:pt x="6337" y="9725"/>
                  </a:cubicBezTo>
                  <a:cubicBezTo>
                    <a:pt x="6030" y="9827"/>
                    <a:pt x="5723" y="9827"/>
                    <a:pt x="5518" y="9930"/>
                  </a:cubicBezTo>
                  <a:cubicBezTo>
                    <a:pt x="5314" y="10032"/>
                    <a:pt x="5109" y="10237"/>
                    <a:pt x="5109" y="10339"/>
                  </a:cubicBezTo>
                  <a:cubicBezTo>
                    <a:pt x="5109" y="10442"/>
                    <a:pt x="5314" y="10646"/>
                    <a:pt x="5416" y="10749"/>
                  </a:cubicBezTo>
                  <a:cubicBezTo>
                    <a:pt x="5518" y="10851"/>
                    <a:pt x="5621" y="10851"/>
                    <a:pt x="5723" y="10954"/>
                  </a:cubicBezTo>
                  <a:cubicBezTo>
                    <a:pt x="5928" y="11056"/>
                    <a:pt x="6133" y="11158"/>
                    <a:pt x="6235" y="11261"/>
                  </a:cubicBezTo>
                  <a:cubicBezTo>
                    <a:pt x="6440" y="11568"/>
                    <a:pt x="6644" y="11568"/>
                    <a:pt x="6849" y="11465"/>
                  </a:cubicBezTo>
                  <a:cubicBezTo>
                    <a:pt x="7156" y="11261"/>
                    <a:pt x="7361" y="11158"/>
                    <a:pt x="7668" y="10954"/>
                  </a:cubicBezTo>
                  <a:cubicBezTo>
                    <a:pt x="7975" y="10749"/>
                    <a:pt x="7975" y="10749"/>
                    <a:pt x="8180" y="11056"/>
                  </a:cubicBezTo>
                  <a:cubicBezTo>
                    <a:pt x="8385" y="11465"/>
                    <a:pt x="8692" y="11773"/>
                    <a:pt x="9204" y="11670"/>
                  </a:cubicBezTo>
                  <a:cubicBezTo>
                    <a:pt x="9511" y="11670"/>
                    <a:pt x="9920" y="11465"/>
                    <a:pt x="10227" y="11363"/>
                  </a:cubicBezTo>
                  <a:cubicBezTo>
                    <a:pt x="10432" y="11261"/>
                    <a:pt x="10637" y="11158"/>
                    <a:pt x="10944" y="11158"/>
                  </a:cubicBezTo>
                  <a:cubicBezTo>
                    <a:pt x="11456" y="11056"/>
                    <a:pt x="11763" y="11465"/>
                    <a:pt x="11763" y="12080"/>
                  </a:cubicBezTo>
                  <a:cubicBezTo>
                    <a:pt x="11865" y="12694"/>
                    <a:pt x="11558" y="13103"/>
                    <a:pt x="11149" y="13410"/>
                  </a:cubicBezTo>
                  <a:cubicBezTo>
                    <a:pt x="10739" y="13820"/>
                    <a:pt x="10534" y="14229"/>
                    <a:pt x="10739" y="14844"/>
                  </a:cubicBezTo>
                  <a:cubicBezTo>
                    <a:pt x="10944" y="15355"/>
                    <a:pt x="10739" y="15867"/>
                    <a:pt x="10227" y="16277"/>
                  </a:cubicBezTo>
                  <a:cubicBezTo>
                    <a:pt x="9920" y="16584"/>
                    <a:pt x="9613" y="16789"/>
                    <a:pt x="9204" y="17096"/>
                  </a:cubicBezTo>
                  <a:cubicBezTo>
                    <a:pt x="8794" y="17300"/>
                    <a:pt x="8180" y="18836"/>
                    <a:pt x="8282" y="19348"/>
                  </a:cubicBezTo>
                  <a:cubicBezTo>
                    <a:pt x="8282" y="19450"/>
                    <a:pt x="8385" y="19553"/>
                    <a:pt x="8282" y="19655"/>
                  </a:cubicBezTo>
                  <a:cubicBezTo>
                    <a:pt x="8282" y="20167"/>
                    <a:pt x="7975" y="20064"/>
                    <a:pt x="7463" y="20167"/>
                  </a:cubicBezTo>
                  <a:cubicBezTo>
                    <a:pt x="7156" y="20269"/>
                    <a:pt x="7259" y="19655"/>
                    <a:pt x="7156" y="19348"/>
                  </a:cubicBezTo>
                  <a:cubicBezTo>
                    <a:pt x="7054" y="19041"/>
                    <a:pt x="7054" y="18734"/>
                    <a:pt x="7156" y="18529"/>
                  </a:cubicBezTo>
                  <a:cubicBezTo>
                    <a:pt x="7156" y="18222"/>
                    <a:pt x="7361" y="18017"/>
                    <a:pt x="7361" y="17710"/>
                  </a:cubicBezTo>
                  <a:cubicBezTo>
                    <a:pt x="7566" y="17198"/>
                    <a:pt x="7463" y="16686"/>
                    <a:pt x="7054" y="16277"/>
                  </a:cubicBezTo>
                  <a:cubicBezTo>
                    <a:pt x="6849" y="16174"/>
                    <a:pt x="6644" y="15970"/>
                    <a:pt x="6542" y="15765"/>
                  </a:cubicBezTo>
                  <a:cubicBezTo>
                    <a:pt x="5825" y="15151"/>
                    <a:pt x="5518" y="14434"/>
                    <a:pt x="5518" y="13513"/>
                  </a:cubicBezTo>
                  <a:cubicBezTo>
                    <a:pt x="5518" y="13103"/>
                    <a:pt x="5723" y="12899"/>
                    <a:pt x="6133" y="12899"/>
                  </a:cubicBezTo>
                  <a:cubicBezTo>
                    <a:pt x="6235" y="12899"/>
                    <a:pt x="6337" y="12796"/>
                    <a:pt x="6440" y="12796"/>
                  </a:cubicBezTo>
                  <a:cubicBezTo>
                    <a:pt x="6337" y="12489"/>
                    <a:pt x="6235" y="12284"/>
                    <a:pt x="5825" y="12284"/>
                  </a:cubicBezTo>
                  <a:cubicBezTo>
                    <a:pt x="5518" y="12284"/>
                    <a:pt x="5314" y="12080"/>
                    <a:pt x="5211" y="11773"/>
                  </a:cubicBezTo>
                  <a:cubicBezTo>
                    <a:pt x="5109" y="11670"/>
                    <a:pt x="5109" y="11465"/>
                    <a:pt x="5109" y="11363"/>
                  </a:cubicBezTo>
                  <a:cubicBezTo>
                    <a:pt x="4904" y="11056"/>
                    <a:pt x="4904" y="10646"/>
                    <a:pt x="4699" y="10442"/>
                  </a:cubicBezTo>
                  <a:cubicBezTo>
                    <a:pt x="4495" y="10135"/>
                    <a:pt x="4392" y="9930"/>
                    <a:pt x="4392" y="9623"/>
                  </a:cubicBezTo>
                  <a:cubicBezTo>
                    <a:pt x="4392" y="9418"/>
                    <a:pt x="4290" y="9316"/>
                    <a:pt x="4187" y="9111"/>
                  </a:cubicBezTo>
                  <a:cubicBezTo>
                    <a:pt x="3880" y="8906"/>
                    <a:pt x="3676" y="8599"/>
                    <a:pt x="3369" y="8394"/>
                  </a:cubicBezTo>
                  <a:cubicBezTo>
                    <a:pt x="3266" y="8292"/>
                    <a:pt x="3164" y="8190"/>
                    <a:pt x="2959" y="7985"/>
                  </a:cubicBezTo>
                  <a:cubicBezTo>
                    <a:pt x="2959" y="8292"/>
                    <a:pt x="2959" y="8497"/>
                    <a:pt x="2959" y="8599"/>
                  </a:cubicBezTo>
                  <a:cubicBezTo>
                    <a:pt x="2959" y="8804"/>
                    <a:pt x="2959" y="9111"/>
                    <a:pt x="2857" y="9316"/>
                  </a:cubicBezTo>
                  <a:cubicBezTo>
                    <a:pt x="2857" y="9418"/>
                    <a:pt x="2652" y="9623"/>
                    <a:pt x="2550" y="9623"/>
                  </a:cubicBezTo>
                  <a:cubicBezTo>
                    <a:pt x="2447" y="9623"/>
                    <a:pt x="2242" y="9418"/>
                    <a:pt x="2140" y="9316"/>
                  </a:cubicBezTo>
                  <a:cubicBezTo>
                    <a:pt x="2140" y="9111"/>
                    <a:pt x="2140" y="8804"/>
                    <a:pt x="2140" y="8599"/>
                  </a:cubicBezTo>
                  <a:cubicBezTo>
                    <a:pt x="2345" y="7473"/>
                    <a:pt x="2447" y="6347"/>
                    <a:pt x="2345" y="5323"/>
                  </a:cubicBezTo>
                  <a:cubicBezTo>
                    <a:pt x="2345" y="4914"/>
                    <a:pt x="2242" y="4504"/>
                    <a:pt x="2140" y="3992"/>
                  </a:cubicBezTo>
                  <a:cubicBezTo>
                    <a:pt x="93" y="6552"/>
                    <a:pt x="-931" y="11056"/>
                    <a:pt x="1116" y="15151"/>
                  </a:cubicBezTo>
                  <a:cubicBezTo>
                    <a:pt x="3369" y="19450"/>
                    <a:pt x="8180" y="21600"/>
                    <a:pt x="12889" y="20372"/>
                  </a:cubicBezTo>
                  <a:cubicBezTo>
                    <a:pt x="14117" y="20064"/>
                    <a:pt x="15243" y="19553"/>
                    <a:pt x="16165" y="18938"/>
                  </a:cubicBezTo>
                  <a:cubicBezTo>
                    <a:pt x="15653" y="18734"/>
                    <a:pt x="14936" y="18427"/>
                    <a:pt x="14834" y="16482"/>
                  </a:cubicBezTo>
                  <a:cubicBezTo>
                    <a:pt x="14732" y="13615"/>
                    <a:pt x="15141" y="13001"/>
                    <a:pt x="15448" y="13001"/>
                  </a:cubicBezTo>
                  <a:cubicBezTo>
                    <a:pt x="15653" y="13001"/>
                    <a:pt x="15858" y="12899"/>
                    <a:pt x="16677" y="13718"/>
                  </a:cubicBezTo>
                  <a:cubicBezTo>
                    <a:pt x="17393" y="14639"/>
                    <a:pt x="17803" y="14229"/>
                    <a:pt x="17905" y="13615"/>
                  </a:cubicBezTo>
                  <a:cubicBezTo>
                    <a:pt x="17905" y="13001"/>
                    <a:pt x="18519" y="12080"/>
                    <a:pt x="18826" y="13001"/>
                  </a:cubicBezTo>
                  <a:cubicBezTo>
                    <a:pt x="18929" y="13615"/>
                    <a:pt x="19338" y="14434"/>
                    <a:pt x="19645" y="14946"/>
                  </a:cubicBezTo>
                  <a:cubicBezTo>
                    <a:pt x="20260" y="13820"/>
                    <a:pt x="20567" y="12591"/>
                    <a:pt x="20669" y="11363"/>
                  </a:cubicBezTo>
                  <a:cubicBezTo>
                    <a:pt x="20464" y="11261"/>
                    <a:pt x="20362" y="11261"/>
                    <a:pt x="20157" y="11158"/>
                  </a:cubicBezTo>
                  <a:cubicBezTo>
                    <a:pt x="19543" y="10851"/>
                    <a:pt x="19133" y="10339"/>
                    <a:pt x="19133" y="952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 sz="2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61" name="Freeform 35"/>
            <p:cNvSpPr/>
            <p:nvPr/>
          </p:nvSpPr>
          <p:spPr>
            <a:xfrm>
              <a:off x="-1" y="-1"/>
              <a:ext cx="1152002" cy="1152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48" y="0"/>
                    <a:pt x="0" y="4848"/>
                    <a:pt x="0" y="10800"/>
                  </a:cubicBezTo>
                  <a:cubicBezTo>
                    <a:pt x="0" y="16752"/>
                    <a:pt x="4848" y="21600"/>
                    <a:pt x="10800" y="21600"/>
                  </a:cubicBezTo>
                  <a:cubicBezTo>
                    <a:pt x="16752" y="21600"/>
                    <a:pt x="21600" y="16752"/>
                    <a:pt x="21600" y="10800"/>
                  </a:cubicBezTo>
                  <a:cubicBezTo>
                    <a:pt x="21600" y="4848"/>
                    <a:pt x="16752" y="0"/>
                    <a:pt x="10800" y="0"/>
                  </a:cubicBezTo>
                  <a:close/>
                  <a:moveTo>
                    <a:pt x="15832" y="16016"/>
                  </a:moveTo>
                  <a:cubicBezTo>
                    <a:pt x="14605" y="17182"/>
                    <a:pt x="13193" y="17857"/>
                    <a:pt x="11536" y="18041"/>
                  </a:cubicBezTo>
                  <a:cubicBezTo>
                    <a:pt x="9389" y="18225"/>
                    <a:pt x="7486" y="17611"/>
                    <a:pt x="5891" y="16139"/>
                  </a:cubicBezTo>
                  <a:cubicBezTo>
                    <a:pt x="4602" y="14911"/>
                    <a:pt x="3805" y="13377"/>
                    <a:pt x="3620" y="11598"/>
                  </a:cubicBezTo>
                  <a:cubicBezTo>
                    <a:pt x="3191" y="7793"/>
                    <a:pt x="5891" y="4234"/>
                    <a:pt x="9634" y="3682"/>
                  </a:cubicBezTo>
                  <a:cubicBezTo>
                    <a:pt x="10002" y="3620"/>
                    <a:pt x="10370" y="3620"/>
                    <a:pt x="10739" y="3559"/>
                  </a:cubicBezTo>
                  <a:cubicBezTo>
                    <a:pt x="10800" y="3559"/>
                    <a:pt x="10800" y="3559"/>
                    <a:pt x="10800" y="3559"/>
                  </a:cubicBezTo>
                  <a:cubicBezTo>
                    <a:pt x="11230" y="3620"/>
                    <a:pt x="11598" y="3620"/>
                    <a:pt x="12027" y="3682"/>
                  </a:cubicBezTo>
                  <a:cubicBezTo>
                    <a:pt x="13930" y="4050"/>
                    <a:pt x="15525" y="5032"/>
                    <a:pt x="16691" y="6627"/>
                  </a:cubicBezTo>
                  <a:cubicBezTo>
                    <a:pt x="17366" y="7609"/>
                    <a:pt x="17857" y="8714"/>
                    <a:pt x="17980" y="9941"/>
                  </a:cubicBezTo>
                  <a:cubicBezTo>
                    <a:pt x="18225" y="12273"/>
                    <a:pt x="17550" y="14359"/>
                    <a:pt x="15832" y="16016"/>
                  </a:cubicBezTo>
                  <a:close/>
                </a:path>
              </a:pathLst>
            </a:custGeom>
            <a:solidFill>
              <a:srgbClr val="58A6D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 sz="2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grpSp>
        <p:nvGrpSpPr>
          <p:cNvPr id="268" name="Group 92"/>
          <p:cNvGrpSpPr/>
          <p:nvPr/>
        </p:nvGrpSpPr>
        <p:grpSpPr>
          <a:xfrm>
            <a:off x="17660639" y="7151099"/>
            <a:ext cx="1152001" cy="1154223"/>
            <a:chOff x="0" y="0"/>
            <a:chExt cx="1152000" cy="1154221"/>
          </a:xfrm>
        </p:grpSpPr>
        <p:sp>
          <p:nvSpPr>
            <p:cNvPr id="263" name="Oval 23"/>
            <p:cNvSpPr/>
            <p:nvPr/>
          </p:nvSpPr>
          <p:spPr>
            <a:xfrm>
              <a:off x="539376" y="885642"/>
              <a:ext cx="79909" cy="79909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 sz="2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64" name="Rectangle 24"/>
            <p:cNvSpPr/>
            <p:nvPr/>
          </p:nvSpPr>
          <p:spPr>
            <a:xfrm>
              <a:off x="499422" y="222582"/>
              <a:ext cx="162035" cy="2540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 sz="2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65" name="Freeform 25"/>
            <p:cNvSpPr/>
            <p:nvPr/>
          </p:nvSpPr>
          <p:spPr>
            <a:xfrm>
              <a:off x="0" y="0"/>
              <a:ext cx="1152001" cy="1154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34" y="0"/>
                    <a:pt x="0" y="4817"/>
                    <a:pt x="0" y="10762"/>
                  </a:cubicBezTo>
                  <a:cubicBezTo>
                    <a:pt x="0" y="16708"/>
                    <a:pt x="4834" y="21600"/>
                    <a:pt x="10800" y="21600"/>
                  </a:cubicBezTo>
                  <a:cubicBezTo>
                    <a:pt x="16766" y="21600"/>
                    <a:pt x="21600" y="16708"/>
                    <a:pt x="21600" y="10762"/>
                  </a:cubicBezTo>
                  <a:cubicBezTo>
                    <a:pt x="21600" y="4817"/>
                    <a:pt x="16766" y="0"/>
                    <a:pt x="10800" y="0"/>
                  </a:cubicBezTo>
                  <a:close/>
                  <a:moveTo>
                    <a:pt x="15180" y="17611"/>
                  </a:moveTo>
                  <a:cubicBezTo>
                    <a:pt x="15180" y="18213"/>
                    <a:pt x="14727" y="18665"/>
                    <a:pt x="14123" y="18665"/>
                  </a:cubicBezTo>
                  <a:cubicBezTo>
                    <a:pt x="7628" y="18665"/>
                    <a:pt x="7628" y="18665"/>
                    <a:pt x="7628" y="18665"/>
                  </a:cubicBezTo>
                  <a:cubicBezTo>
                    <a:pt x="7024" y="18665"/>
                    <a:pt x="6571" y="18213"/>
                    <a:pt x="6571" y="17611"/>
                  </a:cubicBezTo>
                  <a:cubicBezTo>
                    <a:pt x="6571" y="4516"/>
                    <a:pt x="6571" y="4516"/>
                    <a:pt x="6571" y="4516"/>
                  </a:cubicBezTo>
                  <a:cubicBezTo>
                    <a:pt x="6571" y="3914"/>
                    <a:pt x="7024" y="3462"/>
                    <a:pt x="7628" y="3462"/>
                  </a:cubicBezTo>
                  <a:cubicBezTo>
                    <a:pt x="14123" y="3462"/>
                    <a:pt x="14123" y="3462"/>
                    <a:pt x="14123" y="3462"/>
                  </a:cubicBezTo>
                  <a:cubicBezTo>
                    <a:pt x="14727" y="3462"/>
                    <a:pt x="15180" y="3914"/>
                    <a:pt x="15180" y="4516"/>
                  </a:cubicBezTo>
                  <a:lnTo>
                    <a:pt x="15180" y="17611"/>
                  </a:lnTo>
                  <a:close/>
                </a:path>
              </a:pathLst>
            </a:custGeom>
            <a:solidFill>
              <a:srgbClr val="58A6D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 sz="2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66" name="Oval 26"/>
            <p:cNvSpPr/>
            <p:nvPr/>
          </p:nvSpPr>
          <p:spPr>
            <a:xfrm>
              <a:off x="696970" y="221965"/>
              <a:ext cx="31077" cy="26637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 sz="2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67" name="Rectangle 27"/>
            <p:cNvSpPr/>
            <p:nvPr/>
          </p:nvSpPr>
          <p:spPr>
            <a:xfrm>
              <a:off x="395098" y="286335"/>
              <a:ext cx="370683" cy="55935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1828631">
                <a:defRPr sz="26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269" name="Text Box 10"/>
          <p:cNvSpPr txBox="1"/>
          <p:nvPr/>
        </p:nvSpPr>
        <p:spPr>
          <a:xfrm>
            <a:off x="19066936" y="4009814"/>
            <a:ext cx="4279903" cy="24536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60" tIns="60960" rIns="60960" bIns="60960">
            <a:spAutoFit/>
          </a:bodyPr>
          <a:lstStyle/>
          <a:p>
            <a:pPr defTabSz="2174875">
              <a:lnSpc>
                <a:spcPct val="120000"/>
              </a:lnSpc>
              <a:defRPr sz="34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核心业务调研</a:t>
            </a:r>
            <a:endParaRPr sz="2800"/>
          </a:p>
          <a:p>
            <a:pPr algn="just" defTabSz="2174875">
              <a:defRPr sz="3000">
                <a:solidFill>
                  <a:srgbClr val="535353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围绕“人财物”和工程建设领域两条主线，进行逐一调研。</a:t>
            </a:r>
          </a:p>
        </p:txBody>
      </p:sp>
      <p:sp>
        <p:nvSpPr>
          <p:cNvPr id="270" name="Text Box 10"/>
          <p:cNvSpPr txBox="1"/>
          <p:nvPr/>
        </p:nvSpPr>
        <p:spPr>
          <a:xfrm>
            <a:off x="19100801" y="7375315"/>
            <a:ext cx="4284135" cy="19202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60" tIns="60960" rIns="60960" bIns="60960">
            <a:spAutoFit/>
          </a:bodyPr>
          <a:lstStyle/>
          <a:p>
            <a:pPr defTabSz="2174875">
              <a:lnSpc>
                <a:spcPct val="120000"/>
              </a:lnSpc>
              <a:defRPr sz="34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基础条件摸底</a:t>
            </a:r>
            <a:endParaRPr sz="2800"/>
          </a:p>
          <a:p>
            <a:pPr algn="just" defTabSz="2174875">
              <a:defRPr sz="3000">
                <a:solidFill>
                  <a:srgbClr val="535353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分析相关业务信息化系统支撑情况。</a:t>
            </a:r>
          </a:p>
        </p:txBody>
      </p:sp>
      <p:sp>
        <p:nvSpPr>
          <p:cNvPr id="271" name="Freeform 31"/>
          <p:cNvSpPr/>
          <p:nvPr/>
        </p:nvSpPr>
        <p:spPr>
          <a:xfrm>
            <a:off x="5287436" y="3908212"/>
            <a:ext cx="1151467" cy="1155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783" y="0"/>
                  <a:pt x="0" y="4783"/>
                  <a:pt x="0" y="10800"/>
                </a:cubicBezTo>
                <a:cubicBezTo>
                  <a:pt x="0" y="16740"/>
                  <a:pt x="4783" y="21600"/>
                  <a:pt x="10800" y="21600"/>
                </a:cubicBezTo>
                <a:cubicBezTo>
                  <a:pt x="16740" y="21600"/>
                  <a:pt x="21600" y="16740"/>
                  <a:pt x="21600" y="10800"/>
                </a:cubicBezTo>
                <a:cubicBezTo>
                  <a:pt x="21600" y="4783"/>
                  <a:pt x="16740" y="0"/>
                  <a:pt x="10800" y="0"/>
                </a:cubicBezTo>
                <a:close/>
                <a:moveTo>
                  <a:pt x="14271" y="5323"/>
                </a:moveTo>
                <a:cubicBezTo>
                  <a:pt x="15351" y="5323"/>
                  <a:pt x="16277" y="6249"/>
                  <a:pt x="16277" y="7329"/>
                </a:cubicBezTo>
                <a:cubicBezTo>
                  <a:pt x="16277" y="8486"/>
                  <a:pt x="15351" y="9411"/>
                  <a:pt x="14271" y="9411"/>
                </a:cubicBezTo>
                <a:cubicBezTo>
                  <a:pt x="13963" y="9411"/>
                  <a:pt x="13654" y="9334"/>
                  <a:pt x="13423" y="9180"/>
                </a:cubicBezTo>
                <a:cubicBezTo>
                  <a:pt x="13346" y="8409"/>
                  <a:pt x="12883" y="7714"/>
                  <a:pt x="12189" y="7329"/>
                </a:cubicBezTo>
                <a:cubicBezTo>
                  <a:pt x="12266" y="6249"/>
                  <a:pt x="13114" y="5323"/>
                  <a:pt x="14271" y="5323"/>
                </a:cubicBezTo>
                <a:close/>
                <a:moveTo>
                  <a:pt x="10877" y="7406"/>
                </a:moveTo>
                <a:cubicBezTo>
                  <a:pt x="12034" y="7406"/>
                  <a:pt x="12883" y="8331"/>
                  <a:pt x="12883" y="9489"/>
                </a:cubicBezTo>
                <a:cubicBezTo>
                  <a:pt x="12883" y="10569"/>
                  <a:pt x="12034" y="11494"/>
                  <a:pt x="10877" y="11494"/>
                </a:cubicBezTo>
                <a:cubicBezTo>
                  <a:pt x="9797" y="11494"/>
                  <a:pt x="8871" y="10569"/>
                  <a:pt x="8871" y="9489"/>
                </a:cubicBezTo>
                <a:cubicBezTo>
                  <a:pt x="8871" y="8331"/>
                  <a:pt x="9797" y="7406"/>
                  <a:pt x="10877" y="7406"/>
                </a:cubicBezTo>
                <a:close/>
                <a:moveTo>
                  <a:pt x="7329" y="5323"/>
                </a:moveTo>
                <a:cubicBezTo>
                  <a:pt x="8409" y="5323"/>
                  <a:pt x="9334" y="6249"/>
                  <a:pt x="9334" y="7329"/>
                </a:cubicBezTo>
                <a:cubicBezTo>
                  <a:pt x="9334" y="7406"/>
                  <a:pt x="9334" y="7406"/>
                  <a:pt x="9334" y="7483"/>
                </a:cubicBezTo>
                <a:cubicBezTo>
                  <a:pt x="8871" y="7869"/>
                  <a:pt x="8486" y="8409"/>
                  <a:pt x="8409" y="9103"/>
                </a:cubicBezTo>
                <a:cubicBezTo>
                  <a:pt x="8100" y="9257"/>
                  <a:pt x="7714" y="9411"/>
                  <a:pt x="7329" y="9411"/>
                </a:cubicBezTo>
                <a:cubicBezTo>
                  <a:pt x="6171" y="9411"/>
                  <a:pt x="5246" y="8486"/>
                  <a:pt x="5246" y="7329"/>
                </a:cubicBezTo>
                <a:cubicBezTo>
                  <a:pt x="5246" y="6249"/>
                  <a:pt x="6171" y="5323"/>
                  <a:pt x="7329" y="5323"/>
                </a:cubicBezTo>
                <a:close/>
                <a:moveTo>
                  <a:pt x="6943" y="14889"/>
                </a:moveTo>
                <a:cubicBezTo>
                  <a:pt x="6094" y="14811"/>
                  <a:pt x="5091" y="14657"/>
                  <a:pt x="4011" y="14349"/>
                </a:cubicBezTo>
                <a:cubicBezTo>
                  <a:pt x="3857" y="14271"/>
                  <a:pt x="3857" y="14271"/>
                  <a:pt x="3857" y="14271"/>
                </a:cubicBezTo>
                <a:cubicBezTo>
                  <a:pt x="3857" y="14271"/>
                  <a:pt x="3857" y="14271"/>
                  <a:pt x="3857" y="14271"/>
                </a:cubicBezTo>
                <a:cubicBezTo>
                  <a:pt x="3857" y="12111"/>
                  <a:pt x="3857" y="12111"/>
                  <a:pt x="3857" y="12111"/>
                </a:cubicBezTo>
                <a:cubicBezTo>
                  <a:pt x="3857" y="10723"/>
                  <a:pt x="5014" y="9566"/>
                  <a:pt x="6480" y="9566"/>
                </a:cubicBezTo>
                <a:cubicBezTo>
                  <a:pt x="8177" y="9566"/>
                  <a:pt x="8177" y="9566"/>
                  <a:pt x="8177" y="9566"/>
                </a:cubicBezTo>
                <a:cubicBezTo>
                  <a:pt x="8254" y="9566"/>
                  <a:pt x="8331" y="9566"/>
                  <a:pt x="8331" y="9566"/>
                </a:cubicBezTo>
                <a:cubicBezTo>
                  <a:pt x="8409" y="10183"/>
                  <a:pt x="8717" y="10800"/>
                  <a:pt x="9103" y="11263"/>
                </a:cubicBezTo>
                <a:cubicBezTo>
                  <a:pt x="7869" y="11649"/>
                  <a:pt x="6943" y="12806"/>
                  <a:pt x="6943" y="14271"/>
                </a:cubicBezTo>
                <a:lnTo>
                  <a:pt x="6943" y="14889"/>
                </a:lnTo>
                <a:close/>
                <a:moveTo>
                  <a:pt x="14349" y="16354"/>
                </a:moveTo>
                <a:cubicBezTo>
                  <a:pt x="14349" y="16354"/>
                  <a:pt x="14349" y="16354"/>
                  <a:pt x="14349" y="16354"/>
                </a:cubicBezTo>
                <a:cubicBezTo>
                  <a:pt x="14194" y="16431"/>
                  <a:pt x="14194" y="16431"/>
                  <a:pt x="14194" y="16431"/>
                </a:cubicBezTo>
                <a:cubicBezTo>
                  <a:pt x="14117" y="16431"/>
                  <a:pt x="13037" y="16971"/>
                  <a:pt x="11109" y="16971"/>
                </a:cubicBezTo>
                <a:cubicBezTo>
                  <a:pt x="10106" y="16971"/>
                  <a:pt x="8949" y="16817"/>
                  <a:pt x="7560" y="16431"/>
                </a:cubicBezTo>
                <a:cubicBezTo>
                  <a:pt x="7406" y="16354"/>
                  <a:pt x="7406" y="16354"/>
                  <a:pt x="7406" y="16354"/>
                </a:cubicBezTo>
                <a:cubicBezTo>
                  <a:pt x="7406" y="16354"/>
                  <a:pt x="7406" y="16354"/>
                  <a:pt x="7406" y="16354"/>
                </a:cubicBezTo>
                <a:cubicBezTo>
                  <a:pt x="7406" y="14271"/>
                  <a:pt x="7406" y="14271"/>
                  <a:pt x="7406" y="14271"/>
                </a:cubicBezTo>
                <a:cubicBezTo>
                  <a:pt x="7406" y="12806"/>
                  <a:pt x="8563" y="11649"/>
                  <a:pt x="10029" y="11649"/>
                </a:cubicBezTo>
                <a:cubicBezTo>
                  <a:pt x="11726" y="11649"/>
                  <a:pt x="11726" y="11649"/>
                  <a:pt x="11726" y="11649"/>
                </a:cubicBezTo>
                <a:cubicBezTo>
                  <a:pt x="13191" y="11649"/>
                  <a:pt x="14349" y="12806"/>
                  <a:pt x="14349" y="14271"/>
                </a:cubicBezTo>
                <a:lnTo>
                  <a:pt x="14349" y="16354"/>
                </a:lnTo>
                <a:close/>
                <a:moveTo>
                  <a:pt x="17743" y="14271"/>
                </a:moveTo>
                <a:cubicBezTo>
                  <a:pt x="17743" y="14271"/>
                  <a:pt x="17743" y="14271"/>
                  <a:pt x="17743" y="14271"/>
                </a:cubicBezTo>
                <a:cubicBezTo>
                  <a:pt x="17589" y="14349"/>
                  <a:pt x="17589" y="14349"/>
                  <a:pt x="17589" y="14349"/>
                </a:cubicBezTo>
                <a:cubicBezTo>
                  <a:pt x="17511" y="14349"/>
                  <a:pt x="16509" y="14811"/>
                  <a:pt x="14811" y="14889"/>
                </a:cubicBezTo>
                <a:cubicBezTo>
                  <a:pt x="14811" y="14271"/>
                  <a:pt x="14811" y="14271"/>
                  <a:pt x="14811" y="14271"/>
                </a:cubicBezTo>
                <a:cubicBezTo>
                  <a:pt x="14811" y="12806"/>
                  <a:pt x="13886" y="11649"/>
                  <a:pt x="12651" y="11263"/>
                </a:cubicBezTo>
                <a:cubicBezTo>
                  <a:pt x="13114" y="10800"/>
                  <a:pt x="13346" y="10183"/>
                  <a:pt x="13423" y="9566"/>
                </a:cubicBezTo>
                <a:cubicBezTo>
                  <a:pt x="15120" y="9566"/>
                  <a:pt x="15120" y="9566"/>
                  <a:pt x="15120" y="9566"/>
                </a:cubicBezTo>
                <a:cubicBezTo>
                  <a:pt x="16586" y="9566"/>
                  <a:pt x="17743" y="10723"/>
                  <a:pt x="17743" y="12111"/>
                </a:cubicBezTo>
                <a:lnTo>
                  <a:pt x="17743" y="14271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/>
          <a:lstStyle/>
          <a:p>
            <a:pPr defTabSz="1828631">
              <a:defRPr sz="26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72" name="Freeform 45"/>
          <p:cNvSpPr/>
          <p:nvPr/>
        </p:nvSpPr>
        <p:spPr>
          <a:xfrm>
            <a:off x="5287436" y="7163649"/>
            <a:ext cx="1151467" cy="1155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00" y="0"/>
                  <a:pt x="0" y="4863"/>
                  <a:pt x="0" y="10800"/>
                </a:cubicBezTo>
                <a:cubicBezTo>
                  <a:pt x="0" y="16800"/>
                  <a:pt x="4800" y="21600"/>
                  <a:pt x="10800" y="21600"/>
                </a:cubicBezTo>
                <a:cubicBezTo>
                  <a:pt x="16737" y="21600"/>
                  <a:pt x="21600" y="16800"/>
                  <a:pt x="21600" y="10800"/>
                </a:cubicBezTo>
                <a:cubicBezTo>
                  <a:pt x="21600" y="4863"/>
                  <a:pt x="16737" y="0"/>
                  <a:pt x="10800" y="0"/>
                </a:cubicBezTo>
                <a:close/>
                <a:moveTo>
                  <a:pt x="3032" y="8842"/>
                </a:moveTo>
                <a:cubicBezTo>
                  <a:pt x="6695" y="8842"/>
                  <a:pt x="6695" y="8842"/>
                  <a:pt x="6695" y="8842"/>
                </a:cubicBezTo>
                <a:cubicBezTo>
                  <a:pt x="6821" y="10358"/>
                  <a:pt x="6821" y="10358"/>
                  <a:pt x="6821" y="10358"/>
                </a:cubicBezTo>
                <a:cubicBezTo>
                  <a:pt x="3411" y="10358"/>
                  <a:pt x="3411" y="10358"/>
                  <a:pt x="3411" y="10358"/>
                </a:cubicBezTo>
                <a:lnTo>
                  <a:pt x="3032" y="8842"/>
                </a:lnTo>
                <a:close/>
                <a:moveTo>
                  <a:pt x="3537" y="10800"/>
                </a:moveTo>
                <a:cubicBezTo>
                  <a:pt x="6884" y="10800"/>
                  <a:pt x="6884" y="10800"/>
                  <a:pt x="6884" y="10800"/>
                </a:cubicBezTo>
                <a:cubicBezTo>
                  <a:pt x="7074" y="13200"/>
                  <a:pt x="7074" y="13200"/>
                  <a:pt x="7074" y="13200"/>
                </a:cubicBezTo>
                <a:cubicBezTo>
                  <a:pt x="4168" y="13200"/>
                  <a:pt x="4168" y="13200"/>
                  <a:pt x="4168" y="13200"/>
                </a:cubicBezTo>
                <a:lnTo>
                  <a:pt x="3537" y="10800"/>
                </a:lnTo>
                <a:close/>
                <a:moveTo>
                  <a:pt x="6000" y="17874"/>
                </a:moveTo>
                <a:cubicBezTo>
                  <a:pt x="5368" y="17874"/>
                  <a:pt x="4800" y="17368"/>
                  <a:pt x="4800" y="16674"/>
                </a:cubicBezTo>
                <a:cubicBezTo>
                  <a:pt x="4800" y="16042"/>
                  <a:pt x="5368" y="15474"/>
                  <a:pt x="6000" y="15474"/>
                </a:cubicBezTo>
                <a:cubicBezTo>
                  <a:pt x="6695" y="15474"/>
                  <a:pt x="7200" y="16042"/>
                  <a:pt x="7200" y="16674"/>
                </a:cubicBezTo>
                <a:cubicBezTo>
                  <a:pt x="7200" y="17368"/>
                  <a:pt x="6695" y="17874"/>
                  <a:pt x="6000" y="17874"/>
                </a:cubicBezTo>
                <a:close/>
                <a:moveTo>
                  <a:pt x="4611" y="15095"/>
                </a:moveTo>
                <a:cubicBezTo>
                  <a:pt x="4232" y="13642"/>
                  <a:pt x="4232" y="13642"/>
                  <a:pt x="4232" y="13642"/>
                </a:cubicBezTo>
                <a:cubicBezTo>
                  <a:pt x="7137" y="13642"/>
                  <a:pt x="7137" y="13642"/>
                  <a:pt x="7137" y="13642"/>
                </a:cubicBezTo>
                <a:cubicBezTo>
                  <a:pt x="7200" y="15095"/>
                  <a:pt x="7200" y="15095"/>
                  <a:pt x="7200" y="15095"/>
                </a:cubicBezTo>
                <a:lnTo>
                  <a:pt x="4611" y="15095"/>
                </a:lnTo>
                <a:close/>
                <a:moveTo>
                  <a:pt x="10674" y="15095"/>
                </a:moveTo>
                <a:cubicBezTo>
                  <a:pt x="7705" y="15095"/>
                  <a:pt x="7705" y="15095"/>
                  <a:pt x="7705" y="15095"/>
                </a:cubicBezTo>
                <a:cubicBezTo>
                  <a:pt x="7579" y="13642"/>
                  <a:pt x="7579" y="13642"/>
                  <a:pt x="7579" y="13642"/>
                </a:cubicBezTo>
                <a:cubicBezTo>
                  <a:pt x="10800" y="13642"/>
                  <a:pt x="10800" y="13642"/>
                  <a:pt x="10800" y="13642"/>
                </a:cubicBezTo>
                <a:lnTo>
                  <a:pt x="10674" y="15095"/>
                </a:lnTo>
                <a:close/>
                <a:moveTo>
                  <a:pt x="10800" y="13200"/>
                </a:moveTo>
                <a:cubicBezTo>
                  <a:pt x="7516" y="13200"/>
                  <a:pt x="7516" y="13200"/>
                  <a:pt x="7516" y="13200"/>
                </a:cubicBezTo>
                <a:cubicBezTo>
                  <a:pt x="7326" y="10800"/>
                  <a:pt x="7326" y="10800"/>
                  <a:pt x="7326" y="10800"/>
                </a:cubicBezTo>
                <a:cubicBezTo>
                  <a:pt x="11053" y="10800"/>
                  <a:pt x="11053" y="10800"/>
                  <a:pt x="11053" y="10800"/>
                </a:cubicBezTo>
                <a:lnTo>
                  <a:pt x="10800" y="13200"/>
                </a:lnTo>
                <a:close/>
                <a:moveTo>
                  <a:pt x="7326" y="10358"/>
                </a:moveTo>
                <a:cubicBezTo>
                  <a:pt x="7200" y="8842"/>
                  <a:pt x="7200" y="8842"/>
                  <a:pt x="7200" y="8842"/>
                </a:cubicBezTo>
                <a:cubicBezTo>
                  <a:pt x="11179" y="8842"/>
                  <a:pt x="11179" y="8842"/>
                  <a:pt x="11179" y="8842"/>
                </a:cubicBezTo>
                <a:cubicBezTo>
                  <a:pt x="11053" y="10358"/>
                  <a:pt x="11053" y="10358"/>
                  <a:pt x="11053" y="10358"/>
                </a:cubicBezTo>
                <a:lnTo>
                  <a:pt x="7326" y="10358"/>
                </a:lnTo>
                <a:close/>
                <a:moveTo>
                  <a:pt x="12379" y="17874"/>
                </a:moveTo>
                <a:cubicBezTo>
                  <a:pt x="11684" y="17874"/>
                  <a:pt x="11179" y="17368"/>
                  <a:pt x="11179" y="16674"/>
                </a:cubicBezTo>
                <a:cubicBezTo>
                  <a:pt x="11179" y="16042"/>
                  <a:pt x="11684" y="15474"/>
                  <a:pt x="12379" y="15474"/>
                </a:cubicBezTo>
                <a:cubicBezTo>
                  <a:pt x="13011" y="15474"/>
                  <a:pt x="13579" y="16042"/>
                  <a:pt x="13579" y="16674"/>
                </a:cubicBezTo>
                <a:cubicBezTo>
                  <a:pt x="13579" y="17368"/>
                  <a:pt x="13011" y="17874"/>
                  <a:pt x="12379" y="17874"/>
                </a:cubicBezTo>
                <a:close/>
                <a:moveTo>
                  <a:pt x="13705" y="15095"/>
                </a:moveTo>
                <a:cubicBezTo>
                  <a:pt x="11116" y="15095"/>
                  <a:pt x="11116" y="15095"/>
                  <a:pt x="11116" y="15095"/>
                </a:cubicBezTo>
                <a:cubicBezTo>
                  <a:pt x="11242" y="13642"/>
                  <a:pt x="11242" y="13642"/>
                  <a:pt x="11242" y="13642"/>
                </a:cubicBezTo>
                <a:cubicBezTo>
                  <a:pt x="14084" y="13642"/>
                  <a:pt x="14084" y="13642"/>
                  <a:pt x="14084" y="13642"/>
                </a:cubicBezTo>
                <a:lnTo>
                  <a:pt x="13705" y="15095"/>
                </a:lnTo>
                <a:close/>
                <a:moveTo>
                  <a:pt x="14211" y="13200"/>
                </a:moveTo>
                <a:cubicBezTo>
                  <a:pt x="11305" y="13200"/>
                  <a:pt x="11305" y="13200"/>
                  <a:pt x="11305" y="13200"/>
                </a:cubicBezTo>
                <a:cubicBezTo>
                  <a:pt x="11495" y="10800"/>
                  <a:pt x="11495" y="10800"/>
                  <a:pt x="11495" y="10800"/>
                </a:cubicBezTo>
                <a:cubicBezTo>
                  <a:pt x="14842" y="10800"/>
                  <a:pt x="14842" y="10800"/>
                  <a:pt x="14842" y="10800"/>
                </a:cubicBezTo>
                <a:lnTo>
                  <a:pt x="14211" y="13200"/>
                </a:lnTo>
                <a:close/>
                <a:moveTo>
                  <a:pt x="17874" y="7958"/>
                </a:moveTo>
                <a:cubicBezTo>
                  <a:pt x="16674" y="7958"/>
                  <a:pt x="16674" y="7958"/>
                  <a:pt x="16674" y="7958"/>
                </a:cubicBezTo>
                <a:cubicBezTo>
                  <a:pt x="16168" y="8400"/>
                  <a:pt x="15726" y="8905"/>
                  <a:pt x="15221" y="9411"/>
                </a:cubicBezTo>
                <a:cubicBezTo>
                  <a:pt x="14968" y="10358"/>
                  <a:pt x="14968" y="10358"/>
                  <a:pt x="14968" y="10358"/>
                </a:cubicBezTo>
                <a:cubicBezTo>
                  <a:pt x="11495" y="10358"/>
                  <a:pt x="11495" y="10358"/>
                  <a:pt x="11495" y="10358"/>
                </a:cubicBezTo>
                <a:cubicBezTo>
                  <a:pt x="11621" y="8842"/>
                  <a:pt x="11621" y="8842"/>
                  <a:pt x="11621" y="8842"/>
                </a:cubicBezTo>
                <a:cubicBezTo>
                  <a:pt x="13895" y="8842"/>
                  <a:pt x="13895" y="8842"/>
                  <a:pt x="13895" y="8842"/>
                </a:cubicBezTo>
                <a:cubicBezTo>
                  <a:pt x="13958" y="8779"/>
                  <a:pt x="13958" y="8716"/>
                  <a:pt x="14021" y="8653"/>
                </a:cubicBezTo>
                <a:cubicBezTo>
                  <a:pt x="14653" y="8021"/>
                  <a:pt x="15284" y="7389"/>
                  <a:pt x="15916" y="6758"/>
                </a:cubicBezTo>
                <a:cubicBezTo>
                  <a:pt x="15916" y="6758"/>
                  <a:pt x="15979" y="6695"/>
                  <a:pt x="16042" y="6632"/>
                </a:cubicBezTo>
                <a:cubicBezTo>
                  <a:pt x="16168" y="6568"/>
                  <a:pt x="16295" y="6505"/>
                  <a:pt x="16421" y="6505"/>
                </a:cubicBezTo>
                <a:cubicBezTo>
                  <a:pt x="17874" y="6505"/>
                  <a:pt x="17874" y="6505"/>
                  <a:pt x="17874" y="6505"/>
                </a:cubicBezTo>
                <a:cubicBezTo>
                  <a:pt x="18758" y="6505"/>
                  <a:pt x="18758" y="7958"/>
                  <a:pt x="17874" y="7958"/>
                </a:cubicBez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/>
          <a:lstStyle/>
          <a:p>
            <a:pPr defTabSz="1828631">
              <a:defRPr sz="26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73" name="Text Box 10"/>
          <p:cNvSpPr txBox="1"/>
          <p:nvPr/>
        </p:nvSpPr>
        <p:spPr>
          <a:xfrm>
            <a:off x="571502" y="4009814"/>
            <a:ext cx="4284135" cy="24536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60" tIns="60960" rIns="60960" bIns="60960">
            <a:spAutoFit/>
          </a:bodyPr>
          <a:lstStyle/>
          <a:p>
            <a:pPr algn="r" defTabSz="2174875">
              <a:lnSpc>
                <a:spcPct val="120000"/>
              </a:lnSpc>
              <a:defRPr sz="34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监察规则设置</a:t>
            </a:r>
            <a:endParaRPr sz="2800"/>
          </a:p>
          <a:p>
            <a:pPr algn="r" defTabSz="2174875">
              <a:defRPr sz="3000">
                <a:solidFill>
                  <a:srgbClr val="535353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根据地铁实际，借鉴行业先进经验，设计监察规则。</a:t>
            </a:r>
          </a:p>
        </p:txBody>
      </p:sp>
      <p:sp>
        <p:nvSpPr>
          <p:cNvPr id="274" name="Text Box 10"/>
          <p:cNvSpPr txBox="1"/>
          <p:nvPr/>
        </p:nvSpPr>
        <p:spPr>
          <a:xfrm>
            <a:off x="571502" y="7354147"/>
            <a:ext cx="4284135" cy="29870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60" tIns="60960" rIns="60960" bIns="60960">
            <a:spAutoFit/>
          </a:bodyPr>
          <a:lstStyle/>
          <a:p>
            <a:pPr algn="r" defTabSz="2174875">
              <a:lnSpc>
                <a:spcPct val="120000"/>
              </a:lnSpc>
              <a:defRPr b="1" sz="34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监察需求预设</a:t>
            </a:r>
            <a:endParaRPr sz="2800"/>
          </a:p>
          <a:p>
            <a:pPr algn="r" defTabSz="2174875">
              <a:defRPr sz="3000">
                <a:solidFill>
                  <a:srgbClr val="535353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对业务尚未实现信息化或业务系统还不成熟，暂不具备监察条件的，提出监察需求。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9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9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mph" nodeType="afterEffect" presetSubtype="0" presetID="6" grpId="3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250" fill="hold"/>
                                        <p:tgtEl>
                                          <p:spTgt spid="26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mph" nodeType="afterEffect" presetSubtype="0" presetID="6" grpId="4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50" fill="hold"/>
                                        <p:tgtEl>
                                          <p:spTgt spid="262"/>
                                        </p:tgtEl>
                                      </p:cBhvr>
                                      <p:by x="82727" y="82727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Class="entr" nodeType="afterEffect" presetSubtype="2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49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9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mph" nodeType="afterEffect" presetSubtype="0" presetID="6" grpId="7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50" fill="hold"/>
                                        <p:tgtEl>
                                          <p:spTgt spid="26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mph" nodeType="afterEffect" presetSubtype="0" presetID="6" grpId="8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50" fill="hold"/>
                                        <p:tgtEl>
                                          <p:spTgt spid="268"/>
                                        </p:tgtEl>
                                      </p:cBhvr>
                                      <p:by x="82727" y="82727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Class="entr" nodeType="afterEffect" presetSubtype="2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16" presetID="23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49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9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mph" nodeType="afterEffect" presetSubtype="0" presetID="6" grpId="11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250" fill="hold"/>
                                        <p:tgtEl>
                                          <p:spTgt spid="27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mph" nodeType="afterEffect" presetSubtype="0" presetID="6" grpId="12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250" fill="hold"/>
                                        <p:tgtEl>
                                          <p:spTgt spid="271"/>
                                        </p:tgtEl>
                                      </p:cBhvr>
                                      <p:by x="82727" y="82727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"/>
                            </p:stCondLst>
                            <p:childTnLst>
                              <p:par>
                                <p:cTn id="56" presetClass="entr" nodeType="afterEffect" presetSubtype="8" presetID="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Class="entr" nodeType="clickEffect" presetSubtype="16" presetID="23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49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49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Class="emph" nodeType="afterEffect" presetSubtype="0" presetID="6" grpId="15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250" fill="hold"/>
                                        <p:tgtEl>
                                          <p:spTgt spid="27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Class="emph" nodeType="afterEffect" presetSubtype="0" presetID="6" grpId="16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250" fill="hold"/>
                                        <p:tgtEl>
                                          <p:spTgt spid="272"/>
                                        </p:tgtEl>
                                      </p:cBhvr>
                                      <p:by x="82727" y="82727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"/>
                            </p:stCondLst>
                            <p:childTnLst>
                              <p:par>
                                <p:cTn id="73" presetClass="entr" nodeType="afterEffect" presetSubtype="8" presetID="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2" grpId="4"/>
      <p:bldP build="whole" bldLvl="1" animBg="1" rev="0" advAuto="0" spid="269" grpId="5"/>
      <p:bldP build="whole" bldLvl="1" animBg="1" rev="0" advAuto="0" spid="268" grpId="8"/>
      <p:bldP build="whole" bldLvl="1" animBg="1" rev="0" advAuto="0" spid="271" grpId="12"/>
      <p:bldP build="whole" bldLvl="1" animBg="1" rev="0" advAuto="0" spid="270" grpId="9"/>
      <p:bldP build="whole" bldLvl="1" animBg="1" rev="0" advAuto="0" spid="273" grpId="13"/>
      <p:bldP build="whole" bldLvl="1" animBg="1" rev="0" advAuto="0" spid="272" grpId="14"/>
      <p:bldP build="whole" bldLvl="1" animBg="1" rev="0" advAuto="0" spid="272" grpId="15"/>
      <p:bldP build="whole" bldLvl="1" animBg="1" rev="0" advAuto="0" spid="272" grpId="16"/>
      <p:bldP build="whole" bldLvl="1" animBg="1" rev="0" advAuto="0" spid="274" grpId="17"/>
      <p:bldP build="whole" bldLvl="1" animBg="1" rev="0" advAuto="0" spid="259" grpId="1"/>
      <p:bldP build="whole" bldLvl="1" animBg="1" rev="0" advAuto="0" spid="271" grpId="10"/>
      <p:bldP build="whole" bldLvl="1" animBg="1" rev="0" advAuto="0" spid="271" grpId="11"/>
      <p:bldP build="whole" bldLvl="1" animBg="1" rev="0" advAuto="0" spid="268" grpId="6"/>
      <p:bldP build="whole" bldLvl="1" animBg="1" rev="0" advAuto="0" spid="268" grpId="7"/>
      <p:bldP build="whole" bldLvl="1" animBg="1" rev="0" advAuto="0" spid="262" grpId="2"/>
      <p:bldP build="whole" bldLvl="1" animBg="1" rev="0" advAuto="0" spid="262" grpId="3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0" name="成组"/>
          <p:cNvGrpSpPr/>
          <p:nvPr/>
        </p:nvGrpSpPr>
        <p:grpSpPr>
          <a:xfrm>
            <a:off x="-1" y="4174584"/>
            <a:ext cx="24384003" cy="5300079"/>
            <a:chOff x="0" y="0"/>
            <a:chExt cx="24384001" cy="5300078"/>
          </a:xfrm>
        </p:grpSpPr>
        <p:sp>
          <p:nvSpPr>
            <p:cNvPr id="1270" name="矩形"/>
            <p:cNvSpPr/>
            <p:nvPr/>
          </p:nvSpPr>
          <p:spPr>
            <a:xfrm>
              <a:off x="0" y="772790"/>
              <a:ext cx="24384002" cy="4527289"/>
            </a:xfrm>
            <a:prstGeom prst="rect">
              <a:avLst/>
            </a:prstGeom>
            <a:solidFill>
              <a:srgbClr val="72B1D7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grpSp>
          <p:nvGrpSpPr>
            <p:cNvPr id="1277" name="成组"/>
            <p:cNvGrpSpPr/>
            <p:nvPr/>
          </p:nvGrpSpPr>
          <p:grpSpPr>
            <a:xfrm>
              <a:off x="9306566" y="0"/>
              <a:ext cx="6431701" cy="2381250"/>
              <a:chOff x="0" y="0"/>
              <a:chExt cx="6431700" cy="2381250"/>
            </a:xfrm>
          </p:grpSpPr>
          <p:sp>
            <p:nvSpPr>
              <p:cNvPr id="1271" name="圆角矩形"/>
              <p:cNvSpPr/>
              <p:nvPr/>
            </p:nvSpPr>
            <p:spPr>
              <a:xfrm>
                <a:off x="0" y="0"/>
                <a:ext cx="6431701" cy="2381250"/>
              </a:xfrm>
              <a:prstGeom prst="roundRect">
                <a:avLst>
                  <a:gd name="adj" fmla="val 29910"/>
                </a:avLst>
              </a:prstGeom>
              <a:solidFill>
                <a:srgbClr val="72B1D7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grpSp>
            <p:nvGrpSpPr>
              <p:cNvPr id="1276" name="成组"/>
              <p:cNvGrpSpPr/>
              <p:nvPr/>
            </p:nvGrpSpPr>
            <p:grpSpPr>
              <a:xfrm>
                <a:off x="471720" y="476250"/>
                <a:ext cx="5488261" cy="1428751"/>
                <a:chOff x="0" y="0"/>
                <a:chExt cx="5488260" cy="1428750"/>
              </a:xfrm>
            </p:grpSpPr>
            <p:grpSp>
              <p:nvGrpSpPr>
                <p:cNvPr id="1274" name="成组"/>
                <p:cNvGrpSpPr/>
                <p:nvPr/>
              </p:nvGrpSpPr>
              <p:grpSpPr>
                <a:xfrm>
                  <a:off x="0" y="0"/>
                  <a:ext cx="1428750" cy="1428750"/>
                  <a:chOff x="0" y="0"/>
                  <a:chExt cx="1428750" cy="1428750"/>
                </a:xfrm>
              </p:grpSpPr>
              <p:sp>
                <p:nvSpPr>
                  <p:cNvPr id="1272" name="圆形"/>
                  <p:cNvSpPr/>
                  <p:nvPr/>
                </p:nvSpPr>
                <p:spPr>
                  <a:xfrm>
                    <a:off x="0" y="0"/>
                    <a:ext cx="1428750" cy="1428750"/>
                  </a:xfrm>
                  <a:prstGeom prst="ellipse">
                    <a:avLst/>
                  </a:prstGeom>
                  <a:solidFill>
                    <a:srgbClr val="5686A3"/>
                  </a:solidFill>
                  <a:ln w="254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ctr" defTabSz="914400">
                      <a:lnSpc>
                        <a:spcPct val="80000"/>
                      </a:lnSpc>
                      <a:spcBef>
                        <a:spcPts val="11000"/>
                      </a:spcBef>
                      <a:defRPr sz="10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1273" name="形状"/>
                  <p:cNvSpPr/>
                  <p:nvPr/>
                </p:nvSpPr>
                <p:spPr>
                  <a:xfrm>
                    <a:off x="357187" y="350034"/>
                    <a:ext cx="714376" cy="71439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10800" y="6913"/>
                        </a:moveTo>
                        <a:cubicBezTo>
                          <a:pt x="8653" y="6913"/>
                          <a:pt x="6912" y="8653"/>
                          <a:pt x="6912" y="10800"/>
                        </a:cubicBezTo>
                        <a:cubicBezTo>
                          <a:pt x="6912" y="12947"/>
                          <a:pt x="8653" y="14687"/>
                          <a:pt x="10800" y="14687"/>
                        </a:cubicBezTo>
                        <a:cubicBezTo>
                          <a:pt x="12947" y="14687"/>
                          <a:pt x="14687" y="12947"/>
                          <a:pt x="14687" y="10800"/>
                        </a:cubicBezTo>
                        <a:cubicBezTo>
                          <a:pt x="14687" y="8653"/>
                          <a:pt x="12947" y="6913"/>
                          <a:pt x="10800" y="6913"/>
                        </a:cubicBezTo>
                        <a:close/>
                        <a:moveTo>
                          <a:pt x="21600" y="9257"/>
                        </a:moveTo>
                        <a:lnTo>
                          <a:pt x="21600" y="12343"/>
                        </a:lnTo>
                        <a:cubicBezTo>
                          <a:pt x="21600" y="12343"/>
                          <a:pt x="20184" y="12738"/>
                          <a:pt x="18089" y="13128"/>
                        </a:cubicBezTo>
                        <a:cubicBezTo>
                          <a:pt x="17994" y="13428"/>
                          <a:pt x="17898" y="13723"/>
                          <a:pt x="17766" y="14007"/>
                        </a:cubicBezTo>
                        <a:cubicBezTo>
                          <a:pt x="19158" y="15729"/>
                          <a:pt x="20056" y="16971"/>
                          <a:pt x="20056" y="16971"/>
                        </a:cubicBezTo>
                        <a:lnTo>
                          <a:pt x="16970" y="20057"/>
                        </a:lnTo>
                        <a:cubicBezTo>
                          <a:pt x="16970" y="20057"/>
                          <a:pt x="15727" y="19158"/>
                          <a:pt x="14006" y="17768"/>
                        </a:cubicBezTo>
                        <a:cubicBezTo>
                          <a:pt x="13725" y="17897"/>
                          <a:pt x="13429" y="17994"/>
                          <a:pt x="13131" y="18089"/>
                        </a:cubicBezTo>
                        <a:cubicBezTo>
                          <a:pt x="12740" y="20184"/>
                          <a:pt x="12341" y="21600"/>
                          <a:pt x="12341" y="21600"/>
                        </a:cubicBezTo>
                        <a:lnTo>
                          <a:pt x="9257" y="21600"/>
                        </a:lnTo>
                        <a:cubicBezTo>
                          <a:pt x="9257" y="21600"/>
                          <a:pt x="8859" y="20187"/>
                          <a:pt x="8467" y="18098"/>
                        </a:cubicBezTo>
                        <a:cubicBezTo>
                          <a:pt x="8166" y="18003"/>
                          <a:pt x="7867" y="17907"/>
                          <a:pt x="7583" y="17777"/>
                        </a:cubicBezTo>
                        <a:cubicBezTo>
                          <a:pt x="5866" y="19163"/>
                          <a:pt x="4628" y="20057"/>
                          <a:pt x="4628" y="20057"/>
                        </a:cubicBezTo>
                        <a:lnTo>
                          <a:pt x="1543" y="16972"/>
                        </a:lnTo>
                        <a:cubicBezTo>
                          <a:pt x="1543" y="16972"/>
                          <a:pt x="2434" y="15738"/>
                          <a:pt x="3816" y="14027"/>
                        </a:cubicBezTo>
                        <a:cubicBezTo>
                          <a:pt x="3682" y="13741"/>
                          <a:pt x="3581" y="13440"/>
                          <a:pt x="3483" y="13136"/>
                        </a:cubicBezTo>
                        <a:cubicBezTo>
                          <a:pt x="1403" y="12743"/>
                          <a:pt x="0" y="12343"/>
                          <a:pt x="0" y="12343"/>
                        </a:cubicBezTo>
                        <a:lnTo>
                          <a:pt x="0" y="9257"/>
                        </a:lnTo>
                        <a:cubicBezTo>
                          <a:pt x="0" y="9257"/>
                          <a:pt x="1398" y="8860"/>
                          <a:pt x="3473" y="8469"/>
                        </a:cubicBezTo>
                        <a:cubicBezTo>
                          <a:pt x="3570" y="8160"/>
                          <a:pt x="3671" y="7856"/>
                          <a:pt x="3805" y="7565"/>
                        </a:cubicBezTo>
                        <a:cubicBezTo>
                          <a:pt x="2429" y="5858"/>
                          <a:pt x="1543" y="4629"/>
                          <a:pt x="1543" y="4629"/>
                        </a:cubicBezTo>
                        <a:lnTo>
                          <a:pt x="4628" y="1543"/>
                        </a:lnTo>
                        <a:cubicBezTo>
                          <a:pt x="4628" y="1543"/>
                          <a:pt x="5858" y="2430"/>
                          <a:pt x="7565" y="3805"/>
                        </a:cubicBezTo>
                        <a:cubicBezTo>
                          <a:pt x="7856" y="3671"/>
                          <a:pt x="8162" y="3570"/>
                          <a:pt x="8472" y="3472"/>
                        </a:cubicBezTo>
                        <a:cubicBezTo>
                          <a:pt x="8863" y="1399"/>
                          <a:pt x="9257" y="0"/>
                          <a:pt x="9257" y="0"/>
                        </a:cubicBezTo>
                        <a:lnTo>
                          <a:pt x="12341" y="0"/>
                        </a:lnTo>
                        <a:cubicBezTo>
                          <a:pt x="12341" y="0"/>
                          <a:pt x="12741" y="1404"/>
                          <a:pt x="13132" y="3482"/>
                        </a:cubicBezTo>
                        <a:cubicBezTo>
                          <a:pt x="13437" y="3581"/>
                          <a:pt x="13738" y="3681"/>
                          <a:pt x="14025" y="3814"/>
                        </a:cubicBezTo>
                        <a:cubicBezTo>
                          <a:pt x="15736" y="2434"/>
                          <a:pt x="16970" y="1543"/>
                          <a:pt x="16970" y="1543"/>
                        </a:cubicBezTo>
                        <a:lnTo>
                          <a:pt x="20056" y="4629"/>
                        </a:lnTo>
                        <a:cubicBezTo>
                          <a:pt x="20056" y="4629"/>
                          <a:pt x="19164" y="5869"/>
                          <a:pt x="17778" y="7587"/>
                        </a:cubicBezTo>
                        <a:cubicBezTo>
                          <a:pt x="17909" y="7870"/>
                          <a:pt x="18002" y="8169"/>
                          <a:pt x="18099" y="8469"/>
                        </a:cubicBezTo>
                        <a:cubicBezTo>
                          <a:pt x="20187" y="8861"/>
                          <a:pt x="21600" y="9257"/>
                          <a:pt x="21600" y="925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5400" cap="flat">
                    <a:noFill/>
                    <a:miter lim="400000"/>
                  </a:ln>
                  <a:effectLst/>
                </p:spPr>
                <p:txBody>
                  <a:bodyPr wrap="square" lIns="76200" tIns="76200" rIns="76200" bIns="76200" numCol="1" anchor="ctr">
                    <a:noAutofit/>
                  </a:bodyPr>
                  <a:lstStyle/>
                  <a:p>
                    <a:pPr algn="ctr" defTabSz="914400">
                      <a:defRPr sz="60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</a:p>
                </p:txBody>
              </p:sp>
            </p:grpSp>
            <p:sp>
              <p:nvSpPr>
                <p:cNvPr id="1275" name="建设原因"/>
                <p:cNvSpPr txBox="1"/>
                <p:nvPr/>
              </p:nvSpPr>
              <p:spPr>
                <a:xfrm>
                  <a:off x="1922133" y="10160"/>
                  <a:ext cx="3566128" cy="1418591"/>
                </a:xfrm>
                <a:prstGeom prst="rect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defTabSz="1168400">
                    <a:defRPr b="1" cap="all" sz="5000">
                      <a:solidFill>
                        <a:srgbClr val="FFFFFF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pPr/>
                  <a:r>
                    <a:t>建设原因</a:t>
                  </a:r>
                </a:p>
              </p:txBody>
            </p:sp>
          </p:grpSp>
        </p:grpSp>
        <p:sp>
          <p:nvSpPr>
            <p:cNvPr id="1278" name="集团固定资产700多亿元，属于资产密集型企业。良好的管控有利于资产保值，同时也是服务水平和运营安全的有效保障。"/>
            <p:cNvSpPr txBox="1"/>
            <p:nvPr/>
          </p:nvSpPr>
          <p:spPr>
            <a:xfrm>
              <a:off x="4067306" y="1984068"/>
              <a:ext cx="18135601" cy="180979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1168400">
                <a:lnSpc>
                  <a:spcPct val="110000"/>
                </a:lnSpc>
                <a:spcBef>
                  <a:spcPts val="2000"/>
                </a:spcBef>
                <a:defRPr sz="42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集团固定资产700多亿元，属于资产密集型企业。良好的管控有利于资产保值，同时也是服务水平和运营安全的有效保障。</a:t>
              </a:r>
            </a:p>
          </p:txBody>
        </p:sp>
        <p:sp>
          <p:nvSpPr>
            <p:cNvPr id="1279" name="01"/>
            <p:cNvSpPr txBox="1"/>
            <p:nvPr/>
          </p:nvSpPr>
          <p:spPr>
            <a:xfrm>
              <a:off x="1203549" y="1650045"/>
              <a:ext cx="2381251" cy="238125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914400">
                <a:lnSpc>
                  <a:spcPct val="80000"/>
                </a:lnSpc>
                <a:spcBef>
                  <a:spcPts val="11000"/>
                </a:spcBef>
                <a:defRPr sz="16000">
                  <a:solidFill>
                    <a:srgbClr val="FFFFFF"/>
                  </a:solidFill>
                  <a:latin typeface="Helvetica Neue UltraLight"/>
                  <a:ea typeface="Helvetica Neue UltraLight"/>
                  <a:cs typeface="Helvetica Neue UltraLight"/>
                  <a:sym typeface="Helvetica Neue UltraLight"/>
                </a:defRPr>
              </a:lvl1pPr>
            </a:lstStyle>
            <a:p>
              <a:pPr/>
              <a:r>
                <a:t>01</a:t>
              </a:r>
            </a:p>
          </p:txBody>
        </p:sp>
      </p:grpSp>
      <p:grpSp>
        <p:nvGrpSpPr>
          <p:cNvPr id="1290" name="成组"/>
          <p:cNvGrpSpPr/>
          <p:nvPr/>
        </p:nvGrpSpPr>
        <p:grpSpPr>
          <a:xfrm>
            <a:off x="0" y="8197449"/>
            <a:ext cx="24384002" cy="6342591"/>
            <a:chOff x="0" y="0"/>
            <a:chExt cx="24384001" cy="6342589"/>
          </a:xfrm>
        </p:grpSpPr>
        <p:sp>
          <p:nvSpPr>
            <p:cNvPr id="1281" name="矩形"/>
            <p:cNvSpPr/>
            <p:nvPr/>
          </p:nvSpPr>
          <p:spPr>
            <a:xfrm>
              <a:off x="0" y="796602"/>
              <a:ext cx="24384002" cy="5545988"/>
            </a:xfrm>
            <a:prstGeom prst="rect">
              <a:avLst/>
            </a:prstGeom>
            <a:solidFill>
              <a:srgbClr val="3197E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grpSp>
          <p:nvGrpSpPr>
            <p:cNvPr id="1287" name="成组"/>
            <p:cNvGrpSpPr/>
            <p:nvPr/>
          </p:nvGrpSpPr>
          <p:grpSpPr>
            <a:xfrm>
              <a:off x="9322199" y="0"/>
              <a:ext cx="6431702" cy="2381250"/>
              <a:chOff x="0" y="0"/>
              <a:chExt cx="6431700" cy="2381250"/>
            </a:xfrm>
          </p:grpSpPr>
          <p:sp>
            <p:nvSpPr>
              <p:cNvPr id="1282" name="圆角矩形"/>
              <p:cNvSpPr/>
              <p:nvPr/>
            </p:nvSpPr>
            <p:spPr>
              <a:xfrm>
                <a:off x="0" y="0"/>
                <a:ext cx="6431701" cy="2381250"/>
              </a:xfrm>
              <a:prstGeom prst="roundRect">
                <a:avLst>
                  <a:gd name="adj" fmla="val 29910"/>
                </a:avLst>
              </a:prstGeom>
              <a:solidFill>
                <a:srgbClr val="3197E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1283" name="主要做法"/>
              <p:cNvSpPr txBox="1"/>
              <p:nvPr/>
            </p:nvSpPr>
            <p:spPr>
              <a:xfrm>
                <a:off x="2393853" y="486410"/>
                <a:ext cx="3566128" cy="141859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1168400">
                  <a:defRPr b="1" cap="all" sz="50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主要做法</a:t>
                </a:r>
              </a:p>
            </p:txBody>
          </p:sp>
          <p:grpSp>
            <p:nvGrpSpPr>
              <p:cNvPr id="1286" name="成组"/>
              <p:cNvGrpSpPr/>
              <p:nvPr/>
            </p:nvGrpSpPr>
            <p:grpSpPr>
              <a:xfrm>
                <a:off x="472128" y="476250"/>
                <a:ext cx="1428751" cy="1428750"/>
                <a:chOff x="0" y="0"/>
                <a:chExt cx="1428750" cy="1428750"/>
              </a:xfrm>
            </p:grpSpPr>
            <p:sp>
              <p:nvSpPr>
                <p:cNvPr id="1284" name="圆形"/>
                <p:cNvSpPr/>
                <p:nvPr/>
              </p:nvSpPr>
              <p:spPr>
                <a:xfrm>
                  <a:off x="0" y="0"/>
                  <a:ext cx="1428750" cy="1428750"/>
                </a:xfrm>
                <a:prstGeom prst="ellipse">
                  <a:avLst/>
                </a:prstGeom>
                <a:solidFill>
                  <a:srgbClr val="2675AD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ctr" defTabSz="914400">
                    <a:lnSpc>
                      <a:spcPct val="80000"/>
                    </a:lnSpc>
                    <a:spcBef>
                      <a:spcPts val="11000"/>
                    </a:spcBef>
                    <a:defRPr sz="10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sp>
              <p:nvSpPr>
                <p:cNvPr id="1285" name="形状"/>
                <p:cNvSpPr/>
                <p:nvPr/>
              </p:nvSpPr>
              <p:spPr>
                <a:xfrm>
                  <a:off x="355020" y="388007"/>
                  <a:ext cx="714376" cy="7161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lnTo>
                        <a:pt x="1730" y="15723"/>
                      </a:lnTo>
                      <a:lnTo>
                        <a:pt x="5834" y="19822"/>
                      </a:lnTo>
                      <a:cubicBezTo>
                        <a:pt x="5834" y="19822"/>
                        <a:pt x="0" y="21600"/>
                        <a:pt x="0" y="21600"/>
                      </a:cubicBezTo>
                      <a:close/>
                      <a:moveTo>
                        <a:pt x="6506" y="19151"/>
                      </a:moveTo>
                      <a:lnTo>
                        <a:pt x="2402" y="15052"/>
                      </a:lnTo>
                      <a:lnTo>
                        <a:pt x="14384" y="3102"/>
                      </a:lnTo>
                      <a:lnTo>
                        <a:pt x="18490" y="7198"/>
                      </a:lnTo>
                      <a:cubicBezTo>
                        <a:pt x="18490" y="7198"/>
                        <a:pt x="6506" y="19151"/>
                        <a:pt x="6506" y="19151"/>
                      </a:cubicBezTo>
                      <a:close/>
                      <a:moveTo>
                        <a:pt x="19175" y="6514"/>
                      </a:moveTo>
                      <a:lnTo>
                        <a:pt x="15069" y="2417"/>
                      </a:lnTo>
                      <a:lnTo>
                        <a:pt x="17493" y="0"/>
                      </a:lnTo>
                      <a:lnTo>
                        <a:pt x="21600" y="4097"/>
                      </a:lnTo>
                      <a:cubicBezTo>
                        <a:pt x="21600" y="4097"/>
                        <a:pt x="19175" y="6514"/>
                        <a:pt x="19175" y="65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76200" tIns="76200" rIns="76200" bIns="76200" numCol="1" anchor="ctr">
                  <a:noAutofit/>
                </a:bodyPr>
                <a:lstStyle/>
                <a:p>
                  <a:pPr algn="ctr" defTabSz="914400">
                    <a:defRPr sz="6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</p:grpSp>
        </p:grpSp>
        <p:sp>
          <p:nvSpPr>
            <p:cNvPr id="1288" name="与EAM系统进行数据对接。设置固定资产、生产性物资、设备维修的重点指标监察，达到有效监察的目的。对保护资产价值，防范国有资产流失有非常重要的意义。"/>
            <p:cNvSpPr txBox="1"/>
            <p:nvPr/>
          </p:nvSpPr>
          <p:spPr>
            <a:xfrm>
              <a:off x="4067306" y="2086924"/>
              <a:ext cx="18144146" cy="2452657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1168400">
                <a:lnSpc>
                  <a:spcPct val="110000"/>
                </a:lnSpc>
                <a:spcBef>
                  <a:spcPts val="2000"/>
                </a:spcBef>
                <a:defRPr sz="42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与EAM系统进行数据对接。设置固定资产、生产性物资、设备维修的重点指标监察，达到有效监察的目的。对保护资产价值，防范国有资产流失有非常重要的意义。</a:t>
              </a:r>
            </a:p>
          </p:txBody>
        </p:sp>
        <p:sp>
          <p:nvSpPr>
            <p:cNvPr id="1289" name="02"/>
            <p:cNvSpPr txBox="1"/>
            <p:nvPr/>
          </p:nvSpPr>
          <p:spPr>
            <a:xfrm>
              <a:off x="1203549" y="1724657"/>
              <a:ext cx="2381251" cy="238125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914400">
                <a:lnSpc>
                  <a:spcPct val="80000"/>
                </a:lnSpc>
                <a:spcBef>
                  <a:spcPts val="11000"/>
                </a:spcBef>
                <a:defRPr sz="16000">
                  <a:solidFill>
                    <a:srgbClr val="FFFFFF"/>
                  </a:solidFill>
                  <a:latin typeface="Helvetica Neue UltraLight"/>
                  <a:ea typeface="Helvetica Neue UltraLight"/>
                  <a:cs typeface="Helvetica Neue UltraLight"/>
                  <a:sym typeface="Helvetica Neue UltraLight"/>
                </a:defRPr>
              </a:lvl1pPr>
            </a:lstStyle>
            <a:p>
              <a:pPr/>
              <a:r>
                <a:t>02</a:t>
              </a:r>
            </a:p>
          </p:txBody>
        </p:sp>
      </p:grpSp>
      <p:sp>
        <p:nvSpPr>
          <p:cNvPr id="1291" name="幻灯片编号"/>
          <p:cNvSpPr txBox="1"/>
          <p:nvPr>
            <p:ph type="sldNum" sz="quarter" idx="2"/>
          </p:nvPr>
        </p:nvSpPr>
        <p:spPr>
          <a:xfrm>
            <a:off x="11761613" y="12791195"/>
            <a:ext cx="860774" cy="6654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9" tIns="91439" rIns="91439" bIns="91439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292" name="02资产管理监察"/>
          <p:cNvSpPr txBox="1"/>
          <p:nvPr/>
        </p:nvSpPr>
        <p:spPr>
          <a:xfrm>
            <a:off x="2429272" y="1215659"/>
            <a:ext cx="19525456" cy="238125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914400">
              <a:lnSpc>
                <a:spcPct val="80000"/>
              </a:lnSpc>
              <a:spcBef>
                <a:spcPts val="11000"/>
              </a:spcBef>
              <a:defRPr sz="14000">
                <a:solidFill>
                  <a:srgbClr val="333333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pPr/>
            <a:r>
              <a:t>02资产管理监察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95" name="EAM资产管理系统"/>
          <p:cNvSpPr txBox="1"/>
          <p:nvPr/>
        </p:nvSpPr>
        <p:spPr>
          <a:xfrm>
            <a:off x="2814431" y="8670875"/>
            <a:ext cx="4232792" cy="8940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 b="1" sz="4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EAM资产管理系统</a:t>
            </a:r>
          </a:p>
        </p:txBody>
      </p:sp>
      <p:sp>
        <p:nvSpPr>
          <p:cNvPr id="1296" name="电子监察平台"/>
          <p:cNvSpPr txBox="1"/>
          <p:nvPr/>
        </p:nvSpPr>
        <p:spPr>
          <a:xfrm>
            <a:off x="17392043" y="8670875"/>
            <a:ext cx="3243581" cy="8940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 b="1" sz="4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电子监察平台</a:t>
            </a:r>
          </a:p>
        </p:txBody>
      </p:sp>
      <p:sp>
        <p:nvSpPr>
          <p:cNvPr id="1297" name="固定资产"/>
          <p:cNvSpPr txBox="1"/>
          <p:nvPr/>
        </p:nvSpPr>
        <p:spPr>
          <a:xfrm>
            <a:off x="3817036" y="9526022"/>
            <a:ext cx="2227581" cy="8940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 sz="40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固定资产</a:t>
            </a:r>
          </a:p>
        </p:txBody>
      </p:sp>
      <p:sp>
        <p:nvSpPr>
          <p:cNvPr id="1298" name="生产物资"/>
          <p:cNvSpPr txBox="1"/>
          <p:nvPr/>
        </p:nvSpPr>
        <p:spPr>
          <a:xfrm>
            <a:off x="3817036" y="10409132"/>
            <a:ext cx="2227581" cy="8940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 sz="40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生产物资</a:t>
            </a:r>
          </a:p>
        </p:txBody>
      </p:sp>
      <p:sp>
        <p:nvSpPr>
          <p:cNvPr id="1299" name="硬币"/>
          <p:cNvSpPr/>
          <p:nvPr/>
        </p:nvSpPr>
        <p:spPr>
          <a:xfrm>
            <a:off x="11090987" y="4825903"/>
            <a:ext cx="1539858" cy="15444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F9F9F9"/>
          </a:solidFill>
          <a:ln w="25400">
            <a:solidFill>
              <a:srgbClr val="0065FA"/>
            </a:solidFill>
            <a:miter/>
          </a:ln>
        </p:spPr>
        <p:txBody>
          <a:bodyPr tIns="91439" bIns="91439" anchor="ctr"/>
          <a:lstStyle/>
          <a:p>
            <a:pPr>
              <a:defRPr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300" name="数据采集系统"/>
          <p:cNvSpPr txBox="1"/>
          <p:nvPr/>
        </p:nvSpPr>
        <p:spPr>
          <a:xfrm>
            <a:off x="10385176" y="6502465"/>
            <a:ext cx="2938781" cy="817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>
                <a:solidFill>
                  <a:srgbClr val="1E78FD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数据采集系统</a:t>
            </a:r>
          </a:p>
        </p:txBody>
      </p:sp>
      <p:sp>
        <p:nvSpPr>
          <p:cNvPr id="1301" name="箭头"/>
          <p:cNvSpPr/>
          <p:nvPr/>
        </p:nvSpPr>
        <p:spPr>
          <a:xfrm>
            <a:off x="9550115" y="7460804"/>
            <a:ext cx="4607124" cy="776862"/>
          </a:xfrm>
          <a:prstGeom prst="rightArrow">
            <a:avLst>
              <a:gd name="adj1" fmla="val 39110"/>
              <a:gd name="adj2" fmla="val 94599"/>
            </a:avLst>
          </a:prstGeom>
          <a:solidFill>
            <a:srgbClr val="F9F9F9"/>
          </a:solidFill>
          <a:ln w="25400">
            <a:solidFill>
              <a:srgbClr val="0065FA"/>
            </a:solidFill>
            <a:miter/>
          </a:ln>
        </p:spPr>
        <p:txBody>
          <a:bodyPr tIns="91439" bIns="91439" anchor="ctr"/>
          <a:lstStyle/>
          <a:p>
            <a:pPr>
              <a:defRPr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302" name="设备检修"/>
          <p:cNvSpPr txBox="1"/>
          <p:nvPr/>
        </p:nvSpPr>
        <p:spPr>
          <a:xfrm>
            <a:off x="3817036" y="11236316"/>
            <a:ext cx="2227581" cy="8940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 sz="40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设备检修</a:t>
            </a:r>
          </a:p>
        </p:txBody>
      </p:sp>
      <p:pic>
        <p:nvPicPr>
          <p:cNvPr id="130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2076" y="3759465"/>
            <a:ext cx="7950201" cy="4593588"/>
          </a:xfrm>
          <a:prstGeom prst="rect">
            <a:avLst/>
          </a:prstGeom>
          <a:ln w="50800">
            <a:solidFill>
              <a:srgbClr val="DDDDDD"/>
            </a:solidFill>
            <a:miter lim="400000"/>
          </a:ln>
        </p:spPr>
      </p:pic>
      <p:pic>
        <p:nvPicPr>
          <p:cNvPr id="1304" name="青岛地铁集团电子监察平台.png" descr="青岛地铁集团电子监察平台.png"/>
          <p:cNvPicPr>
            <a:picLocks noChangeAspect="1"/>
          </p:cNvPicPr>
          <p:nvPr/>
        </p:nvPicPr>
        <p:blipFill>
          <a:blip r:embed="rId3">
            <a:extLst/>
          </a:blip>
          <a:srcRect l="15094" t="0" r="13563" b="15261"/>
          <a:stretch>
            <a:fillRect/>
          </a:stretch>
        </p:blipFill>
        <p:spPr>
          <a:xfrm>
            <a:off x="14618442" y="3559388"/>
            <a:ext cx="8803312" cy="4994081"/>
          </a:xfrm>
          <a:prstGeom prst="rect">
            <a:avLst/>
          </a:prstGeom>
          <a:ln w="50800">
            <a:solidFill>
              <a:srgbClr val="DDDDDD"/>
            </a:solidFill>
            <a:miter lim="400000"/>
          </a:ln>
        </p:spPr>
      </p:pic>
      <p:sp>
        <p:nvSpPr>
          <p:cNvPr id="1305" name="文本框 6"/>
          <p:cNvSpPr txBox="1"/>
          <p:nvPr/>
        </p:nvSpPr>
        <p:spPr>
          <a:xfrm>
            <a:off x="2044700" y="539750"/>
            <a:ext cx="6877050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数据采集</a:t>
            </a:r>
          </a:p>
        </p:txBody>
      </p:sp>
      <p:sp>
        <p:nvSpPr>
          <p:cNvPr id="1306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sp>
        <p:nvSpPr>
          <p:cNvPr id="1307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899">
        <p14:prism dir="u"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12" name="成组"/>
          <p:cNvGrpSpPr/>
          <p:nvPr/>
        </p:nvGrpSpPr>
        <p:grpSpPr>
          <a:xfrm>
            <a:off x="9562041" y="1878618"/>
            <a:ext cx="5259912" cy="2629957"/>
            <a:chOff x="0" y="0"/>
            <a:chExt cx="5259911" cy="2629956"/>
          </a:xfrm>
        </p:grpSpPr>
        <p:sp>
          <p:nvSpPr>
            <p:cNvPr id="1310" name="保护资产价值"/>
            <p:cNvSpPr/>
            <p:nvPr/>
          </p:nvSpPr>
          <p:spPr>
            <a:xfrm>
              <a:off x="0" y="0"/>
              <a:ext cx="5259912" cy="876652"/>
            </a:xfrm>
            <a:prstGeom prst="rect">
              <a:avLst/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914400">
                <a:lnSpc>
                  <a:spcPct val="80000"/>
                </a:lnSpc>
                <a:spcBef>
                  <a:spcPts val="11000"/>
                </a:spcBef>
                <a:defRPr b="1" sz="5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保护资产价值</a:t>
              </a:r>
            </a:p>
          </p:txBody>
        </p:sp>
        <p:sp>
          <p:nvSpPr>
            <p:cNvPr id="1311" name="针对生产性固定资产，科学的维护保养计划是延长资产使用寿命的基本保障；"/>
            <p:cNvSpPr/>
            <p:nvPr/>
          </p:nvSpPr>
          <p:spPr>
            <a:xfrm>
              <a:off x="0" y="876652"/>
              <a:ext cx="5259912" cy="1753305"/>
            </a:xfrm>
            <a:prstGeom prst="rect">
              <a:avLst/>
            </a:prstGeom>
            <a:solidFill>
              <a:srgbClr val="91FDFF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76200" dist="127000" dir="5400000">
                <a:srgbClr val="000000">
                  <a:alpha val="16561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914400">
                <a:lnSpc>
                  <a:spcPct val="80000"/>
                </a:lnSpc>
                <a:spcBef>
                  <a:spcPts val="11000"/>
                </a:spcBef>
                <a:defRPr b="1" sz="24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针对生产性固定资产，科学的维护保养计划是延长资产使用寿命的基本保障；</a:t>
              </a:r>
            </a:p>
          </p:txBody>
        </p:sp>
      </p:grpSp>
      <p:grpSp>
        <p:nvGrpSpPr>
          <p:cNvPr id="1315" name="成组"/>
          <p:cNvGrpSpPr/>
          <p:nvPr/>
        </p:nvGrpSpPr>
        <p:grpSpPr>
          <a:xfrm>
            <a:off x="15650869" y="5543022"/>
            <a:ext cx="5259912" cy="2629957"/>
            <a:chOff x="0" y="0"/>
            <a:chExt cx="5259911" cy="2629956"/>
          </a:xfrm>
        </p:grpSpPr>
        <p:sp>
          <p:nvSpPr>
            <p:cNvPr id="1313" name="提升运行安全"/>
            <p:cNvSpPr/>
            <p:nvPr/>
          </p:nvSpPr>
          <p:spPr>
            <a:xfrm>
              <a:off x="0" y="0"/>
              <a:ext cx="5259912" cy="876652"/>
            </a:xfrm>
            <a:prstGeom prst="rect">
              <a:avLst/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914400">
                <a:lnSpc>
                  <a:spcPct val="80000"/>
                </a:lnSpc>
                <a:spcBef>
                  <a:spcPts val="11000"/>
                </a:spcBef>
                <a:defRPr b="1" sz="5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提升运行安全</a:t>
              </a:r>
            </a:p>
          </p:txBody>
        </p:sp>
        <p:sp>
          <p:nvSpPr>
            <p:cNvPr id="1314" name="设备维修是保证设备的正常运转和使用，恢复原有性能，提升资产可靠性、安全性的重要保障之一。"/>
            <p:cNvSpPr/>
            <p:nvPr/>
          </p:nvSpPr>
          <p:spPr>
            <a:xfrm>
              <a:off x="0" y="876652"/>
              <a:ext cx="5259912" cy="1753305"/>
            </a:xfrm>
            <a:prstGeom prst="rect">
              <a:avLst/>
            </a:prstGeom>
            <a:solidFill>
              <a:srgbClr val="00CBCD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76200" dist="127000" dir="5400000">
                <a:srgbClr val="000000">
                  <a:alpha val="16561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914400">
                <a:lnSpc>
                  <a:spcPct val="80000"/>
                </a:lnSpc>
                <a:spcBef>
                  <a:spcPts val="11000"/>
                </a:spcBef>
                <a:defRPr b="1" sz="24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 设备维修是保证设备的正常运转和使用，恢复原有性能，提升资产可靠性、安全性的重要保障之一。</a:t>
              </a:r>
            </a:p>
          </p:txBody>
        </p:sp>
      </p:grpSp>
      <p:grpSp>
        <p:nvGrpSpPr>
          <p:cNvPr id="1318" name="成组"/>
          <p:cNvGrpSpPr/>
          <p:nvPr/>
        </p:nvGrpSpPr>
        <p:grpSpPr>
          <a:xfrm>
            <a:off x="3473219" y="5543022"/>
            <a:ext cx="5259912" cy="2629957"/>
            <a:chOff x="0" y="0"/>
            <a:chExt cx="5259911" cy="2629956"/>
          </a:xfrm>
        </p:grpSpPr>
        <p:sp>
          <p:nvSpPr>
            <p:cNvPr id="1316" name="避免使用浪费"/>
            <p:cNvSpPr/>
            <p:nvPr/>
          </p:nvSpPr>
          <p:spPr>
            <a:xfrm>
              <a:off x="0" y="0"/>
              <a:ext cx="5259912" cy="876652"/>
            </a:xfrm>
            <a:prstGeom prst="rect">
              <a:avLst/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914400">
                <a:lnSpc>
                  <a:spcPct val="80000"/>
                </a:lnSpc>
                <a:spcBef>
                  <a:spcPts val="11000"/>
                </a:spcBef>
                <a:defRPr b="1" sz="5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避免使用浪费</a:t>
              </a:r>
            </a:p>
          </p:txBody>
        </p:sp>
        <p:sp>
          <p:nvSpPr>
            <p:cNvPr id="1317" name="严谨计划、合理安排预算、杜绝呆滞物资，是避免资源浪费的基本要求。"/>
            <p:cNvSpPr/>
            <p:nvPr/>
          </p:nvSpPr>
          <p:spPr>
            <a:xfrm>
              <a:off x="0" y="876652"/>
              <a:ext cx="5259912" cy="1753305"/>
            </a:xfrm>
            <a:prstGeom prst="rect">
              <a:avLst/>
            </a:prstGeom>
            <a:solidFill>
              <a:srgbClr val="F8CA63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76200" dist="127000" dir="5400000">
                <a:srgbClr val="000000">
                  <a:alpha val="16561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914400">
                <a:lnSpc>
                  <a:spcPct val="80000"/>
                </a:lnSpc>
                <a:spcBef>
                  <a:spcPts val="11000"/>
                </a:spcBef>
                <a:defRPr b="1" sz="24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严谨计划、合理安排预算、杜绝呆滞物资，是避免资源浪费的基本要求。</a:t>
              </a:r>
            </a:p>
          </p:txBody>
        </p:sp>
      </p:grpSp>
      <p:grpSp>
        <p:nvGrpSpPr>
          <p:cNvPr id="1321" name="成组"/>
          <p:cNvGrpSpPr/>
          <p:nvPr/>
        </p:nvGrpSpPr>
        <p:grpSpPr>
          <a:xfrm>
            <a:off x="9562041" y="9207427"/>
            <a:ext cx="5259912" cy="2629955"/>
            <a:chOff x="0" y="0"/>
            <a:chExt cx="5259911" cy="2629954"/>
          </a:xfrm>
        </p:grpSpPr>
        <p:sp>
          <p:nvSpPr>
            <p:cNvPr id="1319" name="防范资产流失"/>
            <p:cNvSpPr/>
            <p:nvPr/>
          </p:nvSpPr>
          <p:spPr>
            <a:xfrm>
              <a:off x="0" y="0"/>
              <a:ext cx="5259912" cy="876652"/>
            </a:xfrm>
            <a:prstGeom prst="rect">
              <a:avLst/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914400">
                <a:lnSpc>
                  <a:spcPct val="80000"/>
                </a:lnSpc>
                <a:spcBef>
                  <a:spcPts val="11000"/>
                </a:spcBef>
                <a:defRPr b="1" sz="5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防范资产流失</a:t>
              </a:r>
            </a:p>
          </p:txBody>
        </p:sp>
        <p:sp>
          <p:nvSpPr>
            <p:cNvPr id="1320" name="固定资产对账结果监控，主要是核实资产账面与资产实际是否相符。"/>
            <p:cNvSpPr/>
            <p:nvPr/>
          </p:nvSpPr>
          <p:spPr>
            <a:xfrm>
              <a:off x="0" y="876651"/>
              <a:ext cx="5259912" cy="1753304"/>
            </a:xfrm>
            <a:prstGeom prst="rect">
              <a:avLst/>
            </a:prstGeom>
            <a:solidFill>
              <a:srgbClr val="4CB7F5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76200" dist="127000" dir="5400000">
                <a:srgbClr val="000000">
                  <a:alpha val="16561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914400">
                <a:lnSpc>
                  <a:spcPct val="80000"/>
                </a:lnSpc>
                <a:spcBef>
                  <a:spcPts val="11000"/>
                </a:spcBef>
                <a:defRPr b="1" sz="24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固定资产对账结果监控，主要是核实资产账面与资产实际是否相符。</a:t>
              </a:r>
            </a:p>
          </p:txBody>
        </p:sp>
      </p:grpSp>
      <p:sp>
        <p:nvSpPr>
          <p:cNvPr id="1322" name="Dingbat 十字"/>
          <p:cNvSpPr/>
          <p:nvPr/>
        </p:nvSpPr>
        <p:spPr>
          <a:xfrm>
            <a:off x="10921996" y="5588000"/>
            <a:ext cx="2540001" cy="254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8801" y="0"/>
                  <a:pt x="7157" y="1522"/>
                  <a:pt x="6963" y="3471"/>
                </a:cubicBezTo>
                <a:cubicBezTo>
                  <a:pt x="6950" y="3598"/>
                  <a:pt x="6942" y="3729"/>
                  <a:pt x="6942" y="3859"/>
                </a:cubicBezTo>
                <a:cubicBezTo>
                  <a:pt x="6942" y="3862"/>
                  <a:pt x="6942" y="3864"/>
                  <a:pt x="6942" y="3867"/>
                </a:cubicBezTo>
                <a:cubicBezTo>
                  <a:pt x="6942" y="3881"/>
                  <a:pt x="6946" y="3893"/>
                  <a:pt x="6946" y="3907"/>
                </a:cubicBezTo>
                <a:cubicBezTo>
                  <a:pt x="6977" y="7312"/>
                  <a:pt x="10204" y="7449"/>
                  <a:pt x="10415" y="10413"/>
                </a:cubicBezTo>
                <a:cubicBezTo>
                  <a:pt x="7442" y="10197"/>
                  <a:pt x="7319" y="6942"/>
                  <a:pt x="3867" y="6942"/>
                </a:cubicBezTo>
                <a:cubicBezTo>
                  <a:pt x="3864" y="6942"/>
                  <a:pt x="3862" y="6942"/>
                  <a:pt x="3859" y="6942"/>
                </a:cubicBezTo>
                <a:cubicBezTo>
                  <a:pt x="3832" y="6942"/>
                  <a:pt x="3806" y="6945"/>
                  <a:pt x="3779" y="6946"/>
                </a:cubicBezTo>
                <a:cubicBezTo>
                  <a:pt x="3673" y="6948"/>
                  <a:pt x="3567" y="6952"/>
                  <a:pt x="3463" y="6963"/>
                </a:cubicBezTo>
                <a:cubicBezTo>
                  <a:pt x="3428" y="6966"/>
                  <a:pt x="3395" y="6974"/>
                  <a:pt x="3360" y="6978"/>
                </a:cubicBezTo>
                <a:cubicBezTo>
                  <a:pt x="1465" y="7223"/>
                  <a:pt x="0" y="8839"/>
                  <a:pt x="0" y="10801"/>
                </a:cubicBezTo>
                <a:cubicBezTo>
                  <a:pt x="0" y="12802"/>
                  <a:pt x="1523" y="14446"/>
                  <a:pt x="3473" y="14639"/>
                </a:cubicBezTo>
                <a:cubicBezTo>
                  <a:pt x="3603" y="14652"/>
                  <a:pt x="3734" y="14658"/>
                  <a:pt x="3867" y="14658"/>
                </a:cubicBezTo>
                <a:cubicBezTo>
                  <a:pt x="3888" y="14658"/>
                  <a:pt x="3905" y="14655"/>
                  <a:pt x="3926" y="14654"/>
                </a:cubicBezTo>
                <a:cubicBezTo>
                  <a:pt x="7312" y="14610"/>
                  <a:pt x="7455" y="11398"/>
                  <a:pt x="10413" y="11187"/>
                </a:cubicBezTo>
                <a:cubicBezTo>
                  <a:pt x="10196" y="14159"/>
                  <a:pt x="6942" y="14283"/>
                  <a:pt x="6942" y="17735"/>
                </a:cubicBezTo>
                <a:cubicBezTo>
                  <a:pt x="6942" y="17738"/>
                  <a:pt x="6942" y="17740"/>
                  <a:pt x="6942" y="17743"/>
                </a:cubicBezTo>
                <a:cubicBezTo>
                  <a:pt x="6942" y="17769"/>
                  <a:pt x="6945" y="17794"/>
                  <a:pt x="6946" y="17819"/>
                </a:cubicBezTo>
                <a:cubicBezTo>
                  <a:pt x="6948" y="17926"/>
                  <a:pt x="6952" y="18032"/>
                  <a:pt x="6963" y="18137"/>
                </a:cubicBezTo>
                <a:cubicBezTo>
                  <a:pt x="6976" y="18264"/>
                  <a:pt x="6995" y="18390"/>
                  <a:pt x="7020" y="18513"/>
                </a:cubicBezTo>
                <a:cubicBezTo>
                  <a:pt x="7378" y="20274"/>
                  <a:pt x="8935" y="21600"/>
                  <a:pt x="10801" y="21600"/>
                </a:cubicBezTo>
                <a:cubicBezTo>
                  <a:pt x="12667" y="21600"/>
                  <a:pt x="14222" y="20274"/>
                  <a:pt x="14580" y="18513"/>
                </a:cubicBezTo>
                <a:cubicBezTo>
                  <a:pt x="14605" y="18387"/>
                  <a:pt x="14626" y="18259"/>
                  <a:pt x="14639" y="18129"/>
                </a:cubicBezTo>
                <a:cubicBezTo>
                  <a:pt x="14652" y="18001"/>
                  <a:pt x="14658" y="17871"/>
                  <a:pt x="14658" y="17739"/>
                </a:cubicBezTo>
                <a:cubicBezTo>
                  <a:pt x="14658" y="17727"/>
                  <a:pt x="14656" y="17717"/>
                  <a:pt x="14656" y="17705"/>
                </a:cubicBezTo>
                <a:cubicBezTo>
                  <a:pt x="14631" y="14289"/>
                  <a:pt x="11398" y="14155"/>
                  <a:pt x="11187" y="11187"/>
                </a:cubicBezTo>
                <a:cubicBezTo>
                  <a:pt x="14159" y="11404"/>
                  <a:pt x="14283" y="14658"/>
                  <a:pt x="17735" y="14658"/>
                </a:cubicBezTo>
                <a:cubicBezTo>
                  <a:pt x="17738" y="14658"/>
                  <a:pt x="17740" y="14658"/>
                  <a:pt x="17743" y="14658"/>
                </a:cubicBezTo>
                <a:cubicBezTo>
                  <a:pt x="17873" y="14658"/>
                  <a:pt x="18002" y="14652"/>
                  <a:pt x="18129" y="14639"/>
                </a:cubicBezTo>
                <a:cubicBezTo>
                  <a:pt x="18259" y="14626"/>
                  <a:pt x="18387" y="14605"/>
                  <a:pt x="18513" y="14580"/>
                </a:cubicBezTo>
                <a:cubicBezTo>
                  <a:pt x="18764" y="14529"/>
                  <a:pt x="19006" y="14453"/>
                  <a:pt x="19236" y="14356"/>
                </a:cubicBezTo>
                <a:cubicBezTo>
                  <a:pt x="19352" y="14307"/>
                  <a:pt x="19465" y="14253"/>
                  <a:pt x="19575" y="14193"/>
                </a:cubicBezTo>
                <a:cubicBezTo>
                  <a:pt x="20780" y="13541"/>
                  <a:pt x="21600" y="12268"/>
                  <a:pt x="21600" y="10801"/>
                </a:cubicBezTo>
                <a:cubicBezTo>
                  <a:pt x="21600" y="8935"/>
                  <a:pt x="20274" y="7378"/>
                  <a:pt x="18513" y="7020"/>
                </a:cubicBezTo>
                <a:cubicBezTo>
                  <a:pt x="18447" y="7007"/>
                  <a:pt x="18378" y="7000"/>
                  <a:pt x="18311" y="6990"/>
                </a:cubicBezTo>
                <a:cubicBezTo>
                  <a:pt x="18253" y="6981"/>
                  <a:pt x="18196" y="6969"/>
                  <a:pt x="18137" y="6963"/>
                </a:cubicBezTo>
                <a:cubicBezTo>
                  <a:pt x="18032" y="6952"/>
                  <a:pt x="17926" y="6948"/>
                  <a:pt x="17819" y="6946"/>
                </a:cubicBezTo>
                <a:cubicBezTo>
                  <a:pt x="17791" y="6945"/>
                  <a:pt x="17764" y="6942"/>
                  <a:pt x="17735" y="6942"/>
                </a:cubicBezTo>
                <a:cubicBezTo>
                  <a:pt x="17714" y="6942"/>
                  <a:pt x="17697" y="6945"/>
                  <a:pt x="17676" y="6946"/>
                </a:cubicBezTo>
                <a:cubicBezTo>
                  <a:pt x="14290" y="6990"/>
                  <a:pt x="14146" y="10201"/>
                  <a:pt x="11189" y="10413"/>
                </a:cubicBezTo>
                <a:cubicBezTo>
                  <a:pt x="11406" y="7442"/>
                  <a:pt x="14658" y="7319"/>
                  <a:pt x="14658" y="3867"/>
                </a:cubicBezTo>
                <a:cubicBezTo>
                  <a:pt x="14658" y="3865"/>
                  <a:pt x="14658" y="3864"/>
                  <a:pt x="14658" y="3863"/>
                </a:cubicBezTo>
                <a:cubicBezTo>
                  <a:pt x="14658" y="3731"/>
                  <a:pt x="14652" y="3599"/>
                  <a:pt x="14639" y="3471"/>
                </a:cubicBezTo>
                <a:cubicBezTo>
                  <a:pt x="14445" y="1522"/>
                  <a:pt x="12801" y="0"/>
                  <a:pt x="10801" y="0"/>
                </a:cubicBezTo>
                <a:close/>
              </a:path>
            </a:pathLst>
          </a:custGeom>
          <a:solidFill>
            <a:srgbClr val="064951">
              <a:alpha val="5004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 algn="ctr" defTabSz="914400">
              <a:lnSpc>
                <a:spcPct val="80000"/>
              </a:lnSpc>
              <a:spcBef>
                <a:spcPts val="11000"/>
              </a:spcBef>
              <a:defRPr sz="10000">
                <a:solidFill>
                  <a:srgbClr val="33333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</a:p>
        </p:txBody>
      </p:sp>
      <p:sp>
        <p:nvSpPr>
          <p:cNvPr id="1323" name="文本框 6"/>
          <p:cNvSpPr txBox="1"/>
          <p:nvPr/>
        </p:nvSpPr>
        <p:spPr>
          <a:xfrm>
            <a:off x="2044700" y="539750"/>
            <a:ext cx="6877050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资产管理监察的核心</a:t>
            </a:r>
          </a:p>
        </p:txBody>
      </p:sp>
      <p:sp>
        <p:nvSpPr>
          <p:cNvPr id="1324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sp>
        <p:nvSpPr>
          <p:cNvPr id="1325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5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1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1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15" grpId="5"/>
      <p:bldP build="whole" bldLvl="1" animBg="1" rev="0" advAuto="0" spid="1322" grpId="1"/>
      <p:bldP build="whole" bldLvl="1" animBg="1" rev="0" advAuto="0" spid="1318" grpId="4"/>
      <p:bldP build="whole" bldLvl="1" animBg="1" rev="0" advAuto="0" spid="1312" grpId="2"/>
      <p:bldP build="whole" bldLvl="1" animBg="1" rev="0" advAuto="0" spid="1321" grpId="3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30" name="资产管理监控"/>
          <p:cNvSpPr/>
          <p:nvPr/>
        </p:nvSpPr>
        <p:spPr>
          <a:xfrm>
            <a:off x="9200233" y="3146216"/>
            <a:ext cx="5983534" cy="1560651"/>
          </a:xfrm>
          <a:prstGeom prst="rect">
            <a:avLst/>
          </a:prstGeom>
          <a:solidFill>
            <a:srgbClr val="58A6D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4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资产管理监控</a:t>
            </a:r>
          </a:p>
        </p:txBody>
      </p:sp>
      <p:sp>
        <p:nvSpPr>
          <p:cNvPr id="1331" name="资产维护监控"/>
          <p:cNvSpPr/>
          <p:nvPr/>
        </p:nvSpPr>
        <p:spPr>
          <a:xfrm>
            <a:off x="3309542" y="6984608"/>
            <a:ext cx="5071284" cy="994572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12700">
            <a:solidFill>
              <a:schemeClr val="accent5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资产维护监控</a:t>
            </a:r>
          </a:p>
        </p:txBody>
      </p:sp>
      <p:sp>
        <p:nvSpPr>
          <p:cNvPr id="1332" name="资产维修监控"/>
          <p:cNvSpPr/>
          <p:nvPr/>
        </p:nvSpPr>
        <p:spPr>
          <a:xfrm>
            <a:off x="3309542" y="8276735"/>
            <a:ext cx="5071284" cy="994572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12700">
            <a:solidFill>
              <a:schemeClr val="accent5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资产维修监控</a:t>
            </a:r>
          </a:p>
        </p:txBody>
      </p:sp>
      <p:sp>
        <p:nvSpPr>
          <p:cNvPr id="1333" name="物资需求计划"/>
          <p:cNvSpPr/>
          <p:nvPr/>
        </p:nvSpPr>
        <p:spPr>
          <a:xfrm>
            <a:off x="9656358" y="6984608"/>
            <a:ext cx="5071284" cy="994572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12700">
            <a:solidFill>
              <a:schemeClr val="accent5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物资需求计划</a:t>
            </a:r>
          </a:p>
        </p:txBody>
      </p:sp>
      <p:sp>
        <p:nvSpPr>
          <p:cNvPr id="1334" name="线条"/>
          <p:cNvSpPr/>
          <p:nvPr/>
        </p:nvSpPr>
        <p:spPr>
          <a:xfrm>
            <a:off x="12189631" y="4711383"/>
            <a:ext cx="1" cy="438373"/>
          </a:xfrm>
          <a:prstGeom prst="line">
            <a:avLst/>
          </a:prstGeom>
          <a:ln w="25400">
            <a:solidFill>
              <a:srgbClr val="0065FA"/>
            </a:solidFill>
            <a:miter/>
          </a:ln>
        </p:spPr>
        <p:txBody>
          <a:bodyPr tIns="91439" bIns="91439"/>
          <a:lstStyle/>
          <a:p>
            <a:pPr>
              <a:defRPr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335" name="线条"/>
          <p:cNvSpPr/>
          <p:nvPr/>
        </p:nvSpPr>
        <p:spPr>
          <a:xfrm>
            <a:off x="5873872" y="4970269"/>
            <a:ext cx="12732794" cy="3632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21600" y="0"/>
                </a:lnTo>
                <a:lnTo>
                  <a:pt x="10170" y="186"/>
                </a:lnTo>
                <a:lnTo>
                  <a:pt x="10712" y="296"/>
                </a:lnTo>
                <a:lnTo>
                  <a:pt x="0" y="296"/>
                </a:lnTo>
                <a:lnTo>
                  <a:pt x="0" y="14073"/>
                </a:lnTo>
              </a:path>
            </a:pathLst>
          </a:custGeom>
          <a:ln w="25400">
            <a:solidFill>
              <a:srgbClr val="0065FA"/>
            </a:solidFill>
            <a:miter/>
          </a:ln>
        </p:spPr>
        <p:txBody>
          <a:bodyPr tIns="91439" bIns="91439"/>
          <a:lstStyle/>
          <a:p>
            <a:pPr>
              <a:defRPr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336" name="账实相符监控"/>
          <p:cNvSpPr/>
          <p:nvPr/>
        </p:nvSpPr>
        <p:spPr>
          <a:xfrm>
            <a:off x="3309542" y="9568862"/>
            <a:ext cx="5071284" cy="994572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12700">
            <a:solidFill>
              <a:schemeClr val="accent5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账实相符监控</a:t>
            </a:r>
          </a:p>
        </p:txBody>
      </p:sp>
      <p:sp>
        <p:nvSpPr>
          <p:cNvPr id="1337" name="呆滞物资监控（流通性）"/>
          <p:cNvSpPr/>
          <p:nvPr/>
        </p:nvSpPr>
        <p:spPr>
          <a:xfrm>
            <a:off x="9656358" y="8276735"/>
            <a:ext cx="5071284" cy="994572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12700">
            <a:solidFill>
              <a:schemeClr val="accent5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呆滞物资监控（流通性）</a:t>
            </a:r>
          </a:p>
        </p:txBody>
      </p:sp>
      <p:sp>
        <p:nvSpPr>
          <p:cNvPr id="1338" name="（从属于资产维修）"/>
          <p:cNvSpPr/>
          <p:nvPr/>
        </p:nvSpPr>
        <p:spPr>
          <a:xfrm>
            <a:off x="16003175" y="6984608"/>
            <a:ext cx="5071283" cy="994572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12700">
            <a:solidFill>
              <a:schemeClr val="accent5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（从属于资产维修）</a:t>
            </a:r>
          </a:p>
        </p:txBody>
      </p:sp>
      <p:sp>
        <p:nvSpPr>
          <p:cNvPr id="1339" name="物资盘点监控"/>
          <p:cNvSpPr/>
          <p:nvPr/>
        </p:nvSpPr>
        <p:spPr>
          <a:xfrm>
            <a:off x="9656358" y="9568862"/>
            <a:ext cx="5071284" cy="994572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12700">
            <a:solidFill>
              <a:schemeClr val="accent5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物资盘点监控</a:t>
            </a:r>
          </a:p>
        </p:txBody>
      </p:sp>
      <p:sp>
        <p:nvSpPr>
          <p:cNvPr id="1340" name="文本框 6"/>
          <p:cNvSpPr txBox="1"/>
          <p:nvPr/>
        </p:nvSpPr>
        <p:spPr>
          <a:xfrm>
            <a:off x="2044700" y="539750"/>
            <a:ext cx="6877050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监察点设置</a:t>
            </a:r>
          </a:p>
        </p:txBody>
      </p:sp>
      <p:sp>
        <p:nvSpPr>
          <p:cNvPr id="1341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sp>
        <p:nvSpPr>
          <p:cNvPr id="1342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  <p:sp>
        <p:nvSpPr>
          <p:cNvPr id="1343" name="固定资产"/>
          <p:cNvSpPr/>
          <p:nvPr/>
        </p:nvSpPr>
        <p:spPr>
          <a:xfrm>
            <a:off x="2853418" y="5132752"/>
            <a:ext cx="5983533" cy="1560651"/>
          </a:xfrm>
          <a:prstGeom prst="rect">
            <a:avLst/>
          </a:prstGeom>
          <a:solidFill>
            <a:srgbClr val="58A6D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4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固定资产</a:t>
            </a:r>
          </a:p>
        </p:txBody>
      </p:sp>
      <p:sp>
        <p:nvSpPr>
          <p:cNvPr id="1344" name="生产物资"/>
          <p:cNvSpPr/>
          <p:nvPr/>
        </p:nvSpPr>
        <p:spPr>
          <a:xfrm>
            <a:off x="9200233" y="5132753"/>
            <a:ext cx="5983534" cy="1560650"/>
          </a:xfrm>
          <a:prstGeom prst="rect">
            <a:avLst/>
          </a:prstGeom>
          <a:solidFill>
            <a:srgbClr val="58A6D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4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生产物资</a:t>
            </a:r>
          </a:p>
        </p:txBody>
      </p:sp>
      <p:sp>
        <p:nvSpPr>
          <p:cNvPr id="1345" name="设备设施"/>
          <p:cNvSpPr/>
          <p:nvPr/>
        </p:nvSpPr>
        <p:spPr>
          <a:xfrm>
            <a:off x="15547049" y="5132752"/>
            <a:ext cx="5983533" cy="1560651"/>
          </a:xfrm>
          <a:prstGeom prst="rect">
            <a:avLst/>
          </a:prstGeom>
          <a:solidFill>
            <a:srgbClr val="58A6D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4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设备设施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50" name="针对生产性固定资产，科学严谨的维护保养计划是提升资产可靠性、安全性，延长资产使用寿命的基本保障；是提高资产效益，节约资金减少浪费，保护国有资产的有效途径。"/>
          <p:cNvSpPr txBox="1"/>
          <p:nvPr/>
        </p:nvSpPr>
        <p:spPr>
          <a:xfrm>
            <a:off x="19849659" y="3274059"/>
            <a:ext cx="3729374" cy="7167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ctr">
              <a:defRPr b="1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针对生产性固定资产，科学严谨的维护保养计划是提升资产可靠性、安全性，延长资产使用寿命的基本保障；是提高资产效益，节约资金减少浪费，保护国有资产的有效途径。</a:t>
            </a:r>
          </a:p>
        </p:txBody>
      </p:sp>
      <p:sp>
        <p:nvSpPr>
          <p:cNvPr id="1351" name="红灯预警：（生产性固定资产）当前无检修计划的；"/>
          <p:cNvSpPr txBox="1"/>
          <p:nvPr/>
        </p:nvSpPr>
        <p:spPr>
          <a:xfrm>
            <a:off x="2932933" y="12164059"/>
            <a:ext cx="14220637" cy="830581"/>
          </a:xfrm>
          <a:prstGeom prst="rect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1270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/>
            <a:r>
              <a:t>红灯预警：（生产性固定资产）当前无检修计划的；</a:t>
            </a:r>
          </a:p>
        </p:txBody>
      </p:sp>
      <p:pic>
        <p:nvPicPr>
          <p:cNvPr id="135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6429" y="2268505"/>
            <a:ext cx="18673644" cy="938792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25400" dir="5400000">
              <a:srgbClr val="000000">
                <a:alpha val="75000"/>
              </a:srgbClr>
            </a:outerShdw>
          </a:effectLst>
        </p:spPr>
      </p:pic>
      <p:pic>
        <p:nvPicPr>
          <p:cNvPr id="1353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7329" y="4655873"/>
            <a:ext cx="15591845" cy="410482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0" dir="2700000">
              <a:srgbClr val="000000">
                <a:alpha val="75000"/>
              </a:srgbClr>
            </a:outerShdw>
          </a:effectLst>
        </p:spPr>
      </p:pic>
      <p:sp>
        <p:nvSpPr>
          <p:cNvPr id="1354" name="组合 6"/>
          <p:cNvSpPr/>
          <p:nvPr/>
        </p:nvSpPr>
        <p:spPr>
          <a:xfrm>
            <a:off x="10485315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2980B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资产修理</a:t>
            </a:r>
          </a:p>
        </p:txBody>
      </p:sp>
      <p:sp>
        <p:nvSpPr>
          <p:cNvPr id="1355" name="组合 9"/>
          <p:cNvSpPr/>
          <p:nvPr/>
        </p:nvSpPr>
        <p:spPr>
          <a:xfrm>
            <a:off x="6736651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1F608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资产维护</a:t>
            </a:r>
          </a:p>
        </p:txBody>
      </p:sp>
      <p:sp>
        <p:nvSpPr>
          <p:cNvPr id="1356" name="组合 12"/>
          <p:cNvSpPr/>
          <p:nvPr/>
        </p:nvSpPr>
        <p:spPr>
          <a:xfrm>
            <a:off x="17982643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7BB8E1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b="1" sz="4800">
                <a:solidFill>
                  <a:srgbClr val="17375E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57" name="组合 15"/>
          <p:cNvSpPr/>
          <p:nvPr/>
        </p:nvSpPr>
        <p:spPr>
          <a:xfrm>
            <a:off x="14233979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账实相符</a:t>
            </a:r>
          </a:p>
        </p:txBody>
      </p:sp>
      <p:sp>
        <p:nvSpPr>
          <p:cNvPr id="1358" name="文本框 6"/>
          <p:cNvSpPr txBox="1"/>
          <p:nvPr/>
        </p:nvSpPr>
        <p:spPr>
          <a:xfrm>
            <a:off x="2044700" y="539750"/>
            <a:ext cx="3729373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1.固定资产</a:t>
            </a:r>
          </a:p>
        </p:txBody>
      </p:sp>
      <p:sp>
        <p:nvSpPr>
          <p:cNvPr id="1359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sp>
        <p:nvSpPr>
          <p:cNvPr id="1360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  <p:sp>
        <p:nvSpPr>
          <p:cNvPr id="1361" name="线条"/>
          <p:cNvSpPr/>
          <p:nvPr/>
        </p:nvSpPr>
        <p:spPr>
          <a:xfrm>
            <a:off x="8169615" y="1208061"/>
            <a:ext cx="1884293" cy="1"/>
          </a:xfrm>
          <a:prstGeom prst="line">
            <a:avLst/>
          </a:prstGeom>
          <a:ln w="101600">
            <a:solidFill>
              <a:srgbClr val="FFFFFF"/>
            </a:solidFill>
            <a:miter/>
          </a:ln>
        </p:spPr>
        <p:txBody>
          <a:bodyPr tIns="91439" b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53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64" name="固定资产维修是保证固定资产的正常运转和使用，恢复固定资产原有性能的重要手段。在城市轨道交通领域，固定资产的维修，主要针对生产性固定资产维修，与地铁运营水平及安全紧密相关。"/>
          <p:cNvSpPr txBox="1"/>
          <p:nvPr/>
        </p:nvSpPr>
        <p:spPr>
          <a:xfrm>
            <a:off x="1453686" y="2511665"/>
            <a:ext cx="21476629" cy="1452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ctr">
              <a:defRPr b="1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固定资产维修是保证固定资产的正常运转和使用，恢复固定资产原有性能的重要手段。在城市轨道交通领域，固定资产的维修，主要针对生产性固定资产维修，与地铁运营水平及安全紧密相关。</a:t>
            </a:r>
          </a:p>
        </p:txBody>
      </p:sp>
      <p:sp>
        <p:nvSpPr>
          <p:cNvPr id="1365" name="故障维修"/>
          <p:cNvSpPr/>
          <p:nvPr/>
        </p:nvSpPr>
        <p:spPr>
          <a:xfrm>
            <a:off x="10439400" y="4768917"/>
            <a:ext cx="4267200" cy="1524001"/>
          </a:xfrm>
          <a:prstGeom prst="rect">
            <a:avLst/>
          </a:prstGeom>
          <a:solidFill>
            <a:srgbClr val="3588D2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914400">
              <a:lnSpc>
                <a:spcPct val="80000"/>
              </a:lnSpc>
              <a:spcBef>
                <a:spcPts val="11000"/>
              </a:spcBef>
              <a:defRPr sz="46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故障维修</a:t>
            </a:r>
          </a:p>
        </p:txBody>
      </p:sp>
      <p:sp>
        <p:nvSpPr>
          <p:cNvPr id="1366" name="预防性维护"/>
          <p:cNvSpPr/>
          <p:nvPr/>
        </p:nvSpPr>
        <p:spPr>
          <a:xfrm>
            <a:off x="5028358" y="4768917"/>
            <a:ext cx="4267201" cy="1524001"/>
          </a:xfrm>
          <a:prstGeom prst="rect">
            <a:avLst/>
          </a:prstGeom>
          <a:solidFill>
            <a:srgbClr val="3197E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914400">
              <a:lnSpc>
                <a:spcPct val="80000"/>
              </a:lnSpc>
              <a:spcBef>
                <a:spcPts val="11000"/>
              </a:spcBef>
              <a:defRPr sz="46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预防性维护</a:t>
            </a:r>
          </a:p>
        </p:txBody>
      </p:sp>
      <p:sp>
        <p:nvSpPr>
          <p:cNvPr id="1367" name="抢修"/>
          <p:cNvSpPr/>
          <p:nvPr/>
        </p:nvSpPr>
        <p:spPr>
          <a:xfrm>
            <a:off x="15850441" y="4768917"/>
            <a:ext cx="4267201" cy="1524001"/>
          </a:xfrm>
          <a:prstGeom prst="rect">
            <a:avLst/>
          </a:prstGeom>
          <a:solidFill>
            <a:srgbClr val="277CB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914400">
              <a:lnSpc>
                <a:spcPct val="80000"/>
              </a:lnSpc>
              <a:spcBef>
                <a:spcPts val="11000"/>
              </a:spcBef>
              <a:defRPr sz="46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抢修</a:t>
            </a:r>
          </a:p>
        </p:txBody>
      </p:sp>
      <p:grpSp>
        <p:nvGrpSpPr>
          <p:cNvPr id="1372" name="成组"/>
          <p:cNvGrpSpPr/>
          <p:nvPr/>
        </p:nvGrpSpPr>
        <p:grpSpPr>
          <a:xfrm>
            <a:off x="5028358" y="6504461"/>
            <a:ext cx="4261946" cy="3073401"/>
            <a:chOff x="0" y="-25399"/>
            <a:chExt cx="4261945" cy="3073399"/>
          </a:xfrm>
        </p:grpSpPr>
        <p:sp>
          <p:nvSpPr>
            <p:cNvPr id="1368" name="矩形标注"/>
            <p:cNvSpPr/>
            <p:nvPr/>
          </p:nvSpPr>
          <p:spPr>
            <a:xfrm>
              <a:off x="18482" y="0"/>
              <a:ext cx="4243464" cy="304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0999"/>
                  </a:moveTo>
                  <a:lnTo>
                    <a:pt x="0" y="601"/>
                  </a:lnTo>
                  <a:cubicBezTo>
                    <a:pt x="0" y="269"/>
                    <a:pt x="193" y="0"/>
                    <a:pt x="432" y="0"/>
                  </a:cubicBezTo>
                  <a:lnTo>
                    <a:pt x="21168" y="0"/>
                  </a:lnTo>
                  <a:cubicBezTo>
                    <a:pt x="21407" y="0"/>
                    <a:pt x="21600" y="269"/>
                    <a:pt x="21600" y="601"/>
                  </a:cubicBezTo>
                  <a:lnTo>
                    <a:pt x="21600" y="20999"/>
                  </a:lnTo>
                  <a:cubicBezTo>
                    <a:pt x="21600" y="21331"/>
                    <a:pt x="21407" y="21600"/>
                    <a:pt x="21168" y="21600"/>
                  </a:cubicBezTo>
                  <a:lnTo>
                    <a:pt x="432" y="21600"/>
                  </a:lnTo>
                  <a:cubicBezTo>
                    <a:pt x="193" y="21600"/>
                    <a:pt x="0" y="21331"/>
                    <a:pt x="0" y="20999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1168400">
                <a:defRPr sz="84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369" name="形状"/>
            <p:cNvSpPr/>
            <p:nvPr/>
          </p:nvSpPr>
          <p:spPr>
            <a:xfrm>
              <a:off x="0" y="14586"/>
              <a:ext cx="4243464" cy="692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86" y="0"/>
                  </a:moveTo>
                  <a:cubicBezTo>
                    <a:pt x="351" y="0"/>
                    <a:pt x="230" y="332"/>
                    <a:pt x="142" y="870"/>
                  </a:cubicBezTo>
                  <a:cubicBezTo>
                    <a:pt x="54" y="1409"/>
                    <a:pt x="0" y="2154"/>
                    <a:pt x="0" y="2979"/>
                  </a:cubicBezTo>
                  <a:lnTo>
                    <a:pt x="0" y="21600"/>
                  </a:lnTo>
                  <a:lnTo>
                    <a:pt x="21566" y="21600"/>
                  </a:lnTo>
                  <a:lnTo>
                    <a:pt x="21600" y="17255"/>
                  </a:lnTo>
                  <a:lnTo>
                    <a:pt x="21600" y="2979"/>
                  </a:lnTo>
                  <a:cubicBezTo>
                    <a:pt x="21600" y="2154"/>
                    <a:pt x="21546" y="1409"/>
                    <a:pt x="21458" y="870"/>
                  </a:cubicBezTo>
                  <a:cubicBezTo>
                    <a:pt x="21370" y="332"/>
                    <a:pt x="21249" y="0"/>
                    <a:pt x="21114" y="0"/>
                  </a:cubicBezTo>
                  <a:lnTo>
                    <a:pt x="486" y="0"/>
                  </a:lnTo>
                  <a:close/>
                </a:path>
              </a:pathLst>
            </a:custGeom>
            <a:solidFill>
              <a:srgbClr val="D3484F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1168400">
                <a:defRPr sz="84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370" name="自动生成工单"/>
            <p:cNvSpPr txBox="1"/>
            <p:nvPr/>
          </p:nvSpPr>
          <p:spPr>
            <a:xfrm>
              <a:off x="137661" y="-25400"/>
              <a:ext cx="2706015" cy="806259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1600" tIns="101600" rIns="101600" bIns="101600" numCol="1" anchor="ctr">
              <a:noAutofit/>
            </a:bodyPr>
            <a:lstStyle>
              <a:lvl1pPr defTabSz="1168400">
                <a:defRPr b="1" sz="28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自动生成工单</a:t>
              </a:r>
            </a:p>
          </p:txBody>
        </p:sp>
        <p:sp>
          <p:nvSpPr>
            <p:cNvPr id="1371" name="由维护计划，自动生成工单，方便维护跟进。"/>
            <p:cNvSpPr txBox="1"/>
            <p:nvPr/>
          </p:nvSpPr>
          <p:spPr>
            <a:xfrm>
              <a:off x="193951" y="807279"/>
              <a:ext cx="3855562" cy="207081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1600" tIns="101600" rIns="101600" bIns="101600" numCol="1" anchor="ctr">
              <a:noAutofit/>
            </a:bodyPr>
            <a:lstStyle>
              <a:lvl1pPr defTabSz="1168400">
                <a:defRPr sz="3000">
                  <a:solidFill>
                    <a:srgbClr val="393D45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由维护计划，自动生成工单，方便维护跟进。</a:t>
              </a:r>
            </a:p>
          </p:txBody>
        </p:sp>
      </p:grpSp>
      <p:grpSp>
        <p:nvGrpSpPr>
          <p:cNvPr id="1377" name="成组"/>
          <p:cNvGrpSpPr/>
          <p:nvPr/>
        </p:nvGrpSpPr>
        <p:grpSpPr>
          <a:xfrm>
            <a:off x="10439400" y="6504461"/>
            <a:ext cx="4261946" cy="3073401"/>
            <a:chOff x="0" y="-25399"/>
            <a:chExt cx="4261945" cy="3073399"/>
          </a:xfrm>
        </p:grpSpPr>
        <p:sp>
          <p:nvSpPr>
            <p:cNvPr id="1373" name="矩形标注"/>
            <p:cNvSpPr/>
            <p:nvPr/>
          </p:nvSpPr>
          <p:spPr>
            <a:xfrm>
              <a:off x="18482" y="0"/>
              <a:ext cx="4243464" cy="304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0999"/>
                  </a:moveTo>
                  <a:lnTo>
                    <a:pt x="0" y="601"/>
                  </a:lnTo>
                  <a:cubicBezTo>
                    <a:pt x="0" y="269"/>
                    <a:pt x="193" y="0"/>
                    <a:pt x="432" y="0"/>
                  </a:cubicBezTo>
                  <a:lnTo>
                    <a:pt x="21168" y="0"/>
                  </a:lnTo>
                  <a:cubicBezTo>
                    <a:pt x="21407" y="0"/>
                    <a:pt x="21600" y="269"/>
                    <a:pt x="21600" y="601"/>
                  </a:cubicBezTo>
                  <a:lnTo>
                    <a:pt x="21600" y="20999"/>
                  </a:lnTo>
                  <a:cubicBezTo>
                    <a:pt x="21600" y="21331"/>
                    <a:pt x="21407" y="21600"/>
                    <a:pt x="21168" y="21600"/>
                  </a:cubicBezTo>
                  <a:lnTo>
                    <a:pt x="432" y="21600"/>
                  </a:lnTo>
                  <a:cubicBezTo>
                    <a:pt x="193" y="21600"/>
                    <a:pt x="0" y="21331"/>
                    <a:pt x="0" y="20999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1168400">
                <a:defRPr sz="84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374" name="形状"/>
            <p:cNvSpPr/>
            <p:nvPr/>
          </p:nvSpPr>
          <p:spPr>
            <a:xfrm>
              <a:off x="0" y="14586"/>
              <a:ext cx="4243464" cy="692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86" y="0"/>
                  </a:moveTo>
                  <a:cubicBezTo>
                    <a:pt x="351" y="0"/>
                    <a:pt x="230" y="332"/>
                    <a:pt x="142" y="870"/>
                  </a:cubicBezTo>
                  <a:cubicBezTo>
                    <a:pt x="54" y="1409"/>
                    <a:pt x="0" y="2154"/>
                    <a:pt x="0" y="2979"/>
                  </a:cubicBezTo>
                  <a:lnTo>
                    <a:pt x="0" y="21600"/>
                  </a:lnTo>
                  <a:lnTo>
                    <a:pt x="21566" y="21600"/>
                  </a:lnTo>
                  <a:lnTo>
                    <a:pt x="21600" y="17255"/>
                  </a:lnTo>
                  <a:lnTo>
                    <a:pt x="21600" y="2979"/>
                  </a:lnTo>
                  <a:cubicBezTo>
                    <a:pt x="21600" y="2154"/>
                    <a:pt x="21546" y="1409"/>
                    <a:pt x="21458" y="870"/>
                  </a:cubicBezTo>
                  <a:cubicBezTo>
                    <a:pt x="21370" y="332"/>
                    <a:pt x="21249" y="0"/>
                    <a:pt x="21114" y="0"/>
                  </a:cubicBezTo>
                  <a:lnTo>
                    <a:pt x="486" y="0"/>
                  </a:lnTo>
                  <a:close/>
                </a:path>
              </a:pathLst>
            </a:custGeom>
            <a:solidFill>
              <a:srgbClr val="D3484F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1168400">
                <a:defRPr sz="84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375" name="手动发起工单"/>
            <p:cNvSpPr txBox="1"/>
            <p:nvPr/>
          </p:nvSpPr>
          <p:spPr>
            <a:xfrm>
              <a:off x="137661" y="-25400"/>
              <a:ext cx="2706015" cy="806259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1600" tIns="101600" rIns="101600" bIns="101600" numCol="1" anchor="ctr">
              <a:noAutofit/>
            </a:bodyPr>
            <a:lstStyle>
              <a:lvl1pPr defTabSz="1168400">
                <a:defRPr b="1" sz="28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手动发起工单</a:t>
              </a:r>
            </a:p>
          </p:txBody>
        </p:sp>
        <p:sp>
          <p:nvSpPr>
            <p:cNvPr id="1376" name="报修人在发现故障后在EAM系统中填报工作申请。"/>
            <p:cNvSpPr txBox="1"/>
            <p:nvPr/>
          </p:nvSpPr>
          <p:spPr>
            <a:xfrm>
              <a:off x="193951" y="807279"/>
              <a:ext cx="3855562" cy="207081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1600" tIns="101600" rIns="101600" bIns="101600" numCol="1" anchor="ctr">
              <a:noAutofit/>
            </a:bodyPr>
            <a:lstStyle>
              <a:lvl1pPr defTabSz="1168400">
                <a:defRPr sz="3000">
                  <a:solidFill>
                    <a:srgbClr val="393D45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报修人在发现故障后在EAM系统中填报工作申请。</a:t>
              </a:r>
            </a:p>
          </p:txBody>
        </p:sp>
      </p:grpSp>
      <p:grpSp>
        <p:nvGrpSpPr>
          <p:cNvPr id="1382" name="成组"/>
          <p:cNvGrpSpPr/>
          <p:nvPr/>
        </p:nvGrpSpPr>
        <p:grpSpPr>
          <a:xfrm>
            <a:off x="15850441" y="6504461"/>
            <a:ext cx="4261947" cy="3073401"/>
            <a:chOff x="0" y="-25399"/>
            <a:chExt cx="4261945" cy="3073399"/>
          </a:xfrm>
        </p:grpSpPr>
        <p:sp>
          <p:nvSpPr>
            <p:cNvPr id="1378" name="矩形标注"/>
            <p:cNvSpPr/>
            <p:nvPr/>
          </p:nvSpPr>
          <p:spPr>
            <a:xfrm>
              <a:off x="18482" y="0"/>
              <a:ext cx="4243464" cy="304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0999"/>
                  </a:moveTo>
                  <a:lnTo>
                    <a:pt x="0" y="601"/>
                  </a:lnTo>
                  <a:cubicBezTo>
                    <a:pt x="0" y="269"/>
                    <a:pt x="193" y="0"/>
                    <a:pt x="432" y="0"/>
                  </a:cubicBezTo>
                  <a:lnTo>
                    <a:pt x="21168" y="0"/>
                  </a:lnTo>
                  <a:cubicBezTo>
                    <a:pt x="21407" y="0"/>
                    <a:pt x="21600" y="269"/>
                    <a:pt x="21600" y="601"/>
                  </a:cubicBezTo>
                  <a:lnTo>
                    <a:pt x="21600" y="20999"/>
                  </a:lnTo>
                  <a:cubicBezTo>
                    <a:pt x="21600" y="21331"/>
                    <a:pt x="21407" y="21600"/>
                    <a:pt x="21168" y="21600"/>
                  </a:cubicBezTo>
                  <a:lnTo>
                    <a:pt x="432" y="21600"/>
                  </a:lnTo>
                  <a:cubicBezTo>
                    <a:pt x="193" y="21600"/>
                    <a:pt x="0" y="21331"/>
                    <a:pt x="0" y="20999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1168400">
                <a:defRPr sz="84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379" name="形状"/>
            <p:cNvSpPr/>
            <p:nvPr/>
          </p:nvSpPr>
          <p:spPr>
            <a:xfrm>
              <a:off x="0" y="14586"/>
              <a:ext cx="4243464" cy="692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86" y="0"/>
                  </a:moveTo>
                  <a:cubicBezTo>
                    <a:pt x="351" y="0"/>
                    <a:pt x="230" y="332"/>
                    <a:pt x="142" y="870"/>
                  </a:cubicBezTo>
                  <a:cubicBezTo>
                    <a:pt x="54" y="1409"/>
                    <a:pt x="0" y="2154"/>
                    <a:pt x="0" y="2979"/>
                  </a:cubicBezTo>
                  <a:lnTo>
                    <a:pt x="0" y="21600"/>
                  </a:lnTo>
                  <a:lnTo>
                    <a:pt x="21566" y="21600"/>
                  </a:lnTo>
                  <a:lnTo>
                    <a:pt x="21600" y="17255"/>
                  </a:lnTo>
                  <a:lnTo>
                    <a:pt x="21600" y="2979"/>
                  </a:lnTo>
                  <a:cubicBezTo>
                    <a:pt x="21600" y="2154"/>
                    <a:pt x="21546" y="1409"/>
                    <a:pt x="21458" y="870"/>
                  </a:cubicBezTo>
                  <a:cubicBezTo>
                    <a:pt x="21370" y="332"/>
                    <a:pt x="21249" y="0"/>
                    <a:pt x="21114" y="0"/>
                  </a:cubicBezTo>
                  <a:lnTo>
                    <a:pt x="486" y="0"/>
                  </a:lnTo>
                  <a:close/>
                </a:path>
              </a:pathLst>
            </a:custGeom>
            <a:solidFill>
              <a:srgbClr val="D3484F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1168400">
                <a:defRPr sz="84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380" name="后期补录"/>
            <p:cNvSpPr txBox="1"/>
            <p:nvPr/>
          </p:nvSpPr>
          <p:spPr>
            <a:xfrm>
              <a:off x="137661" y="-25400"/>
              <a:ext cx="2706015" cy="806259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1600" tIns="101600" rIns="101600" bIns="101600" numCol="1" anchor="ctr">
              <a:noAutofit/>
            </a:bodyPr>
            <a:lstStyle>
              <a:lvl1pPr defTabSz="1168400">
                <a:defRPr b="1" sz="28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后期补录</a:t>
              </a:r>
            </a:p>
          </p:txBody>
        </p:sp>
        <p:sp>
          <p:nvSpPr>
            <p:cNvPr id="1381" name="发生紧急故障，先执行抢修，事后补录工单执行情况。"/>
            <p:cNvSpPr txBox="1"/>
            <p:nvPr/>
          </p:nvSpPr>
          <p:spPr>
            <a:xfrm>
              <a:off x="193951" y="807279"/>
              <a:ext cx="3855562" cy="207081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1600" tIns="101600" rIns="101600" bIns="101600" numCol="1" anchor="ctr">
              <a:noAutofit/>
            </a:bodyPr>
            <a:lstStyle>
              <a:lvl1pPr defTabSz="1168400">
                <a:defRPr sz="3000">
                  <a:solidFill>
                    <a:srgbClr val="393D45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发生紧急故障，先执行抢修，事后补录工单执行情况。</a:t>
              </a:r>
            </a:p>
          </p:txBody>
        </p:sp>
      </p:grpSp>
      <p:grpSp>
        <p:nvGrpSpPr>
          <p:cNvPr id="1387" name="成组"/>
          <p:cNvGrpSpPr/>
          <p:nvPr/>
        </p:nvGrpSpPr>
        <p:grpSpPr>
          <a:xfrm>
            <a:off x="5082339" y="10236817"/>
            <a:ext cx="9694082" cy="2682789"/>
            <a:chOff x="0" y="0"/>
            <a:chExt cx="9694081" cy="2682787"/>
          </a:xfrm>
        </p:grpSpPr>
        <p:sp>
          <p:nvSpPr>
            <p:cNvPr id="1383" name="矩形"/>
            <p:cNvSpPr/>
            <p:nvPr/>
          </p:nvSpPr>
          <p:spPr>
            <a:xfrm>
              <a:off x="0" y="0"/>
              <a:ext cx="9694082" cy="2682788"/>
            </a:xfrm>
            <a:prstGeom prst="roundRect">
              <a:avLst>
                <a:gd name="adj" fmla="val 0"/>
              </a:avLst>
            </a:prstGeom>
            <a:solidFill>
              <a:srgbClr val="1B71C1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914400">
                <a:defRPr sz="2400">
                  <a:solidFill>
                    <a:srgbClr val="FFFFFF"/>
                  </a:solidFill>
                  <a:latin typeface="Geeza Pro Bold"/>
                  <a:ea typeface="Geeza Pro Bold"/>
                  <a:cs typeface="Geeza Pro Bold"/>
                  <a:sym typeface="Geeza Pro Bold"/>
                </a:defRPr>
              </a:pPr>
            </a:p>
          </p:txBody>
        </p:sp>
        <p:sp>
          <p:nvSpPr>
            <p:cNvPr id="1384" name="计划开始时间"/>
            <p:cNvSpPr/>
            <p:nvPr/>
          </p:nvSpPr>
          <p:spPr>
            <a:xfrm>
              <a:off x="1291896" y="317493"/>
              <a:ext cx="3556001" cy="1016001"/>
            </a:xfrm>
            <a:prstGeom prst="roundRect">
              <a:avLst>
                <a:gd name="adj" fmla="val 0"/>
              </a:avLst>
            </a:prstGeom>
            <a:solidFill>
              <a:srgbClr val="29CC9A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914400">
                <a:defRPr sz="2400">
                  <a:solidFill>
                    <a:srgbClr val="FFFFFF"/>
                  </a:solidFill>
                  <a:latin typeface="Geeza Pro Bold"/>
                  <a:ea typeface="Geeza Pro Bold"/>
                  <a:cs typeface="Geeza Pro Bold"/>
                  <a:sym typeface="Geeza Pro Bold"/>
                </a:defRPr>
              </a:lvl1pPr>
            </a:lstStyle>
            <a:p>
              <a:pPr/>
              <a:r>
                <a:t>计划开始时间</a:t>
              </a:r>
            </a:p>
          </p:txBody>
        </p:sp>
        <p:sp>
          <p:nvSpPr>
            <p:cNvPr id="1385" name="当前状态"/>
            <p:cNvSpPr/>
            <p:nvPr/>
          </p:nvSpPr>
          <p:spPr>
            <a:xfrm>
              <a:off x="1291896" y="1349293"/>
              <a:ext cx="7110290" cy="1016001"/>
            </a:xfrm>
            <a:prstGeom prst="roundRect">
              <a:avLst>
                <a:gd name="adj" fmla="val 0"/>
              </a:avLst>
            </a:prstGeom>
            <a:solidFill>
              <a:srgbClr val="CC5052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914400">
                <a:defRPr sz="2400">
                  <a:solidFill>
                    <a:srgbClr val="FFFFFF"/>
                  </a:solidFill>
                  <a:latin typeface="Geeza Pro Bold"/>
                  <a:ea typeface="Geeza Pro Bold"/>
                  <a:cs typeface="Geeza Pro Bold"/>
                  <a:sym typeface="Geeza Pro Bold"/>
                </a:defRPr>
              </a:lvl1pPr>
            </a:lstStyle>
            <a:p>
              <a:pPr/>
              <a:r>
                <a:t>当前状态</a:t>
              </a:r>
            </a:p>
          </p:txBody>
        </p:sp>
        <p:sp>
          <p:nvSpPr>
            <p:cNvPr id="1386" name="计划结束时间"/>
            <p:cNvSpPr/>
            <p:nvPr/>
          </p:nvSpPr>
          <p:spPr>
            <a:xfrm>
              <a:off x="4838924" y="317493"/>
              <a:ext cx="3556001" cy="1016001"/>
            </a:xfrm>
            <a:prstGeom prst="roundRect">
              <a:avLst>
                <a:gd name="adj" fmla="val 0"/>
              </a:avLst>
            </a:prstGeom>
            <a:solidFill>
              <a:srgbClr val="CC9E5E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914400">
                <a:defRPr sz="2400">
                  <a:solidFill>
                    <a:srgbClr val="FFFFFF"/>
                  </a:solidFill>
                  <a:latin typeface="Geeza Pro Bold"/>
                  <a:ea typeface="Geeza Pro Bold"/>
                  <a:cs typeface="Geeza Pro Bold"/>
                  <a:sym typeface="Geeza Pro Bold"/>
                </a:defRPr>
              </a:lvl1pPr>
            </a:lstStyle>
            <a:p>
              <a:pPr/>
              <a:r>
                <a:t>计划结束时间</a:t>
              </a:r>
            </a:p>
          </p:txBody>
        </p:sp>
      </p:grpSp>
      <p:sp>
        <p:nvSpPr>
          <p:cNvPr id="1388" name="组合 6"/>
          <p:cNvSpPr/>
          <p:nvPr/>
        </p:nvSpPr>
        <p:spPr>
          <a:xfrm>
            <a:off x="10485315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2980B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资产修理</a:t>
            </a:r>
          </a:p>
        </p:txBody>
      </p:sp>
      <p:sp>
        <p:nvSpPr>
          <p:cNvPr id="1389" name="组合 9"/>
          <p:cNvSpPr/>
          <p:nvPr/>
        </p:nvSpPr>
        <p:spPr>
          <a:xfrm>
            <a:off x="6736651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1F608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资产维护</a:t>
            </a:r>
          </a:p>
        </p:txBody>
      </p:sp>
      <p:sp>
        <p:nvSpPr>
          <p:cNvPr id="1390" name="组合 12"/>
          <p:cNvSpPr/>
          <p:nvPr/>
        </p:nvSpPr>
        <p:spPr>
          <a:xfrm>
            <a:off x="17982643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7BB8E1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b="1" sz="4800">
                <a:solidFill>
                  <a:srgbClr val="17375E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91" name="组合 15"/>
          <p:cNvSpPr/>
          <p:nvPr/>
        </p:nvSpPr>
        <p:spPr>
          <a:xfrm>
            <a:off x="14233979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账实相符</a:t>
            </a:r>
          </a:p>
        </p:txBody>
      </p:sp>
      <p:sp>
        <p:nvSpPr>
          <p:cNvPr id="1392" name="文本框 6"/>
          <p:cNvSpPr txBox="1"/>
          <p:nvPr/>
        </p:nvSpPr>
        <p:spPr>
          <a:xfrm>
            <a:off x="2044700" y="539750"/>
            <a:ext cx="3729373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1.固定资产</a:t>
            </a:r>
          </a:p>
        </p:txBody>
      </p:sp>
      <p:sp>
        <p:nvSpPr>
          <p:cNvPr id="1393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sp>
        <p:nvSpPr>
          <p:cNvPr id="1394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  <p:sp>
        <p:nvSpPr>
          <p:cNvPr id="1395" name="线条"/>
          <p:cNvSpPr/>
          <p:nvPr/>
        </p:nvSpPr>
        <p:spPr>
          <a:xfrm>
            <a:off x="11928815" y="1208061"/>
            <a:ext cx="1884293" cy="1"/>
          </a:xfrm>
          <a:prstGeom prst="line">
            <a:avLst/>
          </a:prstGeom>
          <a:ln w="101600">
            <a:solidFill>
              <a:srgbClr val="FFFFFF"/>
            </a:solidFill>
            <a:miter/>
          </a:ln>
        </p:spPr>
        <p:txBody>
          <a:bodyPr tIns="91439" bIns="91439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00">
        <p:dissolve/>
      </p:transition>
    </mc:Choice>
    <mc:Fallback>
      <p:transition spd="fast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00" name="黄灯警示：维修责任人超过计划时间2天；…"/>
          <p:cNvSpPr txBox="1"/>
          <p:nvPr/>
        </p:nvSpPr>
        <p:spPr>
          <a:xfrm>
            <a:off x="13312409" y="6650488"/>
            <a:ext cx="9906001" cy="1465581"/>
          </a:xfrm>
          <a:prstGeom prst="rect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1270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/>
            <a:r>
              <a:t>黄灯警示：维修责任人超过计划时间2天；</a:t>
            </a:r>
          </a:p>
          <a:p>
            <a:pPr/>
            <a:r>
              <a:t>红灯预警：维修责任人超过计划时间3天；</a:t>
            </a:r>
          </a:p>
        </p:txBody>
      </p:sp>
      <p:graphicFrame>
        <p:nvGraphicFramePr>
          <p:cNvPr id="1401" name="重点监控的专业类别"/>
          <p:cNvGraphicFramePr/>
          <p:nvPr/>
        </p:nvGraphicFramePr>
        <p:xfrm>
          <a:off x="1159240" y="2895907"/>
          <a:ext cx="7399564" cy="8850176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5355476"/>
                <a:gridCol w="2031387"/>
              </a:tblGrid>
              <a:tr h="635000">
                <a:tc gridSpan="2"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/>
                        <a:t>重点监控的专业类别</a:t>
                      </a:r>
                    </a:p>
                  </a:txBody>
                  <a:tcPr marL="0" marR="0" marT="0" marB="0" anchor="t" anchorCtr="0" horzOverflow="overflow">
                    <a:lnL/>
                    <a:lnR/>
                    <a:lnT/>
                    <a:lnB w="25400">
                      <a:solidFill>
                        <a:srgbClr val="FFFFFF"/>
                      </a:solidFill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cPr/>
                </a:tc>
              </a:tr>
              <a:tr h="533278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800">
                          <a:solidFill>
                            <a:srgbClr val="FFFFFF"/>
                          </a:solidFill>
                        </a:rPr>
                        <a:t>名称</a:t>
                      </a:r>
                    </a:p>
                  </a:txBody>
                  <a:tcPr marL="0" marR="0" marT="0" marB="0" anchor="ctr" anchorCtr="0" horzOverflow="overflow">
                    <a:lnT w="25400">
                      <a:solidFill>
                        <a:srgbClr val="FFFFFF"/>
                      </a:solidFill>
                    </a:lnT>
                    <a:lnB w="762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2800">
                          <a:solidFill>
                            <a:srgbClr val="FFFFFF"/>
                          </a:solidFill>
                        </a:rPr>
                        <a:t>专业代码</a:t>
                      </a:r>
                    </a:p>
                  </a:txBody>
                  <a:tcPr marL="0" marR="0" marT="0" marB="0" anchor="ctr" anchorCtr="0" horzOverflow="overflow">
                    <a:lnT w="25400">
                      <a:solidFill>
                        <a:srgbClr val="FFFFFF"/>
                      </a:solidFill>
                    </a:lnT>
                    <a:lnB w="762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</a:tr>
              <a:tr h="747124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电客车</a:t>
                      </a:r>
                    </a:p>
                  </a:txBody>
                  <a:tcPr marL="0" marR="0" marT="0" marB="0" anchor="ctr" anchorCtr="0" horzOverflow="overflow">
                    <a:lnT w="76200">
                      <a:solidFill>
                        <a:srgbClr val="FFFFFF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200">
                          <a:solidFill>
                            <a:srgbClr val="535353"/>
                          </a:solidFill>
                        </a:rPr>
                        <a:t>DKC</a:t>
                      </a:r>
                    </a:p>
                  </a:txBody>
                  <a:tcPr marL="0" marR="0" marT="0" marB="0" anchor="ctr" anchorCtr="0" horzOverflow="overflow">
                    <a:lnT w="76200">
                      <a:solidFill>
                        <a:srgbClr val="FFFFFF"/>
                      </a:solidFill>
                    </a:lnT>
                    <a:solidFill>
                      <a:srgbClr val="CDD4EA"/>
                    </a:solidFill>
                  </a:tcPr>
                </a:tc>
              </a:tr>
              <a:tr h="714499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轨道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200">
                          <a:solidFill>
                            <a:srgbClr val="535353"/>
                          </a:solidFill>
                        </a:rPr>
                        <a:t>GDL</a:t>
                      </a:r>
                    </a:p>
                  </a:txBody>
                  <a:tcPr marL="0" marR="0" marT="0" marB="0" anchor="ctr" anchorCtr="0" horzOverflow="overflow">
                    <a:solidFill>
                      <a:srgbClr val="E8EBF5"/>
                    </a:solidFill>
                  </a:tcPr>
                </a:tc>
              </a:tr>
              <a:tr h="714499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车辆段工艺设备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200">
                          <a:solidFill>
                            <a:srgbClr val="535353"/>
                          </a:solidFill>
                        </a:rPr>
                        <a:t>CLZ</a:t>
                      </a:r>
                    </a:p>
                  </a:txBody>
                  <a:tcPr marL="0" marR="0" marT="0" marB="0" anchor="ctr" anchorCtr="0" horzOverflow="overflow">
                    <a:solidFill>
                      <a:srgbClr val="CDD4EA"/>
                    </a:solidFill>
                  </a:tcPr>
                </a:tc>
              </a:tr>
              <a:tr h="714499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供电系统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200">
                          <a:solidFill>
                            <a:srgbClr val="535353"/>
                          </a:solidFill>
                        </a:rPr>
                        <a:t>GDS</a:t>
                      </a:r>
                    </a:p>
                  </a:txBody>
                  <a:tcPr marL="0" marR="0" marT="0" marB="0" anchor="ctr" anchorCtr="0" horzOverflow="overflow">
                    <a:solidFill>
                      <a:srgbClr val="E8EBF5"/>
                    </a:solidFill>
                  </a:tcPr>
                </a:tc>
              </a:tr>
              <a:tr h="714499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风水电系统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200">
                          <a:solidFill>
                            <a:srgbClr val="535353"/>
                          </a:solidFill>
                        </a:rPr>
                        <a:t>FSD</a:t>
                      </a:r>
                    </a:p>
                  </a:txBody>
                  <a:tcPr marL="0" marR="0" marT="0" marB="0" anchor="ctr" anchorCtr="0" horzOverflow="overflow">
                    <a:solidFill>
                      <a:srgbClr val="CDD4EA"/>
                    </a:solidFill>
                  </a:tcPr>
                </a:tc>
              </a:tr>
              <a:tr h="714499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综合监控（ISCS）系统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200">
                          <a:solidFill>
                            <a:srgbClr val="535353"/>
                          </a:solidFill>
                        </a:rPr>
                        <a:t>ISC</a:t>
                      </a:r>
                    </a:p>
                  </a:txBody>
                  <a:tcPr marL="0" marR="0" marT="0" marB="0" anchor="ctr" anchorCtr="0" horzOverflow="overflow">
                    <a:solidFill>
                      <a:srgbClr val="E8EBF5"/>
                    </a:solidFill>
                  </a:tcPr>
                </a:tc>
              </a:tr>
              <a:tr h="714499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车辆段安防系统（机电）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200">
                          <a:solidFill>
                            <a:srgbClr val="535353"/>
                          </a:solidFill>
                        </a:rPr>
                        <a:t>AFL</a:t>
                      </a:r>
                    </a:p>
                  </a:txBody>
                  <a:tcPr marL="0" marR="0" marT="0" marB="0" anchor="ctr" anchorCtr="0" horzOverflow="overflow">
                    <a:solidFill>
                      <a:srgbClr val="CDD4EA"/>
                    </a:solidFill>
                  </a:tcPr>
                </a:tc>
              </a:tr>
              <a:tr h="714499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电扶梯系统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200">
                          <a:solidFill>
                            <a:srgbClr val="535353"/>
                          </a:solidFill>
                        </a:rPr>
                        <a:t>DFT</a:t>
                      </a:r>
                    </a:p>
                  </a:txBody>
                  <a:tcPr marL="0" marR="0" marT="0" marB="0" anchor="ctr" anchorCtr="0" horzOverflow="overflow">
                    <a:solidFill>
                      <a:srgbClr val="E8EBF5"/>
                    </a:solidFill>
                  </a:tcPr>
                </a:tc>
              </a:tr>
              <a:tr h="714499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站台屏蔽门工程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200">
                          <a:solidFill>
                            <a:srgbClr val="535353"/>
                          </a:solidFill>
                        </a:rPr>
                        <a:t>ZTM</a:t>
                      </a:r>
                    </a:p>
                  </a:txBody>
                  <a:tcPr marL="0" marR="0" marT="0" marB="0" anchor="ctr" anchorCtr="0" horzOverflow="overflow">
                    <a:solidFill>
                      <a:srgbClr val="CDD4EA"/>
                    </a:solidFill>
                  </a:tcPr>
                </a:tc>
              </a:tr>
              <a:tr h="714499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FAS及气体灭火系统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200">
                          <a:solidFill>
                            <a:srgbClr val="535353"/>
                          </a:solidFill>
                        </a:rPr>
                        <a:t>FBS</a:t>
                      </a:r>
                    </a:p>
                  </a:txBody>
                  <a:tcPr marL="0" marR="0" marT="0" marB="0" anchor="ctr" anchorCtr="0" horzOverflow="overflow">
                    <a:solidFill>
                      <a:srgbClr val="E8EBF5"/>
                    </a:solidFill>
                  </a:tcPr>
                </a:tc>
              </a:tr>
              <a:tr h="714499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····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3200">
                          <a:solidFill>
                            <a:srgbClr val="535353"/>
                          </a:solidFill>
                        </a:defRPr>
                      </a:pPr>
                    </a:p>
                  </a:txBody>
                  <a:tcPr marL="0" marR="0" marT="0" marB="0" anchor="ctr" anchorCtr="0" horzOverflow="overflow">
                    <a:solidFill>
                      <a:srgbClr val="CDD4EA"/>
                    </a:solidFill>
                  </a:tcPr>
                </a:tc>
              </a:tr>
            </a:tbl>
          </a:graphicData>
        </a:graphic>
      </p:graphicFrame>
      <p:sp>
        <p:nvSpPr>
          <p:cNvPr id="1402" name="}"/>
          <p:cNvSpPr txBox="1"/>
          <p:nvPr/>
        </p:nvSpPr>
        <p:spPr>
          <a:xfrm>
            <a:off x="8347788" y="3513819"/>
            <a:ext cx="1769064" cy="773892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>
            <a:lvl1pPr>
              <a:defRPr sz="52000">
                <a:solidFill>
                  <a:srgbClr val="A7A7A7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pPr/>
            <a:r>
              <a:t>}</a:t>
            </a:r>
          </a:p>
        </p:txBody>
      </p:sp>
      <p:sp>
        <p:nvSpPr>
          <p:cNvPr id="1403" name="与服务质量、运行安全密切相关的生产类固定资产。"/>
          <p:cNvSpPr txBox="1"/>
          <p:nvPr/>
        </p:nvSpPr>
        <p:spPr>
          <a:xfrm>
            <a:off x="10222749" y="5181923"/>
            <a:ext cx="2977413" cy="5135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与服务质量、运行安全密切相关的生产类固定资产。</a:t>
            </a:r>
          </a:p>
        </p:txBody>
      </p:sp>
      <p:sp>
        <p:nvSpPr>
          <p:cNvPr id="1404" name="组合 6"/>
          <p:cNvSpPr/>
          <p:nvPr/>
        </p:nvSpPr>
        <p:spPr>
          <a:xfrm>
            <a:off x="10485315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2980B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资产修理</a:t>
            </a:r>
          </a:p>
        </p:txBody>
      </p:sp>
      <p:sp>
        <p:nvSpPr>
          <p:cNvPr id="1405" name="组合 9"/>
          <p:cNvSpPr/>
          <p:nvPr/>
        </p:nvSpPr>
        <p:spPr>
          <a:xfrm>
            <a:off x="6736651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1F608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资产维护</a:t>
            </a:r>
          </a:p>
        </p:txBody>
      </p:sp>
      <p:sp>
        <p:nvSpPr>
          <p:cNvPr id="1406" name="组合 12"/>
          <p:cNvSpPr/>
          <p:nvPr/>
        </p:nvSpPr>
        <p:spPr>
          <a:xfrm>
            <a:off x="17982643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7BB8E1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b="1" sz="4800">
                <a:solidFill>
                  <a:srgbClr val="17375E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07" name="组合 15"/>
          <p:cNvSpPr/>
          <p:nvPr/>
        </p:nvSpPr>
        <p:spPr>
          <a:xfrm>
            <a:off x="14233979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账实相符</a:t>
            </a:r>
          </a:p>
        </p:txBody>
      </p:sp>
      <p:sp>
        <p:nvSpPr>
          <p:cNvPr id="1408" name="文本框 6"/>
          <p:cNvSpPr txBox="1"/>
          <p:nvPr/>
        </p:nvSpPr>
        <p:spPr>
          <a:xfrm>
            <a:off x="2044700" y="539750"/>
            <a:ext cx="3729373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1.固定资产</a:t>
            </a:r>
          </a:p>
        </p:txBody>
      </p:sp>
      <p:sp>
        <p:nvSpPr>
          <p:cNvPr id="1409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sp>
        <p:nvSpPr>
          <p:cNvPr id="1410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  <p:sp>
        <p:nvSpPr>
          <p:cNvPr id="1411" name="线条"/>
          <p:cNvSpPr/>
          <p:nvPr/>
        </p:nvSpPr>
        <p:spPr>
          <a:xfrm>
            <a:off x="11928815" y="1208061"/>
            <a:ext cx="1884293" cy="1"/>
          </a:xfrm>
          <a:prstGeom prst="line">
            <a:avLst/>
          </a:prstGeom>
          <a:ln w="101600">
            <a:solidFill>
              <a:srgbClr val="FFFFFF"/>
            </a:solidFill>
            <a:miter/>
          </a:ln>
        </p:spPr>
        <p:txBody>
          <a:bodyPr tIns="91439" bIns="91439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00">
        <p:dissolve/>
      </p:transition>
    </mc:Choice>
    <mc:Fallback>
      <p:transition spd="fast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16" name="涵盖生产类固定资产，办公、经营类的固定资产，…"/>
          <p:cNvSpPr txBox="1"/>
          <p:nvPr/>
        </p:nvSpPr>
        <p:spPr>
          <a:xfrm>
            <a:off x="2584922" y="10449254"/>
            <a:ext cx="19214156" cy="210114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algn="ctr">
              <a:defRPr b="1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涵盖生产类固定资产，办公、经营类的固定资产，</a:t>
            </a:r>
          </a:p>
          <a:p>
            <a:pPr algn="ctr">
              <a:defRPr b="1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通过抓取EAM系统中固定资产卡片实物信息，与集团财务部核对已创建的固定资产卡片价值信息是否一致，以达到实时监控资产账面与资产实际是否相符的目的。</a:t>
            </a:r>
          </a:p>
        </p:txBody>
      </p:sp>
      <p:sp>
        <p:nvSpPr>
          <p:cNvPr id="1417" name="红灯预警：对应资产代码，出现资产账面信息与资产事务信息不相符时；"/>
          <p:cNvSpPr txBox="1"/>
          <p:nvPr/>
        </p:nvSpPr>
        <p:spPr>
          <a:xfrm>
            <a:off x="3626655" y="9225639"/>
            <a:ext cx="17130690" cy="830581"/>
          </a:xfrm>
          <a:prstGeom prst="rect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1270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ctr"/>
          </a:lstStyle>
          <a:p>
            <a:pPr/>
            <a:r>
              <a:t>红灯预警：对应资产代码，出现资产账面信息与资产事务信息不相符时；</a:t>
            </a:r>
          </a:p>
        </p:txBody>
      </p:sp>
      <p:pic>
        <p:nvPicPr>
          <p:cNvPr id="1418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8523" y="2553580"/>
            <a:ext cx="21966954" cy="253808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12700" dir="5400000">
              <a:srgbClr val="000000"/>
            </a:outerShdw>
          </a:effectLst>
        </p:spPr>
      </p:pic>
      <p:sp>
        <p:nvSpPr>
          <p:cNvPr id="1419" name="矩形"/>
          <p:cNvSpPr/>
          <p:nvPr/>
        </p:nvSpPr>
        <p:spPr>
          <a:xfrm>
            <a:off x="1356657" y="2237907"/>
            <a:ext cx="3362651" cy="3169432"/>
          </a:xfrm>
          <a:prstGeom prst="rect">
            <a:avLst/>
          </a:prstGeom>
          <a:ln w="76200">
            <a:solidFill>
              <a:srgbClr val="FF2600"/>
            </a:solidFill>
            <a:miter/>
          </a:ln>
        </p:spPr>
        <p:txBody>
          <a:bodyPr tIns="91439" bIns="91439" anchor="ctr"/>
          <a:lstStyle/>
          <a:p>
            <a:pPr>
              <a:defRPr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420" name="电脑"/>
          <p:cNvSpPr/>
          <p:nvPr/>
        </p:nvSpPr>
        <p:spPr>
          <a:xfrm>
            <a:off x="10802198" y="5782872"/>
            <a:ext cx="2779602" cy="22430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fill="norm" stroke="1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12700">
            <a:solidFill>
              <a:schemeClr val="accent4"/>
            </a:solidFill>
            <a:miter/>
          </a:ln>
        </p:spPr>
        <p:txBody>
          <a:bodyPr tIns="91439" bIns="91439" anchor="ctr"/>
          <a:lstStyle/>
          <a:p>
            <a:pPr/>
          </a:p>
        </p:txBody>
      </p:sp>
      <p:sp>
        <p:nvSpPr>
          <p:cNvPr id="1421" name="金蝶财务系统"/>
          <p:cNvSpPr/>
          <p:nvPr/>
        </p:nvSpPr>
        <p:spPr>
          <a:xfrm>
            <a:off x="14557229" y="6165719"/>
            <a:ext cx="4477115" cy="1477396"/>
          </a:xfrm>
          <a:prstGeom prst="roundRect">
            <a:avLst>
              <a:gd name="adj" fmla="val 25789"/>
            </a:avLst>
          </a:pr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lin ang="5400000"/>
          </a:gradFill>
          <a:ln w="12700">
            <a:solidFill>
              <a:schemeClr val="accent1"/>
            </a:solidFill>
            <a:miter/>
          </a:ln>
          <a:effectLst>
            <a:outerShdw sx="100000" sy="100000" kx="0" ky="0" algn="b" rotWithShape="0" blurRad="127000" dist="38100" dir="5400000">
              <a:srgbClr val="000000">
                <a:alpha val="63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sz="3400">
                <a:solidFill>
                  <a:srgbClr val="FFFFFF"/>
                </a:solidFill>
              </a:defRPr>
            </a:lvl1pPr>
          </a:lstStyle>
          <a:p>
            <a:pPr/>
            <a:r>
              <a:t>金蝶财务系统</a:t>
            </a:r>
          </a:p>
        </p:txBody>
      </p:sp>
      <p:sp>
        <p:nvSpPr>
          <p:cNvPr id="1422" name="EAM资产管理系统"/>
          <p:cNvSpPr/>
          <p:nvPr/>
        </p:nvSpPr>
        <p:spPr>
          <a:xfrm>
            <a:off x="5349656" y="6165719"/>
            <a:ext cx="4477115" cy="1477396"/>
          </a:xfrm>
          <a:prstGeom prst="roundRect">
            <a:avLst>
              <a:gd name="adj" fmla="val 25789"/>
            </a:avLst>
          </a:pr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lin ang="5400000"/>
          </a:gradFill>
          <a:ln w="12700">
            <a:solidFill>
              <a:schemeClr val="accent1"/>
            </a:solidFill>
            <a:miter/>
          </a:ln>
          <a:effectLst>
            <a:outerShdw sx="100000" sy="100000" kx="0" ky="0" algn="b" rotWithShape="0" blurRad="127000" dist="38100" dir="5400000">
              <a:srgbClr val="000000">
                <a:alpha val="63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sz="3400">
                <a:solidFill>
                  <a:srgbClr val="FFFFFF"/>
                </a:solidFill>
              </a:defRPr>
            </a:lvl1pPr>
          </a:lstStyle>
          <a:p>
            <a:pPr/>
            <a:r>
              <a:t>EAM资产管理系统</a:t>
            </a:r>
          </a:p>
        </p:txBody>
      </p:sp>
      <p:sp>
        <p:nvSpPr>
          <p:cNvPr id="1423" name="箭头"/>
          <p:cNvSpPr/>
          <p:nvPr/>
        </p:nvSpPr>
        <p:spPr>
          <a:xfrm rot="5400000">
            <a:off x="11778691" y="8213685"/>
            <a:ext cx="826617" cy="826617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12700">
            <a:solidFill>
              <a:schemeClr val="accent4"/>
            </a:solidFill>
            <a:miter/>
          </a:ln>
        </p:spPr>
        <p:txBody>
          <a:bodyPr tIns="91439" bIns="91439" anchor="ctr"/>
          <a:lstStyle/>
          <a:p>
            <a:pPr/>
          </a:p>
        </p:txBody>
      </p:sp>
      <p:sp>
        <p:nvSpPr>
          <p:cNvPr id="1424" name="组合 6"/>
          <p:cNvSpPr/>
          <p:nvPr/>
        </p:nvSpPr>
        <p:spPr>
          <a:xfrm>
            <a:off x="10485315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2980B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资产修理</a:t>
            </a:r>
          </a:p>
        </p:txBody>
      </p:sp>
      <p:sp>
        <p:nvSpPr>
          <p:cNvPr id="1425" name="组合 9"/>
          <p:cNvSpPr/>
          <p:nvPr/>
        </p:nvSpPr>
        <p:spPr>
          <a:xfrm>
            <a:off x="6736651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1F608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资产维护</a:t>
            </a:r>
          </a:p>
        </p:txBody>
      </p:sp>
      <p:sp>
        <p:nvSpPr>
          <p:cNvPr id="1426" name="组合 12"/>
          <p:cNvSpPr/>
          <p:nvPr/>
        </p:nvSpPr>
        <p:spPr>
          <a:xfrm>
            <a:off x="17982643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7BB8E1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b="1" sz="4800">
                <a:solidFill>
                  <a:srgbClr val="17375E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27" name="组合 15"/>
          <p:cNvSpPr/>
          <p:nvPr/>
        </p:nvSpPr>
        <p:spPr>
          <a:xfrm>
            <a:off x="14233979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账实相符</a:t>
            </a:r>
          </a:p>
        </p:txBody>
      </p:sp>
      <p:sp>
        <p:nvSpPr>
          <p:cNvPr id="1428" name="文本框 6"/>
          <p:cNvSpPr txBox="1"/>
          <p:nvPr/>
        </p:nvSpPr>
        <p:spPr>
          <a:xfrm>
            <a:off x="2044700" y="539750"/>
            <a:ext cx="3729373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1.固定资产</a:t>
            </a:r>
          </a:p>
        </p:txBody>
      </p:sp>
      <p:sp>
        <p:nvSpPr>
          <p:cNvPr id="1429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sp>
        <p:nvSpPr>
          <p:cNvPr id="1430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  <p:sp>
        <p:nvSpPr>
          <p:cNvPr id="1431" name="线条"/>
          <p:cNvSpPr/>
          <p:nvPr/>
        </p:nvSpPr>
        <p:spPr>
          <a:xfrm>
            <a:off x="15662616" y="1208061"/>
            <a:ext cx="1884293" cy="1"/>
          </a:xfrm>
          <a:prstGeom prst="line">
            <a:avLst/>
          </a:prstGeom>
          <a:ln w="101600">
            <a:solidFill>
              <a:srgbClr val="FFFFFF"/>
            </a:solidFill>
            <a:miter/>
          </a:ln>
        </p:spPr>
        <p:txBody>
          <a:bodyPr tIns="91439" bIns="91439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800"/>
                                        <p:tgtEl>
                                          <p:spTgt spid="1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19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36" name="通过监控物资需求计划的变更情况，根据《生产物资计划管理办法》约定的“运营期线路的需求计划调整率不超过 10%，筹备期线路的需求计划调整率不超过 25%。”指标进行监控。"/>
          <p:cNvSpPr txBox="1"/>
          <p:nvPr/>
        </p:nvSpPr>
        <p:spPr>
          <a:xfrm>
            <a:off x="8571297" y="3485051"/>
            <a:ext cx="14666424" cy="210114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ctr">
              <a:defRPr b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通过监控物资需求计划的变更情况，根据《生产物资计划管理办法》约定的“运营期线路的需求计划调整率不超过 10%，筹备期线路的需求计划调整率不超过 25%。”指标进行监控。</a:t>
            </a:r>
          </a:p>
        </p:txBody>
      </p:sp>
      <p:sp>
        <p:nvSpPr>
          <p:cNvPr id="1437" name="黄灯警示：物资计划变更大于  7%（筹备期线路20%）时；…"/>
          <p:cNvSpPr txBox="1"/>
          <p:nvPr/>
        </p:nvSpPr>
        <p:spPr>
          <a:xfrm>
            <a:off x="9825605" y="8601481"/>
            <a:ext cx="12157808" cy="1465581"/>
          </a:xfrm>
          <a:prstGeom prst="rect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1270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/>
            <a:r>
              <a:t>黄灯警示：物资计划变更大于  7%（筹备期线路20%）时；</a:t>
            </a:r>
          </a:p>
          <a:p>
            <a:pPr/>
            <a:r>
              <a:t>红灯预警：物资计划变更大于10%（筹备期线路25%）时；</a:t>
            </a:r>
          </a:p>
        </p:txBody>
      </p:sp>
      <p:pic>
        <p:nvPicPr>
          <p:cNvPr id="143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1679" y="2976609"/>
            <a:ext cx="6100169" cy="8617929"/>
          </a:xfrm>
          <a:prstGeom prst="rect">
            <a:avLst/>
          </a:prstGeom>
          <a:ln w="50800">
            <a:solidFill>
              <a:srgbClr val="DDDDDD"/>
            </a:solidFill>
            <a:miter lim="400000"/>
          </a:ln>
        </p:spPr>
      </p:pic>
      <p:grpSp>
        <p:nvGrpSpPr>
          <p:cNvPr id="1444" name="成组"/>
          <p:cNvGrpSpPr/>
          <p:nvPr/>
        </p:nvGrpSpPr>
        <p:grpSpPr>
          <a:xfrm>
            <a:off x="10212057" y="6114999"/>
            <a:ext cx="11372204" cy="1486002"/>
            <a:chOff x="0" y="0"/>
            <a:chExt cx="11372203" cy="1486001"/>
          </a:xfrm>
        </p:grpSpPr>
        <p:sp>
          <p:nvSpPr>
            <p:cNvPr id="1439" name="需求计划调整率="/>
            <p:cNvSpPr txBox="1"/>
            <p:nvPr/>
          </p:nvSpPr>
          <p:spPr>
            <a:xfrm>
              <a:off x="0" y="334061"/>
              <a:ext cx="3662978" cy="81788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1">
                  <a:solidFill>
                    <a:srgbClr val="424242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需求计划调整率=</a:t>
              </a:r>
            </a:p>
          </p:txBody>
        </p:sp>
        <p:grpSp>
          <p:nvGrpSpPr>
            <p:cNvPr id="1442" name="成组"/>
            <p:cNvGrpSpPr/>
            <p:nvPr/>
          </p:nvGrpSpPr>
          <p:grpSpPr>
            <a:xfrm>
              <a:off x="3797127" y="0"/>
              <a:ext cx="5681981" cy="1486002"/>
              <a:chOff x="0" y="0"/>
              <a:chExt cx="5681979" cy="1486001"/>
            </a:xfrm>
          </p:grpSpPr>
          <p:sp>
            <p:nvSpPr>
              <p:cNvPr id="1440" name="本年度责任调整物资总项数"/>
              <p:cNvSpPr txBox="1"/>
              <p:nvPr/>
            </p:nvSpPr>
            <p:spPr>
              <a:xfrm>
                <a:off x="0" y="0"/>
                <a:ext cx="5681980" cy="83616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91439" tIns="91439" rIns="91439" bIns="91439" numCol="1" anchor="t">
                <a:spAutoFit/>
              </a:bodyPr>
              <a:lstStyle>
                <a:lvl1pPr>
                  <a:defRPr b="1" u="sng">
                    <a:solidFill>
                      <a:srgbClr val="424242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pPr/>
                <a:r>
                  <a:t>本年度责任调整物资总项数</a:t>
                </a:r>
              </a:p>
            </p:txBody>
          </p:sp>
          <p:sp>
            <p:nvSpPr>
              <p:cNvPr id="1441" name="年度需求计划内物资总项数"/>
              <p:cNvSpPr txBox="1"/>
              <p:nvPr/>
            </p:nvSpPr>
            <p:spPr>
              <a:xfrm>
                <a:off x="0" y="668121"/>
                <a:ext cx="5681980" cy="81788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91439" tIns="91439" rIns="91439" bIns="91439" numCol="1" anchor="t">
                <a:spAutoFit/>
              </a:bodyPr>
              <a:lstStyle>
                <a:lvl1pPr>
                  <a:defRPr b="1">
                    <a:solidFill>
                      <a:srgbClr val="424242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pPr/>
                <a:r>
                  <a:t>年度需求计划内物资总项数</a:t>
                </a:r>
              </a:p>
            </p:txBody>
          </p:sp>
        </p:grpSp>
        <p:sp>
          <p:nvSpPr>
            <p:cNvPr id="1443" name="× 100%"/>
            <p:cNvSpPr txBox="1"/>
            <p:nvPr/>
          </p:nvSpPr>
          <p:spPr>
            <a:xfrm>
              <a:off x="9613258" y="372161"/>
              <a:ext cx="1758946" cy="72898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1">
                  <a:solidFill>
                    <a:srgbClr val="424242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× 100%</a:t>
              </a:r>
            </a:p>
          </p:txBody>
        </p:sp>
      </p:grpSp>
      <p:sp>
        <p:nvSpPr>
          <p:cNvPr id="1445" name="组合 6"/>
          <p:cNvSpPr/>
          <p:nvPr/>
        </p:nvSpPr>
        <p:spPr>
          <a:xfrm>
            <a:off x="10485315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2980B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呆滞物资</a:t>
            </a:r>
          </a:p>
        </p:txBody>
      </p:sp>
      <p:sp>
        <p:nvSpPr>
          <p:cNvPr id="1446" name="组合 9"/>
          <p:cNvSpPr/>
          <p:nvPr/>
        </p:nvSpPr>
        <p:spPr>
          <a:xfrm>
            <a:off x="6736651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1F608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需求计划</a:t>
            </a:r>
          </a:p>
        </p:txBody>
      </p:sp>
      <p:sp>
        <p:nvSpPr>
          <p:cNvPr id="1447" name="组合 12"/>
          <p:cNvSpPr/>
          <p:nvPr/>
        </p:nvSpPr>
        <p:spPr>
          <a:xfrm>
            <a:off x="17982643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7BB8E1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b="1" sz="4800">
                <a:solidFill>
                  <a:srgbClr val="17375E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48" name="组合 15"/>
          <p:cNvSpPr/>
          <p:nvPr/>
        </p:nvSpPr>
        <p:spPr>
          <a:xfrm>
            <a:off x="14233979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物资盘点</a:t>
            </a:r>
          </a:p>
        </p:txBody>
      </p:sp>
      <p:sp>
        <p:nvSpPr>
          <p:cNvPr id="1449" name="文本框 6"/>
          <p:cNvSpPr txBox="1"/>
          <p:nvPr/>
        </p:nvSpPr>
        <p:spPr>
          <a:xfrm>
            <a:off x="2044700" y="539750"/>
            <a:ext cx="3729373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2.生产物资</a:t>
            </a:r>
          </a:p>
        </p:txBody>
      </p:sp>
      <p:sp>
        <p:nvSpPr>
          <p:cNvPr id="1450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sp>
        <p:nvSpPr>
          <p:cNvPr id="1451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  <p:sp>
        <p:nvSpPr>
          <p:cNvPr id="1452" name="线条"/>
          <p:cNvSpPr/>
          <p:nvPr/>
        </p:nvSpPr>
        <p:spPr>
          <a:xfrm>
            <a:off x="8144215" y="1208061"/>
            <a:ext cx="1884293" cy="1"/>
          </a:xfrm>
          <a:prstGeom prst="line">
            <a:avLst/>
          </a:prstGeom>
          <a:ln w="101600">
            <a:solidFill>
              <a:srgbClr val="FFFFFF"/>
            </a:solidFill>
            <a:miter/>
          </a:ln>
        </p:spPr>
        <p:txBody>
          <a:bodyPr tIns="91439" bIns="91439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00">
        <p:dissolve/>
      </p:transition>
    </mc:Choice>
    <mc:Fallback>
      <p:transition spd="fast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55" name="库存在消耗企业可观的储存费用的同时，往往随着时间的变化，其价值也不断贬值。产生呆滞物资，进而形成不良资产。同时，呆滞物资也会占用大量资金。"/>
          <p:cNvSpPr txBox="1"/>
          <p:nvPr/>
        </p:nvSpPr>
        <p:spPr>
          <a:xfrm>
            <a:off x="2846313" y="8747576"/>
            <a:ext cx="18691374" cy="1452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algn="ctr">
              <a:defRPr b="1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库存在消耗企业可观的储存费用的同时，往往随着时间的变化，其价值也</a:t>
            </a:r>
            <a:r>
              <a:rPr>
                <a:solidFill>
                  <a:srgbClr val="1070FD"/>
                </a:solidFill>
              </a:rPr>
              <a:t>不断贬值</a:t>
            </a:r>
            <a:r>
              <a:t>。产生呆滞物资，进而</a:t>
            </a:r>
            <a:r>
              <a:rPr>
                <a:solidFill>
                  <a:srgbClr val="1070FD"/>
                </a:solidFill>
              </a:rPr>
              <a:t>形成不良资产</a:t>
            </a:r>
            <a:r>
              <a:t>。同时，呆滞物资也会</a:t>
            </a:r>
            <a:r>
              <a:rPr>
                <a:solidFill>
                  <a:srgbClr val="1070FD"/>
                </a:solidFill>
              </a:rPr>
              <a:t>占用大量资金</a:t>
            </a:r>
            <a:r>
              <a:t>。</a:t>
            </a:r>
          </a:p>
        </p:txBody>
      </p:sp>
      <p:pic>
        <p:nvPicPr>
          <p:cNvPr id="1456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4669" y="3515543"/>
            <a:ext cx="18294662" cy="470990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12700" dir="5400000">
              <a:srgbClr val="000000"/>
            </a:outerShdw>
          </a:effectLst>
        </p:spPr>
      </p:pic>
      <p:sp>
        <p:nvSpPr>
          <p:cNvPr id="1457" name="矩形"/>
          <p:cNvSpPr/>
          <p:nvPr/>
        </p:nvSpPr>
        <p:spPr>
          <a:xfrm>
            <a:off x="12857854" y="4936173"/>
            <a:ext cx="2601197" cy="3240979"/>
          </a:xfrm>
          <a:prstGeom prst="rect">
            <a:avLst/>
          </a:prstGeom>
          <a:ln w="76200">
            <a:solidFill>
              <a:srgbClr val="FF2600"/>
            </a:solidFill>
            <a:miter/>
          </a:ln>
        </p:spPr>
        <p:txBody>
          <a:bodyPr tIns="91439" bIns="91439" anchor="ctr"/>
          <a:lstStyle/>
          <a:p>
            <a:pPr>
              <a:defRPr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458" name="黄灯警示：同一物资，在入库后，6个月内没有产生出入库交易信息的；…"/>
          <p:cNvSpPr txBox="1"/>
          <p:nvPr/>
        </p:nvSpPr>
        <p:spPr>
          <a:xfrm>
            <a:off x="4645123" y="10739131"/>
            <a:ext cx="15093754" cy="1465581"/>
          </a:xfrm>
          <a:prstGeom prst="rect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1270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/>
            <a:r>
              <a:t>黄灯警示：同一物资，在入库后，6个月内没有产生出入库交易信息的；</a:t>
            </a:r>
          </a:p>
          <a:p>
            <a:pPr/>
            <a:r>
              <a:t>红灯预警：使用部门，黄灯警示（呆滞）物资的种类超过采购物资30%；</a:t>
            </a:r>
          </a:p>
        </p:txBody>
      </p:sp>
      <p:sp>
        <p:nvSpPr>
          <p:cNvPr id="1459" name="组合 6"/>
          <p:cNvSpPr/>
          <p:nvPr/>
        </p:nvSpPr>
        <p:spPr>
          <a:xfrm>
            <a:off x="10485315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2980B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呆滞物资</a:t>
            </a:r>
          </a:p>
        </p:txBody>
      </p:sp>
      <p:sp>
        <p:nvSpPr>
          <p:cNvPr id="1460" name="组合 9"/>
          <p:cNvSpPr/>
          <p:nvPr/>
        </p:nvSpPr>
        <p:spPr>
          <a:xfrm>
            <a:off x="6736651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1F608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需求计划</a:t>
            </a:r>
          </a:p>
        </p:txBody>
      </p:sp>
      <p:sp>
        <p:nvSpPr>
          <p:cNvPr id="1461" name="组合 12"/>
          <p:cNvSpPr/>
          <p:nvPr/>
        </p:nvSpPr>
        <p:spPr>
          <a:xfrm>
            <a:off x="17982643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7BB8E1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b="1" sz="4800">
                <a:solidFill>
                  <a:srgbClr val="17375E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62" name="组合 15"/>
          <p:cNvSpPr/>
          <p:nvPr/>
        </p:nvSpPr>
        <p:spPr>
          <a:xfrm>
            <a:off x="14233979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物资盘点</a:t>
            </a:r>
          </a:p>
        </p:txBody>
      </p:sp>
      <p:sp>
        <p:nvSpPr>
          <p:cNvPr id="1463" name="文本框 6"/>
          <p:cNvSpPr txBox="1"/>
          <p:nvPr/>
        </p:nvSpPr>
        <p:spPr>
          <a:xfrm>
            <a:off x="2044700" y="539750"/>
            <a:ext cx="3729373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2.生产物资</a:t>
            </a:r>
          </a:p>
        </p:txBody>
      </p:sp>
      <p:sp>
        <p:nvSpPr>
          <p:cNvPr id="1464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sp>
        <p:nvSpPr>
          <p:cNvPr id="1465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  <p:sp>
        <p:nvSpPr>
          <p:cNvPr id="1466" name="线条"/>
          <p:cNvSpPr/>
          <p:nvPr/>
        </p:nvSpPr>
        <p:spPr>
          <a:xfrm>
            <a:off x="11878015" y="1208061"/>
            <a:ext cx="1884293" cy="1"/>
          </a:xfrm>
          <a:prstGeom prst="line">
            <a:avLst/>
          </a:prstGeom>
          <a:ln w="101600">
            <a:solidFill>
              <a:srgbClr val="FFFFFF"/>
            </a:solidFill>
            <a:miter/>
          </a:ln>
        </p:spPr>
        <p:txBody>
          <a:bodyPr tIns="91439" bIns="91439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800"/>
                                        <p:tgtEl>
                                          <p:spTgt spid="1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5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幻灯片编号"/>
          <p:cNvSpPr txBox="1"/>
          <p:nvPr>
            <p:ph type="sldNum" sz="quarter" idx="2"/>
          </p:nvPr>
        </p:nvSpPr>
        <p:spPr>
          <a:xfrm>
            <a:off x="11761613" y="12791195"/>
            <a:ext cx="860774" cy="6654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9" tIns="91439" rIns="91439" bIns="91439"/>
          <a:lstStyle/>
          <a:p>
            <a:pPr/>
            <a:fld id="{86CB4B4D-7CA3-9044-876B-883B54F8677D}" type="slidenum"/>
          </a:p>
        </p:txBody>
      </p:sp>
      <p:sp>
        <p:nvSpPr>
          <p:cNvPr id="277" name="文本框 6"/>
          <p:cNvSpPr txBox="1"/>
          <p:nvPr/>
        </p:nvSpPr>
        <p:spPr>
          <a:xfrm>
            <a:off x="2044700" y="539750"/>
            <a:ext cx="6877050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调研覆盖范围</a:t>
            </a:r>
          </a:p>
        </p:txBody>
      </p:sp>
      <p:sp>
        <p:nvSpPr>
          <p:cNvPr id="278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grpSp>
        <p:nvGrpSpPr>
          <p:cNvPr id="281" name="组合 8"/>
          <p:cNvGrpSpPr/>
          <p:nvPr/>
        </p:nvGrpSpPr>
        <p:grpSpPr>
          <a:xfrm>
            <a:off x="412750" y="631826"/>
            <a:ext cx="1631950" cy="985114"/>
            <a:chOff x="0" y="0"/>
            <a:chExt cx="1631950" cy="985113"/>
          </a:xfrm>
        </p:grpSpPr>
        <p:sp>
          <p:nvSpPr>
            <p:cNvPr id="279" name="KSO_Shape"/>
            <p:cNvSpPr/>
            <p:nvPr/>
          </p:nvSpPr>
          <p:spPr>
            <a:xfrm>
              <a:off x="0" y="3173"/>
              <a:ext cx="1631950" cy="895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111" y="12220"/>
                  </a:moveTo>
                  <a:lnTo>
                    <a:pt x="19086" y="11837"/>
                  </a:lnTo>
                  <a:lnTo>
                    <a:pt x="19058" y="11462"/>
                  </a:lnTo>
                  <a:lnTo>
                    <a:pt x="19018" y="11087"/>
                  </a:lnTo>
                  <a:lnTo>
                    <a:pt x="18965" y="10726"/>
                  </a:lnTo>
                  <a:lnTo>
                    <a:pt x="18909" y="10366"/>
                  </a:lnTo>
                  <a:lnTo>
                    <a:pt x="18844" y="10013"/>
                  </a:lnTo>
                  <a:lnTo>
                    <a:pt x="18767" y="9667"/>
                  </a:lnTo>
                  <a:lnTo>
                    <a:pt x="18678" y="9329"/>
                  </a:lnTo>
                  <a:lnTo>
                    <a:pt x="18589" y="8998"/>
                  </a:lnTo>
                  <a:lnTo>
                    <a:pt x="18488" y="8689"/>
                  </a:lnTo>
                  <a:lnTo>
                    <a:pt x="18379" y="8372"/>
                  </a:lnTo>
                  <a:lnTo>
                    <a:pt x="18262" y="8078"/>
                  </a:lnTo>
                  <a:lnTo>
                    <a:pt x="18141" y="7791"/>
                  </a:lnTo>
                  <a:lnTo>
                    <a:pt x="18011" y="7511"/>
                  </a:lnTo>
                  <a:lnTo>
                    <a:pt x="17870" y="7239"/>
                  </a:lnTo>
                  <a:lnTo>
                    <a:pt x="17729" y="6989"/>
                  </a:lnTo>
                  <a:lnTo>
                    <a:pt x="17579" y="6746"/>
                  </a:lnTo>
                  <a:lnTo>
                    <a:pt x="17425" y="6518"/>
                  </a:lnTo>
                  <a:lnTo>
                    <a:pt x="17264" y="6298"/>
                  </a:lnTo>
                  <a:lnTo>
                    <a:pt x="17094" y="6092"/>
                  </a:lnTo>
                  <a:lnTo>
                    <a:pt x="16924" y="5900"/>
                  </a:lnTo>
                  <a:lnTo>
                    <a:pt x="16747" y="5724"/>
                  </a:lnTo>
                  <a:lnTo>
                    <a:pt x="16565" y="5569"/>
                  </a:lnTo>
                  <a:lnTo>
                    <a:pt x="16379" y="5422"/>
                  </a:lnTo>
                  <a:lnTo>
                    <a:pt x="16185" y="5290"/>
                  </a:lnTo>
                  <a:lnTo>
                    <a:pt x="15991" y="5172"/>
                  </a:lnTo>
                  <a:lnTo>
                    <a:pt x="15789" y="5069"/>
                  </a:lnTo>
                  <a:lnTo>
                    <a:pt x="15587" y="4995"/>
                  </a:lnTo>
                  <a:lnTo>
                    <a:pt x="15381" y="4929"/>
                  </a:lnTo>
                  <a:lnTo>
                    <a:pt x="15171" y="4878"/>
                  </a:lnTo>
                  <a:lnTo>
                    <a:pt x="14956" y="4856"/>
                  </a:lnTo>
                  <a:lnTo>
                    <a:pt x="14742" y="4841"/>
                  </a:lnTo>
                  <a:lnTo>
                    <a:pt x="14581" y="4856"/>
                  </a:lnTo>
                  <a:lnTo>
                    <a:pt x="14411" y="4863"/>
                  </a:lnTo>
                  <a:lnTo>
                    <a:pt x="14249" y="4892"/>
                  </a:lnTo>
                  <a:lnTo>
                    <a:pt x="14087" y="4929"/>
                  </a:lnTo>
                  <a:lnTo>
                    <a:pt x="13926" y="4981"/>
                  </a:lnTo>
                  <a:lnTo>
                    <a:pt x="13611" y="5113"/>
                  </a:lnTo>
                  <a:lnTo>
                    <a:pt x="13457" y="5194"/>
                  </a:lnTo>
                  <a:lnTo>
                    <a:pt x="13312" y="5282"/>
                  </a:lnTo>
                  <a:lnTo>
                    <a:pt x="13013" y="5488"/>
                  </a:lnTo>
                  <a:lnTo>
                    <a:pt x="12871" y="5613"/>
                  </a:lnTo>
                  <a:lnTo>
                    <a:pt x="12730" y="5731"/>
                  </a:lnTo>
                  <a:lnTo>
                    <a:pt x="12592" y="5871"/>
                  </a:lnTo>
                  <a:lnTo>
                    <a:pt x="12459" y="6011"/>
                  </a:lnTo>
                  <a:lnTo>
                    <a:pt x="12326" y="6165"/>
                  </a:lnTo>
                  <a:lnTo>
                    <a:pt x="12277" y="5834"/>
                  </a:lnTo>
                  <a:lnTo>
                    <a:pt x="12220" y="5518"/>
                  </a:lnTo>
                  <a:lnTo>
                    <a:pt x="12152" y="5201"/>
                  </a:lnTo>
                  <a:lnTo>
                    <a:pt x="12079" y="4885"/>
                  </a:lnTo>
                  <a:lnTo>
                    <a:pt x="12002" y="4583"/>
                  </a:lnTo>
                  <a:lnTo>
                    <a:pt x="11917" y="4289"/>
                  </a:lnTo>
                  <a:lnTo>
                    <a:pt x="11828" y="3987"/>
                  </a:lnTo>
                  <a:lnTo>
                    <a:pt x="11731" y="3708"/>
                  </a:lnTo>
                  <a:lnTo>
                    <a:pt x="11626" y="3436"/>
                  </a:lnTo>
                  <a:lnTo>
                    <a:pt x="11517" y="3163"/>
                  </a:lnTo>
                  <a:lnTo>
                    <a:pt x="11400" y="2913"/>
                  </a:lnTo>
                  <a:lnTo>
                    <a:pt x="11283" y="2656"/>
                  </a:lnTo>
                  <a:lnTo>
                    <a:pt x="11158" y="2420"/>
                  </a:lnTo>
                  <a:lnTo>
                    <a:pt x="11024" y="2185"/>
                  </a:lnTo>
                  <a:lnTo>
                    <a:pt x="10887" y="1972"/>
                  </a:lnTo>
                  <a:lnTo>
                    <a:pt x="10745" y="1751"/>
                  </a:lnTo>
                  <a:lnTo>
                    <a:pt x="10600" y="1552"/>
                  </a:lnTo>
                  <a:lnTo>
                    <a:pt x="10450" y="1361"/>
                  </a:lnTo>
                  <a:lnTo>
                    <a:pt x="10297" y="1184"/>
                  </a:lnTo>
                  <a:lnTo>
                    <a:pt x="10139" y="1023"/>
                  </a:lnTo>
                  <a:lnTo>
                    <a:pt x="9974" y="861"/>
                  </a:lnTo>
                  <a:lnTo>
                    <a:pt x="9808" y="714"/>
                  </a:lnTo>
                  <a:lnTo>
                    <a:pt x="9634" y="581"/>
                  </a:lnTo>
                  <a:lnTo>
                    <a:pt x="9464" y="463"/>
                  </a:lnTo>
                  <a:lnTo>
                    <a:pt x="9287" y="360"/>
                  </a:lnTo>
                  <a:lnTo>
                    <a:pt x="9105" y="265"/>
                  </a:lnTo>
                  <a:lnTo>
                    <a:pt x="8923" y="184"/>
                  </a:lnTo>
                  <a:lnTo>
                    <a:pt x="8737" y="125"/>
                  </a:lnTo>
                  <a:lnTo>
                    <a:pt x="8543" y="66"/>
                  </a:lnTo>
                  <a:lnTo>
                    <a:pt x="8353" y="29"/>
                  </a:lnTo>
                  <a:lnTo>
                    <a:pt x="8159" y="7"/>
                  </a:lnTo>
                  <a:lnTo>
                    <a:pt x="7965" y="0"/>
                  </a:lnTo>
                  <a:lnTo>
                    <a:pt x="7844" y="0"/>
                  </a:lnTo>
                  <a:lnTo>
                    <a:pt x="7731" y="7"/>
                  </a:lnTo>
                  <a:lnTo>
                    <a:pt x="7614" y="29"/>
                  </a:lnTo>
                  <a:lnTo>
                    <a:pt x="7500" y="44"/>
                  </a:lnTo>
                  <a:lnTo>
                    <a:pt x="7391" y="59"/>
                  </a:lnTo>
                  <a:lnTo>
                    <a:pt x="7274" y="96"/>
                  </a:lnTo>
                  <a:lnTo>
                    <a:pt x="7056" y="169"/>
                  </a:lnTo>
                  <a:lnTo>
                    <a:pt x="6834" y="250"/>
                  </a:lnTo>
                  <a:lnTo>
                    <a:pt x="6619" y="368"/>
                  </a:lnTo>
                  <a:lnTo>
                    <a:pt x="6413" y="500"/>
                  </a:lnTo>
                  <a:lnTo>
                    <a:pt x="6207" y="647"/>
                  </a:lnTo>
                  <a:lnTo>
                    <a:pt x="6009" y="809"/>
                  </a:lnTo>
                  <a:lnTo>
                    <a:pt x="5811" y="993"/>
                  </a:lnTo>
                  <a:lnTo>
                    <a:pt x="5625" y="1184"/>
                  </a:lnTo>
                  <a:lnTo>
                    <a:pt x="5443" y="1405"/>
                  </a:lnTo>
                  <a:lnTo>
                    <a:pt x="5266" y="1626"/>
                  </a:lnTo>
                  <a:lnTo>
                    <a:pt x="5092" y="1876"/>
                  </a:lnTo>
                  <a:lnTo>
                    <a:pt x="4930" y="2134"/>
                  </a:lnTo>
                  <a:lnTo>
                    <a:pt x="4773" y="2406"/>
                  </a:lnTo>
                  <a:lnTo>
                    <a:pt x="4623" y="2693"/>
                  </a:lnTo>
                  <a:lnTo>
                    <a:pt x="4482" y="2987"/>
                  </a:lnTo>
                  <a:lnTo>
                    <a:pt x="4348" y="3296"/>
                  </a:lnTo>
                  <a:lnTo>
                    <a:pt x="4223" y="3612"/>
                  </a:lnTo>
                  <a:lnTo>
                    <a:pt x="4106" y="3958"/>
                  </a:lnTo>
                  <a:lnTo>
                    <a:pt x="3997" y="4296"/>
                  </a:lnTo>
                  <a:lnTo>
                    <a:pt x="3896" y="4650"/>
                  </a:lnTo>
                  <a:lnTo>
                    <a:pt x="3807" y="5010"/>
                  </a:lnTo>
                  <a:lnTo>
                    <a:pt x="3726" y="5385"/>
                  </a:lnTo>
                  <a:lnTo>
                    <a:pt x="3657" y="5768"/>
                  </a:lnTo>
                  <a:lnTo>
                    <a:pt x="3597" y="6158"/>
                  </a:lnTo>
                  <a:lnTo>
                    <a:pt x="3544" y="6548"/>
                  </a:lnTo>
                  <a:lnTo>
                    <a:pt x="3504" y="6960"/>
                  </a:lnTo>
                  <a:lnTo>
                    <a:pt x="3492" y="7158"/>
                  </a:lnTo>
                  <a:lnTo>
                    <a:pt x="3475" y="7372"/>
                  </a:lnTo>
                  <a:lnTo>
                    <a:pt x="3467" y="7578"/>
                  </a:lnTo>
                  <a:lnTo>
                    <a:pt x="3455" y="7791"/>
                  </a:lnTo>
                  <a:lnTo>
                    <a:pt x="3455" y="7997"/>
                  </a:lnTo>
                  <a:lnTo>
                    <a:pt x="3451" y="8203"/>
                  </a:lnTo>
                  <a:lnTo>
                    <a:pt x="3455" y="8460"/>
                  </a:lnTo>
                  <a:lnTo>
                    <a:pt x="3463" y="8703"/>
                  </a:lnTo>
                  <a:lnTo>
                    <a:pt x="3475" y="8946"/>
                  </a:lnTo>
                  <a:lnTo>
                    <a:pt x="3492" y="9196"/>
                  </a:lnTo>
                  <a:lnTo>
                    <a:pt x="3415" y="9189"/>
                  </a:lnTo>
                  <a:lnTo>
                    <a:pt x="3237" y="9196"/>
                  </a:lnTo>
                  <a:lnTo>
                    <a:pt x="3063" y="9218"/>
                  </a:lnTo>
                  <a:lnTo>
                    <a:pt x="2893" y="9262"/>
                  </a:lnTo>
                  <a:lnTo>
                    <a:pt x="2724" y="9314"/>
                  </a:lnTo>
                  <a:lnTo>
                    <a:pt x="2558" y="9380"/>
                  </a:lnTo>
                  <a:lnTo>
                    <a:pt x="2400" y="9468"/>
                  </a:lnTo>
                  <a:lnTo>
                    <a:pt x="2243" y="9564"/>
                  </a:lnTo>
                  <a:lnTo>
                    <a:pt x="2081" y="9682"/>
                  </a:lnTo>
                  <a:lnTo>
                    <a:pt x="1936" y="9799"/>
                  </a:lnTo>
                  <a:lnTo>
                    <a:pt x="1786" y="9939"/>
                  </a:lnTo>
                  <a:lnTo>
                    <a:pt x="1645" y="10086"/>
                  </a:lnTo>
                  <a:lnTo>
                    <a:pt x="1503" y="10248"/>
                  </a:lnTo>
                  <a:lnTo>
                    <a:pt x="1370" y="10417"/>
                  </a:lnTo>
                  <a:lnTo>
                    <a:pt x="1241" y="10601"/>
                  </a:lnTo>
                  <a:lnTo>
                    <a:pt x="1119" y="10800"/>
                  </a:lnTo>
                  <a:lnTo>
                    <a:pt x="1002" y="11006"/>
                  </a:lnTo>
                  <a:lnTo>
                    <a:pt x="885" y="11219"/>
                  </a:lnTo>
                  <a:lnTo>
                    <a:pt x="780" y="11447"/>
                  </a:lnTo>
                  <a:lnTo>
                    <a:pt x="683" y="11683"/>
                  </a:lnTo>
                  <a:lnTo>
                    <a:pt x="586" y="11926"/>
                  </a:lnTo>
                  <a:lnTo>
                    <a:pt x="493" y="12176"/>
                  </a:lnTo>
                  <a:lnTo>
                    <a:pt x="412" y="12433"/>
                  </a:lnTo>
                  <a:lnTo>
                    <a:pt x="335" y="12698"/>
                  </a:lnTo>
                  <a:lnTo>
                    <a:pt x="206" y="13257"/>
                  </a:lnTo>
                  <a:lnTo>
                    <a:pt x="154" y="13544"/>
                  </a:lnTo>
                  <a:lnTo>
                    <a:pt x="73" y="14147"/>
                  </a:lnTo>
                  <a:lnTo>
                    <a:pt x="40" y="14456"/>
                  </a:lnTo>
                  <a:lnTo>
                    <a:pt x="20" y="14758"/>
                  </a:lnTo>
                  <a:lnTo>
                    <a:pt x="8" y="15074"/>
                  </a:lnTo>
                  <a:lnTo>
                    <a:pt x="0" y="15391"/>
                  </a:lnTo>
                  <a:lnTo>
                    <a:pt x="8" y="15707"/>
                  </a:lnTo>
                  <a:lnTo>
                    <a:pt x="20" y="16009"/>
                  </a:lnTo>
                  <a:lnTo>
                    <a:pt x="40" y="16310"/>
                  </a:lnTo>
                  <a:lnTo>
                    <a:pt x="69" y="16605"/>
                  </a:lnTo>
                  <a:lnTo>
                    <a:pt x="101" y="16899"/>
                  </a:lnTo>
                  <a:lnTo>
                    <a:pt x="145" y="17186"/>
                  </a:lnTo>
                  <a:lnTo>
                    <a:pt x="198" y="17465"/>
                  </a:lnTo>
                  <a:lnTo>
                    <a:pt x="255" y="17738"/>
                  </a:lnTo>
                  <a:lnTo>
                    <a:pt x="319" y="18010"/>
                  </a:lnTo>
                  <a:lnTo>
                    <a:pt x="388" y="18267"/>
                  </a:lnTo>
                  <a:lnTo>
                    <a:pt x="465" y="18517"/>
                  </a:lnTo>
                  <a:lnTo>
                    <a:pt x="554" y="18775"/>
                  </a:lnTo>
                  <a:lnTo>
                    <a:pt x="643" y="19010"/>
                  </a:lnTo>
                  <a:lnTo>
                    <a:pt x="740" y="19238"/>
                  </a:lnTo>
                  <a:lnTo>
                    <a:pt x="841" y="19459"/>
                  </a:lnTo>
                  <a:lnTo>
                    <a:pt x="946" y="19672"/>
                  </a:lnTo>
                  <a:lnTo>
                    <a:pt x="1059" y="19878"/>
                  </a:lnTo>
                  <a:lnTo>
                    <a:pt x="1172" y="20070"/>
                  </a:lnTo>
                  <a:lnTo>
                    <a:pt x="1297" y="20254"/>
                  </a:lnTo>
                  <a:lnTo>
                    <a:pt x="1422" y="20430"/>
                  </a:lnTo>
                  <a:lnTo>
                    <a:pt x="1556" y="20592"/>
                  </a:lnTo>
                  <a:lnTo>
                    <a:pt x="1689" y="20739"/>
                  </a:lnTo>
                  <a:lnTo>
                    <a:pt x="1831" y="20894"/>
                  </a:lnTo>
                  <a:lnTo>
                    <a:pt x="1972" y="21011"/>
                  </a:lnTo>
                  <a:lnTo>
                    <a:pt x="2122" y="21137"/>
                  </a:lnTo>
                  <a:lnTo>
                    <a:pt x="2275" y="21240"/>
                  </a:lnTo>
                  <a:lnTo>
                    <a:pt x="2429" y="21328"/>
                  </a:lnTo>
                  <a:lnTo>
                    <a:pt x="2744" y="21475"/>
                  </a:lnTo>
                  <a:lnTo>
                    <a:pt x="2906" y="21526"/>
                  </a:lnTo>
                  <a:lnTo>
                    <a:pt x="3075" y="21563"/>
                  </a:lnTo>
                  <a:lnTo>
                    <a:pt x="3241" y="21585"/>
                  </a:lnTo>
                  <a:lnTo>
                    <a:pt x="3241" y="21600"/>
                  </a:lnTo>
                  <a:lnTo>
                    <a:pt x="18921" y="21600"/>
                  </a:lnTo>
                  <a:lnTo>
                    <a:pt x="18921" y="21578"/>
                  </a:lnTo>
                  <a:lnTo>
                    <a:pt x="18965" y="21585"/>
                  </a:lnTo>
                  <a:lnTo>
                    <a:pt x="19018" y="21600"/>
                  </a:lnTo>
                  <a:lnTo>
                    <a:pt x="19155" y="21600"/>
                  </a:lnTo>
                  <a:lnTo>
                    <a:pt x="19284" y="21578"/>
                  </a:lnTo>
                  <a:lnTo>
                    <a:pt x="19414" y="21541"/>
                  </a:lnTo>
                  <a:lnTo>
                    <a:pt x="19543" y="21497"/>
                  </a:lnTo>
                  <a:lnTo>
                    <a:pt x="19664" y="21446"/>
                  </a:lnTo>
                  <a:lnTo>
                    <a:pt x="19786" y="21387"/>
                  </a:lnTo>
                  <a:lnTo>
                    <a:pt x="19907" y="21320"/>
                  </a:lnTo>
                  <a:lnTo>
                    <a:pt x="20024" y="21232"/>
                  </a:lnTo>
                  <a:lnTo>
                    <a:pt x="20141" y="21137"/>
                  </a:lnTo>
                  <a:lnTo>
                    <a:pt x="20250" y="21034"/>
                  </a:lnTo>
                  <a:lnTo>
                    <a:pt x="20359" y="20916"/>
                  </a:lnTo>
                  <a:lnTo>
                    <a:pt x="20460" y="20798"/>
                  </a:lnTo>
                  <a:lnTo>
                    <a:pt x="20565" y="20666"/>
                  </a:lnTo>
                  <a:lnTo>
                    <a:pt x="20662" y="20526"/>
                  </a:lnTo>
                  <a:lnTo>
                    <a:pt x="20751" y="20379"/>
                  </a:lnTo>
                  <a:lnTo>
                    <a:pt x="20844" y="20217"/>
                  </a:lnTo>
                  <a:lnTo>
                    <a:pt x="20929" y="20062"/>
                  </a:lnTo>
                  <a:lnTo>
                    <a:pt x="21010" y="19886"/>
                  </a:lnTo>
                  <a:lnTo>
                    <a:pt x="21087" y="19717"/>
                  </a:lnTo>
                  <a:lnTo>
                    <a:pt x="21160" y="19533"/>
                  </a:lnTo>
                  <a:lnTo>
                    <a:pt x="21224" y="19341"/>
                  </a:lnTo>
                  <a:lnTo>
                    <a:pt x="21289" y="19143"/>
                  </a:lnTo>
                  <a:lnTo>
                    <a:pt x="21345" y="18937"/>
                  </a:lnTo>
                  <a:lnTo>
                    <a:pt x="21398" y="18731"/>
                  </a:lnTo>
                  <a:lnTo>
                    <a:pt x="21442" y="18517"/>
                  </a:lnTo>
                  <a:lnTo>
                    <a:pt x="21483" y="18304"/>
                  </a:lnTo>
                  <a:lnTo>
                    <a:pt x="21519" y="18076"/>
                  </a:lnTo>
                  <a:lnTo>
                    <a:pt x="21547" y="17848"/>
                  </a:lnTo>
                  <a:lnTo>
                    <a:pt x="21572" y="17613"/>
                  </a:lnTo>
                  <a:lnTo>
                    <a:pt x="21596" y="17142"/>
                  </a:lnTo>
                  <a:lnTo>
                    <a:pt x="21600" y="16899"/>
                  </a:lnTo>
                  <a:lnTo>
                    <a:pt x="21596" y="16663"/>
                  </a:lnTo>
                  <a:lnTo>
                    <a:pt x="21584" y="16428"/>
                  </a:lnTo>
                  <a:lnTo>
                    <a:pt x="21572" y="16207"/>
                  </a:lnTo>
                  <a:lnTo>
                    <a:pt x="21552" y="15979"/>
                  </a:lnTo>
                  <a:lnTo>
                    <a:pt x="21523" y="15751"/>
                  </a:lnTo>
                  <a:lnTo>
                    <a:pt x="21491" y="15531"/>
                  </a:lnTo>
                  <a:lnTo>
                    <a:pt x="21450" y="15325"/>
                  </a:lnTo>
                  <a:lnTo>
                    <a:pt x="21402" y="15111"/>
                  </a:lnTo>
                  <a:lnTo>
                    <a:pt x="21353" y="14905"/>
                  </a:lnTo>
                  <a:lnTo>
                    <a:pt x="21301" y="14714"/>
                  </a:lnTo>
                  <a:lnTo>
                    <a:pt x="21180" y="14331"/>
                  </a:lnTo>
                  <a:lnTo>
                    <a:pt x="21107" y="14147"/>
                  </a:lnTo>
                  <a:lnTo>
                    <a:pt x="21034" y="13971"/>
                  </a:lnTo>
                  <a:lnTo>
                    <a:pt x="20953" y="13809"/>
                  </a:lnTo>
                  <a:lnTo>
                    <a:pt x="20873" y="13640"/>
                  </a:lnTo>
                  <a:lnTo>
                    <a:pt x="20695" y="13346"/>
                  </a:lnTo>
                  <a:lnTo>
                    <a:pt x="20602" y="13206"/>
                  </a:lnTo>
                  <a:lnTo>
                    <a:pt x="20505" y="13073"/>
                  </a:lnTo>
                  <a:lnTo>
                    <a:pt x="20404" y="12956"/>
                  </a:lnTo>
                  <a:lnTo>
                    <a:pt x="20299" y="12838"/>
                  </a:lnTo>
                  <a:lnTo>
                    <a:pt x="20194" y="12735"/>
                  </a:lnTo>
                  <a:lnTo>
                    <a:pt x="20081" y="12632"/>
                  </a:lnTo>
                  <a:lnTo>
                    <a:pt x="19967" y="12551"/>
                  </a:lnTo>
                  <a:lnTo>
                    <a:pt x="19854" y="12477"/>
                  </a:lnTo>
                  <a:lnTo>
                    <a:pt x="19733" y="12404"/>
                  </a:lnTo>
                  <a:lnTo>
                    <a:pt x="19612" y="12345"/>
                  </a:lnTo>
                  <a:lnTo>
                    <a:pt x="19491" y="12301"/>
                  </a:lnTo>
                  <a:lnTo>
                    <a:pt x="19365" y="12264"/>
                  </a:lnTo>
                  <a:lnTo>
                    <a:pt x="19240" y="12242"/>
                  </a:lnTo>
                  <a:lnTo>
                    <a:pt x="19111" y="12220"/>
                  </a:lnTo>
                  <a:close/>
                </a:path>
              </a:pathLst>
            </a:custGeom>
            <a:solidFill>
              <a:srgbClr val="58A6D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 defTabSz="1371508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0" name="文本框 10"/>
            <p:cNvSpPr txBox="1"/>
            <p:nvPr/>
          </p:nvSpPr>
          <p:spPr>
            <a:xfrm>
              <a:off x="340136" y="0"/>
              <a:ext cx="951675" cy="98511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>
                <a:defRPr sz="5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aphicFrame>
        <p:nvGraphicFramePr>
          <p:cNvPr id="282" name="表格"/>
          <p:cNvGraphicFramePr/>
          <p:nvPr/>
        </p:nvGraphicFramePr>
        <p:xfrm>
          <a:off x="852251" y="2595632"/>
          <a:ext cx="22692197" cy="954815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494991"/>
                <a:gridCol w="7345415"/>
                <a:gridCol w="11839091"/>
              </a:tblGrid>
              <a:tr h="120883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3600"/>
                        <a:t>时间节点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3600"/>
                        <a:t>调研范围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3600"/>
                        <a:t>取得成果</a:t>
                      </a:r>
                    </a:p>
                  </a:txBody>
                  <a:tcPr marL="0" marR="0" marT="0" marB="0" anchor="ctr" anchorCtr="0" horzOverflow="overflow"/>
                </a:tc>
              </a:tr>
              <a:tr h="2838019">
                <a:tc>
                  <a:txBody>
                    <a:bodyPr/>
                    <a:lstStyle/>
                    <a:p>
                      <a:pPr algn="ctr">
                        <a:defRPr b="1" sz="2800">
                          <a:solidFill>
                            <a:srgbClr val="535353"/>
                          </a:solidFill>
                        </a:defRPr>
                      </a:pPr>
                      <a:r>
                        <a:t>3月8日～4月16日</a:t>
                      </a:r>
                    </a:p>
                    <a:p>
                      <a:pPr algn="ctr">
                        <a:defRPr b="1" sz="3600">
                          <a:solidFill>
                            <a:srgbClr val="FF2600"/>
                          </a:solidFill>
                        </a:defRPr>
                      </a:pPr>
                      <a:r>
                        <a:t>（单独访谈）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800"/>
                        </a:spcBef>
                        <a:defRPr sz="1800"/>
                      </a:pPr>
                      <a:r>
                        <a:rPr b="1" sz="3400">
                          <a:solidFill>
                            <a:srgbClr val="53535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与监察审计部、企业管理部、财务部、人力资源部、运营分公司、八号线公司等部门（单位）就所涉及的业务流程、信息化系统建设运行情况进行单独访谈。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marL="454526" indent="-454526" algn="l">
                        <a:buSzPct val="100000"/>
                        <a:buAutoNum type="arabicPeriod" startAt="1"/>
                        <a:defRPr b="1" sz="3400">
                          <a:solidFill>
                            <a:srgbClr val="53535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理清核心业务相关制度要求，掌握核心业务运行流程规范；</a:t>
                      </a:r>
                    </a:p>
                    <a:p>
                      <a:pPr marL="454526" indent="-454526" algn="l">
                        <a:buSzPct val="100000"/>
                        <a:buAutoNum type="arabicPeriod" startAt="1"/>
                        <a:defRPr b="1" sz="3400">
                          <a:solidFill>
                            <a:srgbClr val="53535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摸清核心业务信息化支撑情况，研讨监察点设计的可行性；</a:t>
                      </a:r>
                    </a:p>
                    <a:p>
                      <a:pPr marL="454526" indent="-454526" algn="l">
                        <a:buSzPct val="100000"/>
                        <a:buAutoNum type="arabicPeriod" startAt="1"/>
                        <a:defRPr b="1" sz="3400">
                          <a:solidFill>
                            <a:srgbClr val="53535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草拟《电子监察平台二期建设方案》初稿。</a:t>
                      </a:r>
                    </a:p>
                  </a:txBody>
                  <a:tcPr marL="0" marR="0" marT="0" marB="0" anchor="ctr" anchorCtr="0" horzOverflow="overflow"/>
                </a:tc>
              </a:tr>
              <a:tr h="2350506">
                <a:tc>
                  <a:txBody>
                    <a:bodyPr/>
                    <a:lstStyle/>
                    <a:p>
                      <a:pPr algn="ctr">
                        <a:defRPr b="1" sz="2800">
                          <a:solidFill>
                            <a:srgbClr val="535353"/>
                          </a:solidFill>
                        </a:defRPr>
                      </a:pPr>
                      <a:r>
                        <a:t>4月18日～4月27日</a:t>
                      </a:r>
                    </a:p>
                    <a:p>
                      <a:pPr algn="ctr">
                        <a:defRPr b="1" sz="3600">
                          <a:solidFill>
                            <a:srgbClr val="FF2600"/>
                          </a:solidFill>
                        </a:defRPr>
                      </a:pPr>
                      <a:r>
                        <a:t>（集体座谈）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800"/>
                        </a:spcBef>
                        <a:defRPr sz="1800"/>
                      </a:pPr>
                      <a:r>
                        <a:rPr b="1" sz="3400">
                          <a:solidFill>
                            <a:srgbClr val="53535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结合集团“大学习、大调研、大改进”活动，进一步开展调研工作。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marL="454526" indent="-454526" algn="l">
                        <a:buSzPct val="100000"/>
                        <a:buAutoNum type="arabicPeriod" startAt="1"/>
                        <a:defRPr b="1" sz="3400">
                          <a:solidFill>
                            <a:srgbClr val="53535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全面掌握核心业务在各部门、分子公司实际运行情况；</a:t>
                      </a:r>
                    </a:p>
                    <a:p>
                      <a:pPr marL="454526" indent="-454526" algn="l">
                        <a:buSzPct val="100000"/>
                        <a:buAutoNum type="arabicPeriod" startAt="1"/>
                        <a:defRPr b="1" sz="3400">
                          <a:solidFill>
                            <a:srgbClr val="53535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验证监察规则设计与实际工作的契合度；</a:t>
                      </a:r>
                    </a:p>
                    <a:p>
                      <a:pPr marL="454526" indent="-454526" algn="l">
                        <a:buSzPct val="100000"/>
                        <a:buAutoNum type="arabicPeriod" startAt="1"/>
                        <a:defRPr b="1" sz="3400">
                          <a:solidFill>
                            <a:srgbClr val="53535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不断完善《电子监察平台二期建设方案》。</a:t>
                      </a:r>
                    </a:p>
                  </a:txBody>
                  <a:tcPr marL="0" marR="0" marT="0" marB="0" anchor="ctr" anchorCtr="0" horzOverflow="overflow"/>
                </a:tc>
              </a:tr>
              <a:tr h="2707256">
                <a:tc>
                  <a:txBody>
                    <a:bodyPr/>
                    <a:lstStyle/>
                    <a:p>
                      <a:pPr algn="ctr">
                        <a:defRPr b="1" sz="2800">
                          <a:solidFill>
                            <a:srgbClr val="535353"/>
                          </a:solidFill>
                        </a:defRPr>
                      </a:pPr>
                      <a:r>
                        <a:t>4月28日～5月20日</a:t>
                      </a:r>
                    </a:p>
                    <a:p>
                      <a:pPr algn="ctr">
                        <a:defRPr b="1" sz="3600">
                          <a:solidFill>
                            <a:srgbClr val="FF2600"/>
                          </a:solidFill>
                        </a:defRPr>
                      </a:pPr>
                      <a:r>
                        <a:t>（重点访谈）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marL="454526" indent="-454526" algn="l">
                        <a:spcBef>
                          <a:spcPts val="800"/>
                        </a:spcBef>
                        <a:buSzPct val="100000"/>
                        <a:buAutoNum type="arabicPeriod" startAt="1"/>
                        <a:defRPr b="1" sz="3400">
                          <a:solidFill>
                            <a:srgbClr val="53535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与监察审计部领导及业务骨干，定期研讨平台建设方案；</a:t>
                      </a:r>
                    </a:p>
                    <a:p>
                      <a:pPr marL="454526" indent="-454526" algn="l">
                        <a:spcBef>
                          <a:spcPts val="800"/>
                        </a:spcBef>
                        <a:buSzPct val="100000"/>
                        <a:buAutoNum type="arabicPeriod" startAt="1"/>
                        <a:defRPr b="1" sz="3400">
                          <a:solidFill>
                            <a:srgbClr val="53535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与各业务系统开发单位对接。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marL="454526" indent="-454526" algn="l">
                        <a:buSzPct val="100000"/>
                        <a:buAutoNum type="arabicPeriod" startAt="1"/>
                        <a:defRPr b="1" sz="3400">
                          <a:solidFill>
                            <a:srgbClr val="53535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形成了贯穿“人财物”和工程建设管理两条监察主线的业务监察建设思路；</a:t>
                      </a:r>
                    </a:p>
                    <a:p>
                      <a:pPr marL="454526" indent="-454526" algn="l">
                        <a:buSzPct val="100000"/>
                        <a:buAutoNum type="arabicPeriod" startAt="1"/>
                        <a:defRPr b="1" sz="3400">
                          <a:solidFill>
                            <a:srgbClr val="53535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完成了《电子监察平台二期建设方案》。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2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71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2689" y="2547031"/>
            <a:ext cx="15852565" cy="73762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12700" dir="5400000">
              <a:srgbClr val="000000"/>
            </a:outerShdw>
          </a:effectLst>
        </p:spPr>
      </p:pic>
      <p:sp>
        <p:nvSpPr>
          <p:cNvPr id="1472" name="金蝶财务系统"/>
          <p:cNvSpPr/>
          <p:nvPr/>
        </p:nvSpPr>
        <p:spPr>
          <a:xfrm>
            <a:off x="18367846" y="7462402"/>
            <a:ext cx="4477115" cy="1477396"/>
          </a:xfrm>
          <a:prstGeom prst="roundRect">
            <a:avLst>
              <a:gd name="adj" fmla="val 25789"/>
            </a:avLst>
          </a:pr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lin ang="5400000"/>
          </a:gradFill>
          <a:ln w="12700">
            <a:solidFill>
              <a:schemeClr val="accent1"/>
            </a:solidFill>
            <a:miter/>
          </a:ln>
          <a:effectLst>
            <a:outerShdw sx="100000" sy="100000" kx="0" ky="0" algn="b" rotWithShape="0" blurRad="127000" dist="38100" dir="5400000">
              <a:srgbClr val="000000">
                <a:alpha val="63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sz="3400">
                <a:solidFill>
                  <a:srgbClr val="FFFFFF"/>
                </a:solidFill>
              </a:defRPr>
            </a:lvl1pPr>
          </a:lstStyle>
          <a:p>
            <a:pPr/>
            <a:r>
              <a:t>金蝶财务系统</a:t>
            </a:r>
          </a:p>
        </p:txBody>
      </p:sp>
      <p:sp>
        <p:nvSpPr>
          <p:cNvPr id="1473" name="EAM资产管理系统"/>
          <p:cNvSpPr/>
          <p:nvPr/>
        </p:nvSpPr>
        <p:spPr>
          <a:xfrm>
            <a:off x="18367846" y="3530486"/>
            <a:ext cx="4477115" cy="1477395"/>
          </a:xfrm>
          <a:prstGeom prst="roundRect">
            <a:avLst>
              <a:gd name="adj" fmla="val 25789"/>
            </a:avLst>
          </a:pr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lin ang="5400000"/>
          </a:gradFill>
          <a:ln w="12700">
            <a:solidFill>
              <a:schemeClr val="accent1"/>
            </a:solidFill>
            <a:miter/>
          </a:ln>
          <a:effectLst>
            <a:outerShdw sx="100000" sy="100000" kx="0" ky="0" algn="b" rotWithShape="0" blurRad="127000" dist="38100" dir="5400000">
              <a:srgbClr val="000000">
                <a:alpha val="63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sz="3400">
                <a:solidFill>
                  <a:srgbClr val="FFFFFF"/>
                </a:solidFill>
              </a:defRPr>
            </a:lvl1pPr>
          </a:lstStyle>
          <a:p>
            <a:pPr/>
            <a:r>
              <a:t>EAM资产管理系统</a:t>
            </a:r>
          </a:p>
        </p:txBody>
      </p:sp>
      <p:sp>
        <p:nvSpPr>
          <p:cNvPr id="1474" name="硬币"/>
          <p:cNvSpPr/>
          <p:nvPr/>
        </p:nvSpPr>
        <p:spPr>
          <a:xfrm>
            <a:off x="19101269" y="5650965"/>
            <a:ext cx="1220615" cy="1224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12700">
            <a:solidFill>
              <a:srgbClr val="FFFFFF"/>
            </a:solidFill>
            <a:miter/>
          </a:ln>
        </p:spPr>
        <p:txBody>
          <a:bodyPr tIns="91439" bIns="91439" anchor="ctr"/>
          <a:lstStyle/>
          <a:p>
            <a:pPr/>
          </a:p>
        </p:txBody>
      </p:sp>
      <p:sp>
        <p:nvSpPr>
          <p:cNvPr id="1475" name="矩形"/>
          <p:cNvSpPr/>
          <p:nvPr/>
        </p:nvSpPr>
        <p:spPr>
          <a:xfrm>
            <a:off x="4722641" y="3770769"/>
            <a:ext cx="4668362" cy="5664201"/>
          </a:xfrm>
          <a:prstGeom prst="rect">
            <a:avLst/>
          </a:prstGeom>
          <a:ln w="76200">
            <a:solidFill>
              <a:srgbClr val="FF2600"/>
            </a:solidFill>
            <a:miter/>
          </a:ln>
        </p:spPr>
        <p:txBody>
          <a:bodyPr tIns="91439" bIns="91439" anchor="ctr"/>
          <a:lstStyle/>
          <a:p>
            <a:pPr>
              <a:defRPr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476" name="矩形"/>
          <p:cNvSpPr/>
          <p:nvPr/>
        </p:nvSpPr>
        <p:spPr>
          <a:xfrm>
            <a:off x="10832208" y="3770769"/>
            <a:ext cx="2282743" cy="5664201"/>
          </a:xfrm>
          <a:prstGeom prst="rect">
            <a:avLst/>
          </a:prstGeom>
          <a:ln w="76200">
            <a:solidFill>
              <a:srgbClr val="FF2600"/>
            </a:solidFill>
            <a:miter/>
          </a:ln>
        </p:spPr>
        <p:txBody>
          <a:bodyPr tIns="91439" bIns="91439" anchor="ctr"/>
          <a:lstStyle/>
          <a:p>
            <a:pPr>
              <a:defRPr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477" name="矩形"/>
          <p:cNvSpPr/>
          <p:nvPr/>
        </p:nvSpPr>
        <p:spPr>
          <a:xfrm>
            <a:off x="14615901" y="3770769"/>
            <a:ext cx="2282743" cy="5664201"/>
          </a:xfrm>
          <a:prstGeom prst="rect">
            <a:avLst/>
          </a:prstGeom>
          <a:ln w="76200">
            <a:solidFill>
              <a:srgbClr val="FF2600"/>
            </a:solidFill>
            <a:miter/>
          </a:ln>
        </p:spPr>
        <p:txBody>
          <a:bodyPr tIns="91439" bIns="91439" anchor="ctr"/>
          <a:lstStyle/>
          <a:p>
            <a:pPr>
              <a:defRPr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478" name="入库成本"/>
          <p:cNvSpPr txBox="1"/>
          <p:nvPr/>
        </p:nvSpPr>
        <p:spPr>
          <a:xfrm>
            <a:off x="5790631" y="10173289"/>
            <a:ext cx="2532381" cy="10083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ctr">
              <a:defRPr b="1" sz="46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入库成本</a:t>
            </a:r>
          </a:p>
        </p:txBody>
      </p:sp>
      <p:sp>
        <p:nvSpPr>
          <p:cNvPr id="1479" name="出库成本"/>
          <p:cNvSpPr txBox="1"/>
          <p:nvPr/>
        </p:nvSpPr>
        <p:spPr>
          <a:xfrm>
            <a:off x="10707389" y="10173289"/>
            <a:ext cx="2532381" cy="10083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ctr">
              <a:defRPr b="1" sz="46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出库成本</a:t>
            </a:r>
          </a:p>
        </p:txBody>
      </p:sp>
      <p:sp>
        <p:nvSpPr>
          <p:cNvPr id="1480" name="结存"/>
          <p:cNvSpPr txBox="1"/>
          <p:nvPr/>
        </p:nvSpPr>
        <p:spPr>
          <a:xfrm>
            <a:off x="15075283" y="10173289"/>
            <a:ext cx="1363981" cy="10083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ctr">
              <a:defRPr b="1" sz="46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结存</a:t>
            </a:r>
          </a:p>
        </p:txBody>
      </p:sp>
      <p:sp>
        <p:nvSpPr>
          <p:cNvPr id="1481" name="—"/>
          <p:cNvSpPr txBox="1"/>
          <p:nvPr/>
        </p:nvSpPr>
        <p:spPr>
          <a:xfrm>
            <a:off x="9125310" y="10232561"/>
            <a:ext cx="779781" cy="87713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ctr">
              <a:defRPr b="1" sz="46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—</a:t>
            </a:r>
          </a:p>
        </p:txBody>
      </p:sp>
      <p:sp>
        <p:nvSpPr>
          <p:cNvPr id="1482" name="="/>
          <p:cNvSpPr txBox="1"/>
          <p:nvPr/>
        </p:nvSpPr>
        <p:spPr>
          <a:xfrm>
            <a:off x="13884476" y="10232561"/>
            <a:ext cx="546101" cy="87713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ctr">
              <a:defRPr b="1" sz="46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=</a:t>
            </a:r>
          </a:p>
        </p:txBody>
      </p:sp>
      <p:sp>
        <p:nvSpPr>
          <p:cNvPr id="1483" name="验证等式"/>
          <p:cNvSpPr txBox="1"/>
          <p:nvPr/>
        </p:nvSpPr>
        <p:spPr>
          <a:xfrm>
            <a:off x="20467063" y="5826201"/>
            <a:ext cx="2024381" cy="817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 b="1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验证等式</a:t>
            </a:r>
          </a:p>
        </p:txBody>
      </p:sp>
      <p:sp>
        <p:nvSpPr>
          <p:cNvPr id="1484" name="红灯预警：物资库存信息与财务信息有偏离时；"/>
          <p:cNvSpPr txBox="1"/>
          <p:nvPr/>
        </p:nvSpPr>
        <p:spPr>
          <a:xfrm>
            <a:off x="5759401" y="11217772"/>
            <a:ext cx="11067566" cy="830581"/>
          </a:xfrm>
          <a:prstGeom prst="rect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1270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/>
            <a:r>
              <a:t>红灯预警：物资库存信息与财务信息有偏离时；</a:t>
            </a:r>
          </a:p>
        </p:txBody>
      </p:sp>
      <p:sp>
        <p:nvSpPr>
          <p:cNvPr id="1485" name="组合 6"/>
          <p:cNvSpPr/>
          <p:nvPr/>
        </p:nvSpPr>
        <p:spPr>
          <a:xfrm>
            <a:off x="10485315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2980B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呆滞物资</a:t>
            </a:r>
          </a:p>
        </p:txBody>
      </p:sp>
      <p:sp>
        <p:nvSpPr>
          <p:cNvPr id="1486" name="组合 9"/>
          <p:cNvSpPr/>
          <p:nvPr/>
        </p:nvSpPr>
        <p:spPr>
          <a:xfrm>
            <a:off x="6736651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1F608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需求计划</a:t>
            </a:r>
          </a:p>
        </p:txBody>
      </p:sp>
      <p:sp>
        <p:nvSpPr>
          <p:cNvPr id="1487" name="组合 12"/>
          <p:cNvSpPr/>
          <p:nvPr/>
        </p:nvSpPr>
        <p:spPr>
          <a:xfrm>
            <a:off x="17982643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7BB8E1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b="1" sz="4800">
                <a:solidFill>
                  <a:srgbClr val="17375E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88" name="组合 15"/>
          <p:cNvSpPr/>
          <p:nvPr/>
        </p:nvSpPr>
        <p:spPr>
          <a:xfrm>
            <a:off x="14233979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物资盘点</a:t>
            </a:r>
          </a:p>
        </p:txBody>
      </p:sp>
      <p:sp>
        <p:nvSpPr>
          <p:cNvPr id="1489" name="文本框 6"/>
          <p:cNvSpPr txBox="1"/>
          <p:nvPr/>
        </p:nvSpPr>
        <p:spPr>
          <a:xfrm>
            <a:off x="2044700" y="539750"/>
            <a:ext cx="3729373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2.生产物资</a:t>
            </a:r>
          </a:p>
        </p:txBody>
      </p:sp>
      <p:sp>
        <p:nvSpPr>
          <p:cNvPr id="1490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sp>
        <p:nvSpPr>
          <p:cNvPr id="1491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  <p:sp>
        <p:nvSpPr>
          <p:cNvPr id="1492" name="线条"/>
          <p:cNvSpPr/>
          <p:nvPr/>
        </p:nvSpPr>
        <p:spPr>
          <a:xfrm>
            <a:off x="15611816" y="1208061"/>
            <a:ext cx="1884293" cy="1"/>
          </a:xfrm>
          <a:prstGeom prst="line">
            <a:avLst/>
          </a:prstGeom>
          <a:ln w="101600">
            <a:solidFill>
              <a:srgbClr val="FFFFFF"/>
            </a:solidFill>
            <a:miter/>
          </a:ln>
        </p:spPr>
        <p:txBody>
          <a:bodyPr tIns="91439" bIns="91439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800"/>
                                        <p:tgtEl>
                                          <p:spTgt spid="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80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00"/>
                            </p:stCondLst>
                            <p:childTnLst>
                              <p:par>
                                <p:cTn id="19" presetClass="entr" nodeType="after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800"/>
                            </p:stCondLst>
                            <p:childTnLst>
                              <p:par>
                                <p:cTn id="24" presetClass="entr" nodeType="after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80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800"/>
                            </p:stCondLst>
                            <p:childTnLst>
                              <p:par>
                                <p:cTn id="34" presetClass="entr" nodeType="afterEffect" presetSubtype="8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800"/>
                            </p:stCondLst>
                            <p:childTnLst>
                              <p:par>
                                <p:cTn id="39" presetClass="entr" nodeType="afterEffect" presetSubtype="8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75" grpId="1"/>
      <p:bldP build="whole" bldLvl="1" animBg="1" rev="0" advAuto="0" spid="1478" grpId="2"/>
      <p:bldP build="whole" bldLvl="1" animBg="1" rev="0" advAuto="0" spid="1477" grpId="6"/>
      <p:bldP build="whole" bldLvl="1" animBg="1" rev="0" advAuto="0" spid="1482" grpId="7"/>
      <p:bldP build="whole" bldLvl="1" animBg="1" rev="0" advAuto="0" spid="1480" grpId="8"/>
      <p:bldP build="whole" bldLvl="1" animBg="1" rev="0" advAuto="0" spid="1476" grpId="3"/>
      <p:bldP build="whole" bldLvl="1" animBg="1" rev="0" advAuto="0" spid="1481" grpId="4"/>
      <p:bldP build="whole" bldLvl="1" animBg="1" rev="0" advAuto="0" spid="1479" grpId="5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TextBox 9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9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76" y="9257531"/>
            <a:ext cx="10044622" cy="4450081"/>
          </a:xfrm>
          <a:prstGeom prst="rect">
            <a:avLst/>
          </a:prstGeom>
          <a:ln w="12700">
            <a:miter lim="400000"/>
          </a:ln>
        </p:spPr>
      </p:pic>
      <p:sp>
        <p:nvSpPr>
          <p:cNvPr id="1498" name="资产管理监察建设效果"/>
          <p:cNvSpPr txBox="1"/>
          <p:nvPr/>
        </p:nvSpPr>
        <p:spPr>
          <a:xfrm>
            <a:off x="7014209" y="4454157"/>
            <a:ext cx="10355581" cy="16052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ctr">
              <a:defRPr b="1" sz="8000">
                <a:solidFill>
                  <a:srgbClr val="1D78FD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资产管理监察建设效果</a:t>
            </a:r>
          </a:p>
        </p:txBody>
      </p:sp>
      <p:sp>
        <p:nvSpPr>
          <p:cNvPr id="1499" name="资产监控，保障安全…"/>
          <p:cNvSpPr txBox="1"/>
          <p:nvPr/>
        </p:nvSpPr>
        <p:spPr>
          <a:xfrm>
            <a:off x="7380986" y="6234162"/>
            <a:ext cx="9622029" cy="30276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ctr">
              <a:defRPr b="1" sz="80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资产监控，保障安全</a:t>
            </a:r>
          </a:p>
          <a:p>
            <a:pPr algn="ctr">
              <a:defRPr b="1" sz="80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账实监管，保值增效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00">
        <p14:prism dir="r" isContent="1" isInverted="0"/>
      </p:transition>
    </mc:Choice>
    <mc:Fallback>
      <p:transition spd="fast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1" name="成组"/>
          <p:cNvGrpSpPr/>
          <p:nvPr/>
        </p:nvGrpSpPr>
        <p:grpSpPr>
          <a:xfrm>
            <a:off x="-1" y="4174584"/>
            <a:ext cx="24384003" cy="5300079"/>
            <a:chOff x="0" y="0"/>
            <a:chExt cx="24384001" cy="5300078"/>
          </a:xfrm>
        </p:grpSpPr>
        <p:sp>
          <p:nvSpPr>
            <p:cNvPr id="1501" name="矩形"/>
            <p:cNvSpPr/>
            <p:nvPr/>
          </p:nvSpPr>
          <p:spPr>
            <a:xfrm>
              <a:off x="0" y="772790"/>
              <a:ext cx="24384002" cy="4527289"/>
            </a:xfrm>
            <a:prstGeom prst="rect">
              <a:avLst/>
            </a:prstGeom>
            <a:solidFill>
              <a:srgbClr val="72B1D7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grpSp>
          <p:nvGrpSpPr>
            <p:cNvPr id="1508" name="成组"/>
            <p:cNvGrpSpPr/>
            <p:nvPr/>
          </p:nvGrpSpPr>
          <p:grpSpPr>
            <a:xfrm>
              <a:off x="9306566" y="0"/>
              <a:ext cx="6431701" cy="2381250"/>
              <a:chOff x="0" y="0"/>
              <a:chExt cx="6431700" cy="2381250"/>
            </a:xfrm>
          </p:grpSpPr>
          <p:sp>
            <p:nvSpPr>
              <p:cNvPr id="1502" name="圆角矩形"/>
              <p:cNvSpPr/>
              <p:nvPr/>
            </p:nvSpPr>
            <p:spPr>
              <a:xfrm>
                <a:off x="0" y="0"/>
                <a:ext cx="6431701" cy="2381250"/>
              </a:xfrm>
              <a:prstGeom prst="roundRect">
                <a:avLst>
                  <a:gd name="adj" fmla="val 29910"/>
                </a:avLst>
              </a:prstGeom>
              <a:solidFill>
                <a:srgbClr val="72B1D7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grpSp>
            <p:nvGrpSpPr>
              <p:cNvPr id="1507" name="成组"/>
              <p:cNvGrpSpPr/>
              <p:nvPr/>
            </p:nvGrpSpPr>
            <p:grpSpPr>
              <a:xfrm>
                <a:off x="471720" y="476250"/>
                <a:ext cx="5488261" cy="1428751"/>
                <a:chOff x="0" y="0"/>
                <a:chExt cx="5488260" cy="1428750"/>
              </a:xfrm>
            </p:grpSpPr>
            <p:grpSp>
              <p:nvGrpSpPr>
                <p:cNvPr id="1505" name="成组"/>
                <p:cNvGrpSpPr/>
                <p:nvPr/>
              </p:nvGrpSpPr>
              <p:grpSpPr>
                <a:xfrm>
                  <a:off x="0" y="0"/>
                  <a:ext cx="1428750" cy="1428750"/>
                  <a:chOff x="0" y="0"/>
                  <a:chExt cx="1428750" cy="1428750"/>
                </a:xfrm>
              </p:grpSpPr>
              <p:sp>
                <p:nvSpPr>
                  <p:cNvPr id="1503" name="圆形"/>
                  <p:cNvSpPr/>
                  <p:nvPr/>
                </p:nvSpPr>
                <p:spPr>
                  <a:xfrm>
                    <a:off x="0" y="0"/>
                    <a:ext cx="1428750" cy="1428750"/>
                  </a:xfrm>
                  <a:prstGeom prst="ellipse">
                    <a:avLst/>
                  </a:prstGeom>
                  <a:solidFill>
                    <a:srgbClr val="5686A3"/>
                  </a:solidFill>
                  <a:ln w="254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ctr" defTabSz="914400">
                      <a:lnSpc>
                        <a:spcPct val="80000"/>
                      </a:lnSpc>
                      <a:spcBef>
                        <a:spcPts val="11000"/>
                      </a:spcBef>
                      <a:defRPr sz="10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1504" name="形状"/>
                  <p:cNvSpPr/>
                  <p:nvPr/>
                </p:nvSpPr>
                <p:spPr>
                  <a:xfrm>
                    <a:off x="357187" y="350034"/>
                    <a:ext cx="714376" cy="71439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10800" y="6913"/>
                        </a:moveTo>
                        <a:cubicBezTo>
                          <a:pt x="8653" y="6913"/>
                          <a:pt x="6912" y="8653"/>
                          <a:pt x="6912" y="10800"/>
                        </a:cubicBezTo>
                        <a:cubicBezTo>
                          <a:pt x="6912" y="12947"/>
                          <a:pt x="8653" y="14687"/>
                          <a:pt x="10800" y="14687"/>
                        </a:cubicBezTo>
                        <a:cubicBezTo>
                          <a:pt x="12947" y="14687"/>
                          <a:pt x="14687" y="12947"/>
                          <a:pt x="14687" y="10800"/>
                        </a:cubicBezTo>
                        <a:cubicBezTo>
                          <a:pt x="14687" y="8653"/>
                          <a:pt x="12947" y="6913"/>
                          <a:pt x="10800" y="6913"/>
                        </a:cubicBezTo>
                        <a:close/>
                        <a:moveTo>
                          <a:pt x="21600" y="9257"/>
                        </a:moveTo>
                        <a:lnTo>
                          <a:pt x="21600" y="12343"/>
                        </a:lnTo>
                        <a:cubicBezTo>
                          <a:pt x="21600" y="12343"/>
                          <a:pt x="20184" y="12738"/>
                          <a:pt x="18089" y="13128"/>
                        </a:cubicBezTo>
                        <a:cubicBezTo>
                          <a:pt x="17994" y="13428"/>
                          <a:pt x="17898" y="13723"/>
                          <a:pt x="17766" y="14007"/>
                        </a:cubicBezTo>
                        <a:cubicBezTo>
                          <a:pt x="19158" y="15729"/>
                          <a:pt x="20056" y="16971"/>
                          <a:pt x="20056" y="16971"/>
                        </a:cubicBezTo>
                        <a:lnTo>
                          <a:pt x="16970" y="20057"/>
                        </a:lnTo>
                        <a:cubicBezTo>
                          <a:pt x="16970" y="20057"/>
                          <a:pt x="15727" y="19158"/>
                          <a:pt x="14006" y="17768"/>
                        </a:cubicBezTo>
                        <a:cubicBezTo>
                          <a:pt x="13725" y="17897"/>
                          <a:pt x="13429" y="17994"/>
                          <a:pt x="13131" y="18089"/>
                        </a:cubicBezTo>
                        <a:cubicBezTo>
                          <a:pt x="12740" y="20184"/>
                          <a:pt x="12341" y="21600"/>
                          <a:pt x="12341" y="21600"/>
                        </a:cubicBezTo>
                        <a:lnTo>
                          <a:pt x="9257" y="21600"/>
                        </a:lnTo>
                        <a:cubicBezTo>
                          <a:pt x="9257" y="21600"/>
                          <a:pt x="8859" y="20187"/>
                          <a:pt x="8467" y="18098"/>
                        </a:cubicBezTo>
                        <a:cubicBezTo>
                          <a:pt x="8166" y="18003"/>
                          <a:pt x="7867" y="17907"/>
                          <a:pt x="7583" y="17777"/>
                        </a:cubicBezTo>
                        <a:cubicBezTo>
                          <a:pt x="5866" y="19163"/>
                          <a:pt x="4628" y="20057"/>
                          <a:pt x="4628" y="20057"/>
                        </a:cubicBezTo>
                        <a:lnTo>
                          <a:pt x="1543" y="16972"/>
                        </a:lnTo>
                        <a:cubicBezTo>
                          <a:pt x="1543" y="16972"/>
                          <a:pt x="2434" y="15738"/>
                          <a:pt x="3816" y="14027"/>
                        </a:cubicBezTo>
                        <a:cubicBezTo>
                          <a:pt x="3682" y="13741"/>
                          <a:pt x="3581" y="13440"/>
                          <a:pt x="3483" y="13136"/>
                        </a:cubicBezTo>
                        <a:cubicBezTo>
                          <a:pt x="1403" y="12743"/>
                          <a:pt x="0" y="12343"/>
                          <a:pt x="0" y="12343"/>
                        </a:cubicBezTo>
                        <a:lnTo>
                          <a:pt x="0" y="9257"/>
                        </a:lnTo>
                        <a:cubicBezTo>
                          <a:pt x="0" y="9257"/>
                          <a:pt x="1398" y="8860"/>
                          <a:pt x="3473" y="8469"/>
                        </a:cubicBezTo>
                        <a:cubicBezTo>
                          <a:pt x="3570" y="8160"/>
                          <a:pt x="3671" y="7856"/>
                          <a:pt x="3805" y="7565"/>
                        </a:cubicBezTo>
                        <a:cubicBezTo>
                          <a:pt x="2429" y="5858"/>
                          <a:pt x="1543" y="4629"/>
                          <a:pt x="1543" y="4629"/>
                        </a:cubicBezTo>
                        <a:lnTo>
                          <a:pt x="4628" y="1543"/>
                        </a:lnTo>
                        <a:cubicBezTo>
                          <a:pt x="4628" y="1543"/>
                          <a:pt x="5858" y="2430"/>
                          <a:pt x="7565" y="3805"/>
                        </a:cubicBezTo>
                        <a:cubicBezTo>
                          <a:pt x="7856" y="3671"/>
                          <a:pt x="8162" y="3570"/>
                          <a:pt x="8472" y="3472"/>
                        </a:cubicBezTo>
                        <a:cubicBezTo>
                          <a:pt x="8863" y="1399"/>
                          <a:pt x="9257" y="0"/>
                          <a:pt x="9257" y="0"/>
                        </a:cubicBezTo>
                        <a:lnTo>
                          <a:pt x="12341" y="0"/>
                        </a:lnTo>
                        <a:cubicBezTo>
                          <a:pt x="12341" y="0"/>
                          <a:pt x="12741" y="1404"/>
                          <a:pt x="13132" y="3482"/>
                        </a:cubicBezTo>
                        <a:cubicBezTo>
                          <a:pt x="13437" y="3581"/>
                          <a:pt x="13738" y="3681"/>
                          <a:pt x="14025" y="3814"/>
                        </a:cubicBezTo>
                        <a:cubicBezTo>
                          <a:pt x="15736" y="2434"/>
                          <a:pt x="16970" y="1543"/>
                          <a:pt x="16970" y="1543"/>
                        </a:cubicBezTo>
                        <a:lnTo>
                          <a:pt x="20056" y="4629"/>
                        </a:lnTo>
                        <a:cubicBezTo>
                          <a:pt x="20056" y="4629"/>
                          <a:pt x="19164" y="5869"/>
                          <a:pt x="17778" y="7587"/>
                        </a:cubicBezTo>
                        <a:cubicBezTo>
                          <a:pt x="17909" y="7870"/>
                          <a:pt x="18002" y="8169"/>
                          <a:pt x="18099" y="8469"/>
                        </a:cubicBezTo>
                        <a:cubicBezTo>
                          <a:pt x="20187" y="8861"/>
                          <a:pt x="21600" y="9257"/>
                          <a:pt x="21600" y="925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5400" cap="flat">
                    <a:noFill/>
                    <a:miter lim="400000"/>
                  </a:ln>
                  <a:effectLst/>
                </p:spPr>
                <p:txBody>
                  <a:bodyPr wrap="square" lIns="76200" tIns="76200" rIns="76200" bIns="76200" numCol="1" anchor="ctr">
                    <a:noAutofit/>
                  </a:bodyPr>
                  <a:lstStyle/>
                  <a:p>
                    <a:pPr algn="ctr" defTabSz="914400">
                      <a:defRPr sz="60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</a:p>
                </p:txBody>
              </p:sp>
            </p:grpSp>
            <p:sp>
              <p:nvSpPr>
                <p:cNvPr id="1506" name="建设原因"/>
                <p:cNvSpPr txBox="1"/>
                <p:nvPr/>
              </p:nvSpPr>
              <p:spPr>
                <a:xfrm>
                  <a:off x="1922133" y="10160"/>
                  <a:ext cx="3566128" cy="1418591"/>
                </a:xfrm>
                <a:prstGeom prst="rect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defTabSz="1168400">
                    <a:defRPr b="1" cap="all" sz="5000">
                      <a:solidFill>
                        <a:srgbClr val="FFFFFF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pPr/>
                  <a:r>
                    <a:t>建设原因</a:t>
                  </a:r>
                </a:p>
              </p:txBody>
            </p:sp>
          </p:grpSp>
        </p:grpSp>
        <p:sp>
          <p:nvSpPr>
            <p:cNvPr id="1509" name="按照贯彻落实中央八项规定及实施细则精神和中央、省、市有关规定要求，须进一步规范调研、会议、文件、出境、办公用房、用车、经费开支等方面管理。"/>
            <p:cNvSpPr txBox="1"/>
            <p:nvPr/>
          </p:nvSpPr>
          <p:spPr>
            <a:xfrm>
              <a:off x="4067306" y="1984068"/>
              <a:ext cx="18135601" cy="180979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1168400">
                <a:lnSpc>
                  <a:spcPct val="110000"/>
                </a:lnSpc>
                <a:spcBef>
                  <a:spcPts val="2000"/>
                </a:spcBef>
                <a:defRPr sz="42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按照贯彻落实中央八项规定及实施细则精神和中央、省、市有关规定要求，须进一步规范调研、会议、文件、出境、办公用房、用车、经费开支等方面管理。</a:t>
              </a:r>
            </a:p>
          </p:txBody>
        </p:sp>
        <p:sp>
          <p:nvSpPr>
            <p:cNvPr id="1510" name="01"/>
            <p:cNvSpPr txBox="1"/>
            <p:nvPr/>
          </p:nvSpPr>
          <p:spPr>
            <a:xfrm>
              <a:off x="1203549" y="1650045"/>
              <a:ext cx="2381251" cy="238125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914400">
                <a:lnSpc>
                  <a:spcPct val="80000"/>
                </a:lnSpc>
                <a:spcBef>
                  <a:spcPts val="11000"/>
                </a:spcBef>
                <a:defRPr sz="16000">
                  <a:solidFill>
                    <a:srgbClr val="FFFFFF"/>
                  </a:solidFill>
                  <a:latin typeface="Helvetica Neue UltraLight"/>
                  <a:ea typeface="Helvetica Neue UltraLight"/>
                  <a:cs typeface="Helvetica Neue UltraLight"/>
                  <a:sym typeface="Helvetica Neue UltraLight"/>
                </a:defRPr>
              </a:lvl1pPr>
            </a:lstStyle>
            <a:p>
              <a:pPr/>
              <a:r>
                <a:t>01</a:t>
              </a:r>
            </a:p>
          </p:txBody>
        </p:sp>
      </p:grpSp>
      <p:grpSp>
        <p:nvGrpSpPr>
          <p:cNvPr id="1521" name="成组"/>
          <p:cNvGrpSpPr/>
          <p:nvPr/>
        </p:nvGrpSpPr>
        <p:grpSpPr>
          <a:xfrm>
            <a:off x="0" y="8197449"/>
            <a:ext cx="24384002" cy="6342591"/>
            <a:chOff x="0" y="0"/>
            <a:chExt cx="24384001" cy="6342589"/>
          </a:xfrm>
        </p:grpSpPr>
        <p:sp>
          <p:nvSpPr>
            <p:cNvPr id="1512" name="矩形"/>
            <p:cNvSpPr/>
            <p:nvPr/>
          </p:nvSpPr>
          <p:spPr>
            <a:xfrm>
              <a:off x="0" y="796602"/>
              <a:ext cx="24384002" cy="5545988"/>
            </a:xfrm>
            <a:prstGeom prst="rect">
              <a:avLst/>
            </a:prstGeom>
            <a:solidFill>
              <a:srgbClr val="3197E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grpSp>
          <p:nvGrpSpPr>
            <p:cNvPr id="1518" name="成组"/>
            <p:cNvGrpSpPr/>
            <p:nvPr/>
          </p:nvGrpSpPr>
          <p:grpSpPr>
            <a:xfrm>
              <a:off x="9322199" y="0"/>
              <a:ext cx="6431702" cy="2381250"/>
              <a:chOff x="0" y="0"/>
              <a:chExt cx="6431700" cy="2381250"/>
            </a:xfrm>
          </p:grpSpPr>
          <p:sp>
            <p:nvSpPr>
              <p:cNvPr id="1513" name="圆角矩形"/>
              <p:cNvSpPr/>
              <p:nvPr/>
            </p:nvSpPr>
            <p:spPr>
              <a:xfrm>
                <a:off x="0" y="0"/>
                <a:ext cx="6431701" cy="2381250"/>
              </a:xfrm>
              <a:prstGeom prst="roundRect">
                <a:avLst>
                  <a:gd name="adj" fmla="val 29910"/>
                </a:avLst>
              </a:prstGeom>
              <a:solidFill>
                <a:srgbClr val="3197E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1514" name="主要做法"/>
              <p:cNvSpPr txBox="1"/>
              <p:nvPr/>
            </p:nvSpPr>
            <p:spPr>
              <a:xfrm>
                <a:off x="2393853" y="486410"/>
                <a:ext cx="3566128" cy="141859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1168400">
                  <a:defRPr b="1" cap="all" sz="50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主要做法</a:t>
                </a:r>
              </a:p>
            </p:txBody>
          </p:sp>
          <p:grpSp>
            <p:nvGrpSpPr>
              <p:cNvPr id="1517" name="成组"/>
              <p:cNvGrpSpPr/>
              <p:nvPr/>
            </p:nvGrpSpPr>
            <p:grpSpPr>
              <a:xfrm>
                <a:off x="472128" y="476250"/>
                <a:ext cx="1428751" cy="1428750"/>
                <a:chOff x="0" y="0"/>
                <a:chExt cx="1428750" cy="1428750"/>
              </a:xfrm>
            </p:grpSpPr>
            <p:sp>
              <p:nvSpPr>
                <p:cNvPr id="1515" name="圆形"/>
                <p:cNvSpPr/>
                <p:nvPr/>
              </p:nvSpPr>
              <p:spPr>
                <a:xfrm>
                  <a:off x="0" y="0"/>
                  <a:ext cx="1428750" cy="1428750"/>
                </a:xfrm>
                <a:prstGeom prst="ellipse">
                  <a:avLst/>
                </a:prstGeom>
                <a:solidFill>
                  <a:srgbClr val="2675AD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ctr" defTabSz="914400">
                    <a:lnSpc>
                      <a:spcPct val="80000"/>
                    </a:lnSpc>
                    <a:spcBef>
                      <a:spcPts val="11000"/>
                    </a:spcBef>
                    <a:defRPr sz="10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sp>
              <p:nvSpPr>
                <p:cNvPr id="1516" name="形状"/>
                <p:cNvSpPr/>
                <p:nvPr/>
              </p:nvSpPr>
              <p:spPr>
                <a:xfrm>
                  <a:off x="355020" y="388007"/>
                  <a:ext cx="714376" cy="7161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lnTo>
                        <a:pt x="1730" y="15723"/>
                      </a:lnTo>
                      <a:lnTo>
                        <a:pt x="5834" y="19822"/>
                      </a:lnTo>
                      <a:cubicBezTo>
                        <a:pt x="5834" y="19822"/>
                        <a:pt x="0" y="21600"/>
                        <a:pt x="0" y="21600"/>
                      </a:cubicBezTo>
                      <a:close/>
                      <a:moveTo>
                        <a:pt x="6506" y="19151"/>
                      </a:moveTo>
                      <a:lnTo>
                        <a:pt x="2402" y="15052"/>
                      </a:lnTo>
                      <a:lnTo>
                        <a:pt x="14384" y="3102"/>
                      </a:lnTo>
                      <a:lnTo>
                        <a:pt x="18490" y="7198"/>
                      </a:lnTo>
                      <a:cubicBezTo>
                        <a:pt x="18490" y="7198"/>
                        <a:pt x="6506" y="19151"/>
                        <a:pt x="6506" y="19151"/>
                      </a:cubicBezTo>
                      <a:close/>
                      <a:moveTo>
                        <a:pt x="19175" y="6514"/>
                      </a:moveTo>
                      <a:lnTo>
                        <a:pt x="15069" y="2417"/>
                      </a:lnTo>
                      <a:lnTo>
                        <a:pt x="17493" y="0"/>
                      </a:lnTo>
                      <a:lnTo>
                        <a:pt x="21600" y="4097"/>
                      </a:lnTo>
                      <a:cubicBezTo>
                        <a:pt x="21600" y="4097"/>
                        <a:pt x="19175" y="6514"/>
                        <a:pt x="19175" y="65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76200" tIns="76200" rIns="76200" bIns="76200" numCol="1" anchor="ctr">
                  <a:noAutofit/>
                </a:bodyPr>
                <a:lstStyle/>
                <a:p>
                  <a:pPr algn="ctr" defTabSz="914400">
                    <a:defRPr sz="6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</p:grpSp>
        </p:grpSp>
        <p:sp>
          <p:nvSpPr>
            <p:cNvPr id="1519" name="建设管理系统，通过部门使用上报和财务数据采集实现信息化管控，同时结合现场后评估机制与责任监察系统对接（一期建设成果），加强监督管理。"/>
            <p:cNvSpPr txBox="1"/>
            <p:nvPr/>
          </p:nvSpPr>
          <p:spPr>
            <a:xfrm>
              <a:off x="4067306" y="2086924"/>
              <a:ext cx="18144146" cy="2452657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1168400">
                <a:lnSpc>
                  <a:spcPct val="110000"/>
                </a:lnSpc>
                <a:spcBef>
                  <a:spcPts val="2000"/>
                </a:spcBef>
                <a:defRPr sz="42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建设管理系统，通过部门使用上报和财务数据采集实现信息化管控，同时结合现场后评估机制与责任监察系统对接（一期建设成果），加强监督管理。</a:t>
              </a:r>
            </a:p>
          </p:txBody>
        </p:sp>
        <p:sp>
          <p:nvSpPr>
            <p:cNvPr id="1520" name="02"/>
            <p:cNvSpPr txBox="1"/>
            <p:nvPr/>
          </p:nvSpPr>
          <p:spPr>
            <a:xfrm>
              <a:off x="1203549" y="1724657"/>
              <a:ext cx="2381251" cy="238125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914400">
                <a:lnSpc>
                  <a:spcPct val="80000"/>
                </a:lnSpc>
                <a:spcBef>
                  <a:spcPts val="11000"/>
                </a:spcBef>
                <a:defRPr sz="16000">
                  <a:solidFill>
                    <a:srgbClr val="FFFFFF"/>
                  </a:solidFill>
                  <a:latin typeface="Helvetica Neue UltraLight"/>
                  <a:ea typeface="Helvetica Neue UltraLight"/>
                  <a:cs typeface="Helvetica Neue UltraLight"/>
                  <a:sym typeface="Helvetica Neue UltraLight"/>
                </a:defRPr>
              </a:lvl1pPr>
            </a:lstStyle>
            <a:p>
              <a:pPr/>
              <a:r>
                <a:t>02</a:t>
              </a:r>
            </a:p>
          </p:txBody>
        </p:sp>
      </p:grpSp>
      <p:sp>
        <p:nvSpPr>
          <p:cNvPr id="152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523" name="03资金使用监察…"/>
          <p:cNvSpPr txBox="1"/>
          <p:nvPr/>
        </p:nvSpPr>
        <p:spPr>
          <a:xfrm>
            <a:off x="2429272" y="281847"/>
            <a:ext cx="19525456" cy="404671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 defTabSz="914400">
              <a:lnSpc>
                <a:spcPct val="90000"/>
              </a:lnSpc>
              <a:defRPr sz="14000">
                <a:solidFill>
                  <a:srgbClr val="333333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03资金使用监察</a:t>
            </a:r>
          </a:p>
          <a:p>
            <a:pPr algn="ctr" defTabSz="914400">
              <a:lnSpc>
                <a:spcPct val="90000"/>
              </a:lnSpc>
              <a:defRPr b="1" sz="6000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（“八项规定”监察）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26" name="文本框 6"/>
          <p:cNvSpPr txBox="1"/>
          <p:nvPr/>
        </p:nvSpPr>
        <p:spPr>
          <a:xfrm>
            <a:off x="2044700" y="539750"/>
            <a:ext cx="6877050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系统架构</a:t>
            </a:r>
          </a:p>
        </p:txBody>
      </p:sp>
      <p:sp>
        <p:nvSpPr>
          <p:cNvPr id="1527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sp>
        <p:nvSpPr>
          <p:cNvPr id="1528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  <p:sp>
        <p:nvSpPr>
          <p:cNvPr id="1529" name="运行机制"/>
          <p:cNvSpPr/>
          <p:nvPr/>
        </p:nvSpPr>
        <p:spPr>
          <a:xfrm>
            <a:off x="4726672" y="2321261"/>
            <a:ext cx="14930656" cy="1982552"/>
          </a:xfrm>
          <a:prstGeom prst="rect">
            <a:avLst/>
          </a:prstGeom>
          <a:solidFill>
            <a:srgbClr val="FA6874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0" tIns="254000" rIns="254000" bIns="254000"/>
          <a:lstStyle>
            <a:lvl1pPr algn="ctr" defTabSz="457200">
              <a:defRPr b="1" sz="3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运行机制</a:t>
            </a:r>
          </a:p>
        </p:txBody>
      </p:sp>
      <p:sp>
        <p:nvSpPr>
          <p:cNvPr id="1530" name="异常预警"/>
          <p:cNvSpPr/>
          <p:nvPr/>
        </p:nvSpPr>
        <p:spPr>
          <a:xfrm>
            <a:off x="10932885" y="3285078"/>
            <a:ext cx="2540001" cy="762001"/>
          </a:xfrm>
          <a:prstGeom prst="rect">
            <a:avLst/>
          </a:prstGeom>
          <a:solidFill>
            <a:srgbClr val="F9F9F9"/>
          </a:solidFill>
          <a:ln w="25400">
            <a:solidFill>
              <a:srgbClr val="0065FA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2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异常预警</a:t>
            </a:r>
          </a:p>
        </p:txBody>
      </p:sp>
      <p:sp>
        <p:nvSpPr>
          <p:cNvPr id="1531" name="随机抽查"/>
          <p:cNvSpPr/>
          <p:nvPr/>
        </p:nvSpPr>
        <p:spPr>
          <a:xfrm>
            <a:off x="13623746" y="3285078"/>
            <a:ext cx="2540001" cy="762001"/>
          </a:xfrm>
          <a:prstGeom prst="rect">
            <a:avLst/>
          </a:prstGeom>
          <a:solidFill>
            <a:srgbClr val="F9F9F9"/>
          </a:solidFill>
          <a:ln w="25400">
            <a:solidFill>
              <a:srgbClr val="0065FA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2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随机抽查</a:t>
            </a:r>
          </a:p>
        </p:txBody>
      </p:sp>
      <p:sp>
        <p:nvSpPr>
          <p:cNvPr id="1532" name="责任追究"/>
          <p:cNvSpPr/>
          <p:nvPr/>
        </p:nvSpPr>
        <p:spPr>
          <a:xfrm>
            <a:off x="16314608" y="3285078"/>
            <a:ext cx="2540001" cy="762001"/>
          </a:xfrm>
          <a:prstGeom prst="rect">
            <a:avLst/>
          </a:prstGeom>
          <a:solidFill>
            <a:srgbClr val="F9F9F9"/>
          </a:solidFill>
          <a:ln w="25400">
            <a:solidFill>
              <a:srgbClr val="0065FA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2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责任追究</a:t>
            </a:r>
          </a:p>
        </p:txBody>
      </p:sp>
      <p:sp>
        <p:nvSpPr>
          <p:cNvPr id="1533" name="资金使用管理业务呈现层"/>
          <p:cNvSpPr/>
          <p:nvPr/>
        </p:nvSpPr>
        <p:spPr>
          <a:xfrm>
            <a:off x="4726672" y="4412994"/>
            <a:ext cx="14930656" cy="9089960"/>
          </a:xfrm>
          <a:prstGeom prst="rect">
            <a:avLst/>
          </a:prstGeom>
          <a:solidFill>
            <a:srgbClr val="44B0FA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0" tIns="254000" rIns="254000" bIns="254000"/>
          <a:lstStyle>
            <a:lvl1pPr algn="ctr" defTabSz="457200">
              <a:defRPr b="1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资金使用管理业务呈现层</a:t>
            </a:r>
          </a:p>
        </p:txBody>
      </p:sp>
      <p:sp>
        <p:nvSpPr>
          <p:cNvPr id="1534" name="数据上报…"/>
          <p:cNvSpPr/>
          <p:nvPr/>
        </p:nvSpPr>
        <p:spPr>
          <a:xfrm>
            <a:off x="5517486" y="11137441"/>
            <a:ext cx="8708473" cy="1957153"/>
          </a:xfrm>
          <a:prstGeom prst="rect">
            <a:avLst/>
          </a:prstGeom>
          <a:solidFill>
            <a:srgbClr val="A8F95D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/>
          <a:p>
            <a:pPr algn="ctr">
              <a:defRPr b="1" sz="34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数据上报</a:t>
            </a:r>
          </a:p>
          <a:p>
            <a:pPr algn="ctr">
              <a:defRPr b="1" sz="2800">
                <a:solidFill>
                  <a:srgbClr val="828282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对项目管理、待遇标准等非财务数据</a:t>
            </a:r>
          </a:p>
        </p:txBody>
      </p:sp>
      <p:sp>
        <p:nvSpPr>
          <p:cNvPr id="1535" name="财务数据自动获取…"/>
          <p:cNvSpPr/>
          <p:nvPr/>
        </p:nvSpPr>
        <p:spPr>
          <a:xfrm>
            <a:off x="14815306" y="11138117"/>
            <a:ext cx="4064001" cy="1955801"/>
          </a:xfrm>
          <a:prstGeom prst="rect">
            <a:avLst/>
          </a:prstGeom>
          <a:solidFill>
            <a:srgbClr val="F9F0B3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/>
          <a:p>
            <a:pPr algn="ctr">
              <a:defRPr b="1" sz="34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财务数据自动获取</a:t>
            </a:r>
          </a:p>
          <a:p>
            <a:pPr algn="ctr">
              <a:defRPr b="1" sz="2800">
                <a:solidFill>
                  <a:srgbClr val="828282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接待、出差、会议及培训等实际发生财务数据</a:t>
            </a:r>
          </a:p>
        </p:txBody>
      </p:sp>
      <p:grpSp>
        <p:nvGrpSpPr>
          <p:cNvPr id="1541" name="成组"/>
          <p:cNvGrpSpPr/>
          <p:nvPr/>
        </p:nvGrpSpPr>
        <p:grpSpPr>
          <a:xfrm>
            <a:off x="5511005" y="5481550"/>
            <a:ext cx="4051378" cy="5354628"/>
            <a:chOff x="0" y="0"/>
            <a:chExt cx="4051376" cy="5354626"/>
          </a:xfrm>
        </p:grpSpPr>
        <p:sp>
          <p:nvSpPr>
            <p:cNvPr id="1536" name="项目管理"/>
            <p:cNvSpPr/>
            <p:nvPr/>
          </p:nvSpPr>
          <p:spPr>
            <a:xfrm>
              <a:off x="0" y="0"/>
              <a:ext cx="4051377" cy="5354627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254000" dist="0" dir="2700000">
                <a:srgbClr val="000000">
                  <a:alpha val="28407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54000" tIns="254000" rIns="254000" bIns="254000" numCol="1" anchor="t">
              <a:noAutofit/>
            </a:bodyPr>
            <a:lstStyle>
              <a:lvl1pPr algn="ctr" defTabSz="457200">
                <a:defRPr b="1" sz="30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项目管理</a:t>
              </a:r>
            </a:p>
          </p:txBody>
        </p:sp>
        <p:sp>
          <p:nvSpPr>
            <p:cNvPr id="1537" name="调查研究项目"/>
            <p:cNvSpPr/>
            <p:nvPr/>
          </p:nvSpPr>
          <p:spPr>
            <a:xfrm>
              <a:off x="337430" y="1039634"/>
              <a:ext cx="3376516" cy="868682"/>
            </a:xfrm>
            <a:prstGeom prst="roundRect">
              <a:avLst>
                <a:gd name="adj" fmla="val 43860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2800">
                  <a:solidFill>
                    <a:srgbClr val="535353"/>
                  </a:solidFill>
                </a:defRPr>
              </a:lvl1pPr>
            </a:lstStyle>
            <a:p>
              <a:pPr/>
              <a:r>
                <a:t>调查研究项目</a:t>
              </a:r>
            </a:p>
          </p:txBody>
        </p:sp>
        <p:sp>
          <p:nvSpPr>
            <p:cNvPr id="1538" name="会议项目"/>
            <p:cNvSpPr/>
            <p:nvPr/>
          </p:nvSpPr>
          <p:spPr>
            <a:xfrm>
              <a:off x="337430" y="2040025"/>
              <a:ext cx="3376516" cy="868681"/>
            </a:xfrm>
            <a:prstGeom prst="roundRect">
              <a:avLst>
                <a:gd name="adj" fmla="val 43860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2800">
                  <a:solidFill>
                    <a:srgbClr val="535353"/>
                  </a:solidFill>
                </a:defRPr>
              </a:lvl1pPr>
            </a:lstStyle>
            <a:p>
              <a:pPr/>
              <a:r>
                <a:t>会议项目</a:t>
              </a:r>
            </a:p>
          </p:txBody>
        </p:sp>
        <p:sp>
          <p:nvSpPr>
            <p:cNvPr id="1539" name="文件项目"/>
            <p:cNvSpPr/>
            <p:nvPr/>
          </p:nvSpPr>
          <p:spPr>
            <a:xfrm>
              <a:off x="337430" y="3089453"/>
              <a:ext cx="3376516" cy="868681"/>
            </a:xfrm>
            <a:prstGeom prst="roundRect">
              <a:avLst>
                <a:gd name="adj" fmla="val 43860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2800">
                  <a:solidFill>
                    <a:srgbClr val="535353"/>
                  </a:solidFill>
                </a:defRPr>
              </a:lvl1pPr>
            </a:lstStyle>
            <a:p>
              <a:pPr/>
              <a:r>
                <a:t>文件项目</a:t>
              </a:r>
            </a:p>
          </p:txBody>
        </p:sp>
        <p:sp>
          <p:nvSpPr>
            <p:cNvPr id="1540" name="因公出国项目"/>
            <p:cNvSpPr/>
            <p:nvPr/>
          </p:nvSpPr>
          <p:spPr>
            <a:xfrm>
              <a:off x="337430" y="4138881"/>
              <a:ext cx="3376516" cy="868681"/>
            </a:xfrm>
            <a:prstGeom prst="roundRect">
              <a:avLst>
                <a:gd name="adj" fmla="val 43860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2800">
                  <a:solidFill>
                    <a:srgbClr val="535353"/>
                  </a:solidFill>
                </a:defRPr>
              </a:lvl1pPr>
            </a:lstStyle>
            <a:p>
              <a:pPr/>
              <a:r>
                <a:t>因公出国项目</a:t>
              </a:r>
            </a:p>
          </p:txBody>
        </p:sp>
      </p:grpSp>
      <p:grpSp>
        <p:nvGrpSpPr>
          <p:cNvPr id="1546" name="成组"/>
          <p:cNvGrpSpPr/>
          <p:nvPr/>
        </p:nvGrpSpPr>
        <p:grpSpPr>
          <a:xfrm>
            <a:off x="10166312" y="5481550"/>
            <a:ext cx="4051377" cy="5354628"/>
            <a:chOff x="0" y="0"/>
            <a:chExt cx="4051376" cy="5354626"/>
          </a:xfrm>
        </p:grpSpPr>
        <p:sp>
          <p:nvSpPr>
            <p:cNvPr id="1542" name="标准管理"/>
            <p:cNvSpPr/>
            <p:nvPr/>
          </p:nvSpPr>
          <p:spPr>
            <a:xfrm>
              <a:off x="0" y="0"/>
              <a:ext cx="4051377" cy="5354627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254000" dist="0" dir="2700000">
                <a:srgbClr val="000000">
                  <a:alpha val="28407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54000" tIns="254000" rIns="254000" bIns="254000" numCol="1" anchor="t">
              <a:noAutofit/>
            </a:bodyPr>
            <a:lstStyle>
              <a:lvl1pPr algn="ctr" defTabSz="457200">
                <a:defRPr b="1" sz="30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标准管理</a:t>
              </a:r>
            </a:p>
          </p:txBody>
        </p:sp>
        <p:sp>
          <p:nvSpPr>
            <p:cNvPr id="1543" name="办公用房"/>
            <p:cNvSpPr/>
            <p:nvPr/>
          </p:nvSpPr>
          <p:spPr>
            <a:xfrm>
              <a:off x="337430" y="1039634"/>
              <a:ext cx="3376516" cy="868682"/>
            </a:xfrm>
            <a:prstGeom prst="roundRect">
              <a:avLst>
                <a:gd name="adj" fmla="val 43860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2800">
                  <a:solidFill>
                    <a:srgbClr val="535353"/>
                  </a:solidFill>
                </a:defRPr>
              </a:lvl1pPr>
            </a:lstStyle>
            <a:p>
              <a:pPr/>
              <a:r>
                <a:t>办公用房</a:t>
              </a:r>
            </a:p>
          </p:txBody>
        </p:sp>
        <p:sp>
          <p:nvSpPr>
            <p:cNvPr id="1544" name="公务用车"/>
            <p:cNvSpPr/>
            <p:nvPr/>
          </p:nvSpPr>
          <p:spPr>
            <a:xfrm>
              <a:off x="337430" y="2040025"/>
              <a:ext cx="3376516" cy="868681"/>
            </a:xfrm>
            <a:prstGeom prst="roundRect">
              <a:avLst>
                <a:gd name="adj" fmla="val 43860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2800">
                  <a:solidFill>
                    <a:srgbClr val="535353"/>
                  </a:solidFill>
                </a:defRPr>
              </a:lvl1pPr>
            </a:lstStyle>
            <a:p>
              <a:pPr/>
              <a:r>
                <a:t>公务用车</a:t>
              </a:r>
            </a:p>
          </p:txBody>
        </p:sp>
        <p:sp>
          <p:nvSpPr>
            <p:cNvPr id="1545" name="公务接待"/>
            <p:cNvSpPr/>
            <p:nvPr/>
          </p:nvSpPr>
          <p:spPr>
            <a:xfrm>
              <a:off x="337430" y="3089452"/>
              <a:ext cx="3376516" cy="868681"/>
            </a:xfrm>
            <a:prstGeom prst="roundRect">
              <a:avLst>
                <a:gd name="adj" fmla="val 43860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2800">
                  <a:solidFill>
                    <a:srgbClr val="535353"/>
                  </a:solidFill>
                </a:defRPr>
              </a:lvl1pPr>
            </a:lstStyle>
            <a:p>
              <a:pPr/>
              <a:r>
                <a:t>公务接待</a:t>
              </a:r>
            </a:p>
          </p:txBody>
        </p:sp>
      </p:grpSp>
      <p:grpSp>
        <p:nvGrpSpPr>
          <p:cNvPr id="1552" name="成组"/>
          <p:cNvGrpSpPr/>
          <p:nvPr/>
        </p:nvGrpSpPr>
        <p:grpSpPr>
          <a:xfrm>
            <a:off x="14821617" y="5481550"/>
            <a:ext cx="4051378" cy="5354628"/>
            <a:chOff x="0" y="0"/>
            <a:chExt cx="4051376" cy="5354626"/>
          </a:xfrm>
        </p:grpSpPr>
        <p:sp>
          <p:nvSpPr>
            <p:cNvPr id="1547" name="经费管理"/>
            <p:cNvSpPr/>
            <p:nvPr/>
          </p:nvSpPr>
          <p:spPr>
            <a:xfrm>
              <a:off x="0" y="0"/>
              <a:ext cx="4051377" cy="5354627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254000" dist="0" dir="2700000">
                <a:srgbClr val="000000">
                  <a:alpha val="28407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54000" tIns="254000" rIns="254000" bIns="254000" numCol="1" anchor="t">
              <a:noAutofit/>
            </a:bodyPr>
            <a:lstStyle>
              <a:lvl1pPr algn="ctr" defTabSz="457200">
                <a:defRPr b="1" sz="30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经费管理</a:t>
              </a:r>
            </a:p>
          </p:txBody>
        </p:sp>
        <p:sp>
          <p:nvSpPr>
            <p:cNvPr id="1548" name="公务接待"/>
            <p:cNvSpPr/>
            <p:nvPr/>
          </p:nvSpPr>
          <p:spPr>
            <a:xfrm>
              <a:off x="337430" y="1039634"/>
              <a:ext cx="3376516" cy="868682"/>
            </a:xfrm>
            <a:prstGeom prst="roundRect">
              <a:avLst>
                <a:gd name="adj" fmla="val 43860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2800">
                  <a:solidFill>
                    <a:srgbClr val="535353"/>
                  </a:solidFill>
                </a:defRPr>
              </a:lvl1pPr>
            </a:lstStyle>
            <a:p>
              <a:pPr/>
              <a:r>
                <a:t>公务接待</a:t>
              </a:r>
            </a:p>
          </p:txBody>
        </p:sp>
        <p:sp>
          <p:nvSpPr>
            <p:cNvPr id="1549" name="公务出差"/>
            <p:cNvSpPr/>
            <p:nvPr/>
          </p:nvSpPr>
          <p:spPr>
            <a:xfrm>
              <a:off x="337430" y="2040025"/>
              <a:ext cx="3376516" cy="868681"/>
            </a:xfrm>
            <a:prstGeom prst="roundRect">
              <a:avLst>
                <a:gd name="adj" fmla="val 43860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2800">
                  <a:solidFill>
                    <a:srgbClr val="535353"/>
                  </a:solidFill>
                </a:defRPr>
              </a:lvl1pPr>
            </a:lstStyle>
            <a:p>
              <a:pPr/>
              <a:r>
                <a:t>公务出差</a:t>
              </a:r>
            </a:p>
          </p:txBody>
        </p:sp>
        <p:sp>
          <p:nvSpPr>
            <p:cNvPr id="1550" name="车辆购置及维护"/>
            <p:cNvSpPr/>
            <p:nvPr/>
          </p:nvSpPr>
          <p:spPr>
            <a:xfrm>
              <a:off x="337430" y="3089453"/>
              <a:ext cx="3376516" cy="868681"/>
            </a:xfrm>
            <a:prstGeom prst="roundRect">
              <a:avLst>
                <a:gd name="adj" fmla="val 43860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2800">
                  <a:solidFill>
                    <a:srgbClr val="535353"/>
                  </a:solidFill>
                </a:defRPr>
              </a:lvl1pPr>
            </a:lstStyle>
            <a:p>
              <a:pPr/>
              <a:r>
                <a:t>车辆购置及维护</a:t>
              </a:r>
            </a:p>
          </p:txBody>
        </p:sp>
        <p:sp>
          <p:nvSpPr>
            <p:cNvPr id="1551" name="会议及培训费用"/>
            <p:cNvSpPr/>
            <p:nvPr/>
          </p:nvSpPr>
          <p:spPr>
            <a:xfrm>
              <a:off x="337430" y="4138881"/>
              <a:ext cx="3376516" cy="868681"/>
            </a:xfrm>
            <a:prstGeom prst="roundRect">
              <a:avLst>
                <a:gd name="adj" fmla="val 43860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2800">
                  <a:solidFill>
                    <a:srgbClr val="535353"/>
                  </a:solidFill>
                </a:defRPr>
              </a:lvl1pPr>
            </a:lstStyle>
            <a:p>
              <a:pPr/>
              <a:r>
                <a:t>会议及培训费用</a:t>
              </a:r>
            </a:p>
          </p:txBody>
        </p:sp>
      </p:grpSp>
      <p:sp>
        <p:nvSpPr>
          <p:cNvPr id="1553" name="线条"/>
          <p:cNvSpPr/>
          <p:nvPr/>
        </p:nvSpPr>
        <p:spPr>
          <a:xfrm flipV="1">
            <a:off x="14527569" y="5489336"/>
            <a:ext cx="1" cy="7582754"/>
          </a:xfrm>
          <a:prstGeom prst="line">
            <a:avLst/>
          </a:prstGeom>
          <a:ln w="25400">
            <a:solidFill>
              <a:srgbClr val="FFFFFF"/>
            </a:solidFill>
            <a:miter/>
          </a:ln>
        </p:spPr>
        <p:txBody>
          <a:bodyPr tIns="91439" bIns="91439"/>
          <a:lstStyle/>
          <a:p>
            <a:pPr/>
          </a:p>
        </p:txBody>
      </p:sp>
      <p:sp>
        <p:nvSpPr>
          <p:cNvPr id="1554" name="定期汇报"/>
          <p:cNvSpPr/>
          <p:nvPr/>
        </p:nvSpPr>
        <p:spPr>
          <a:xfrm>
            <a:off x="5551163" y="3285078"/>
            <a:ext cx="2540001" cy="762001"/>
          </a:xfrm>
          <a:prstGeom prst="rect">
            <a:avLst/>
          </a:prstGeom>
          <a:solidFill>
            <a:srgbClr val="F9F9F9"/>
          </a:solidFill>
          <a:ln w="25400">
            <a:solidFill>
              <a:srgbClr val="0065FA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2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定期汇报</a:t>
            </a:r>
          </a:p>
        </p:txBody>
      </p:sp>
      <p:sp>
        <p:nvSpPr>
          <p:cNvPr id="1555" name="数据抓取"/>
          <p:cNvSpPr/>
          <p:nvPr/>
        </p:nvSpPr>
        <p:spPr>
          <a:xfrm>
            <a:off x="8242024" y="3285078"/>
            <a:ext cx="2540001" cy="762001"/>
          </a:xfrm>
          <a:prstGeom prst="rect">
            <a:avLst/>
          </a:prstGeom>
          <a:solidFill>
            <a:srgbClr val="F9F9F9"/>
          </a:solidFill>
          <a:ln w="25400">
            <a:solidFill>
              <a:srgbClr val="0065FA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2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数据抓取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899">
        <p14:prism dir="u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Subtype="0" presetID="26" grpId="1" fill="hold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id="6" dur="499" fill="hold" tmFilter="0, 0; .2, .5; .8, .5; 1, 0"/>
                                        <p:tgtEl>
                                          <p:spTgt spid="15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49" fill="hold" autoRev="1"/>
                                        <p:tgtEl>
                                          <p:spTgt spid="15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mph" nodeType="clickEffect" presetSubtype="0" presetID="26" grpId="2" fill="hold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id="11" dur="499" fill="hold" tmFilter="0, 0; .2, .5; .8, .5; 1, 0"/>
                                        <p:tgtEl>
                                          <p:spTgt spid="15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49" fill="hold" autoRev="1"/>
                                        <p:tgtEl>
                                          <p:spTgt spid="15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mph" nodeType="clickEffect" presetSubtype="0" presetID="26" grpId="3" fill="hold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id="16" dur="499" fill="hold" tmFilter="0, 0; .2, .5; .8, .5; 1, 0"/>
                                        <p:tgtEl>
                                          <p:spTgt spid="15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49" fill="hold" autoRev="1"/>
                                        <p:tgtEl>
                                          <p:spTgt spid="15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46" grpId="2"/>
      <p:bldP build="whole" bldLvl="1" animBg="1" rev="0" advAuto="0" spid="1541" grpId="3"/>
      <p:bldP build="whole" bldLvl="1" animBg="1" rev="0" advAuto="0" spid="1552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58" name="线条"/>
          <p:cNvSpPr/>
          <p:nvPr/>
        </p:nvSpPr>
        <p:spPr>
          <a:xfrm flipV="1">
            <a:off x="8158277" y="4580761"/>
            <a:ext cx="1" cy="1246865"/>
          </a:xfrm>
          <a:prstGeom prst="line">
            <a:avLst/>
          </a:prstGeom>
          <a:ln w="50800">
            <a:solidFill>
              <a:srgbClr val="A2C4CC"/>
            </a:solidFill>
            <a:miter lim="400000"/>
          </a:ln>
        </p:spPr>
        <p:txBody>
          <a:bodyPr lIns="101600" tIns="101600" rIns="101600" bIns="101600" anchor="ctr"/>
          <a:lstStyle/>
          <a:p>
            <a:pPr algn="ctr" defTabSz="1168400">
              <a:defRPr sz="8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59" name="使用部门"/>
          <p:cNvSpPr/>
          <p:nvPr/>
        </p:nvSpPr>
        <p:spPr>
          <a:xfrm>
            <a:off x="5451959" y="3356484"/>
            <a:ext cx="5412638" cy="1246864"/>
          </a:xfrm>
          <a:prstGeom prst="rect">
            <a:avLst/>
          </a:prstGeom>
          <a:solidFill>
            <a:schemeClr val="accent1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使用部门</a:t>
            </a:r>
          </a:p>
        </p:txBody>
      </p:sp>
      <p:sp>
        <p:nvSpPr>
          <p:cNvPr id="1560" name="公务用车"/>
          <p:cNvSpPr/>
          <p:nvPr/>
        </p:nvSpPr>
        <p:spPr>
          <a:xfrm>
            <a:off x="5451959" y="6084315"/>
            <a:ext cx="2649896" cy="1246865"/>
          </a:xfrm>
          <a:prstGeom prst="rect">
            <a:avLst/>
          </a:prstGeom>
          <a:solidFill>
            <a:srgbClr val="80DFEA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 algn="ctr" defTabSz="1168400">
              <a:defRPr sz="2800">
                <a:solidFill>
                  <a:srgbClr val="F2F5F7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公务用车</a:t>
            </a:r>
          </a:p>
        </p:txBody>
      </p:sp>
      <p:sp>
        <p:nvSpPr>
          <p:cNvPr id="1561" name="办公用房"/>
          <p:cNvSpPr/>
          <p:nvPr/>
        </p:nvSpPr>
        <p:spPr>
          <a:xfrm>
            <a:off x="5451959" y="7449227"/>
            <a:ext cx="2649896" cy="1246864"/>
          </a:xfrm>
          <a:prstGeom prst="rect">
            <a:avLst/>
          </a:prstGeom>
          <a:solidFill>
            <a:srgbClr val="80DFEA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 algn="ctr" defTabSz="1168400">
              <a:defRPr sz="2800">
                <a:solidFill>
                  <a:srgbClr val="F2F5F7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办公用房</a:t>
            </a:r>
          </a:p>
        </p:txBody>
      </p:sp>
      <p:sp>
        <p:nvSpPr>
          <p:cNvPr id="1562" name="学习培训"/>
          <p:cNvSpPr/>
          <p:nvPr/>
        </p:nvSpPr>
        <p:spPr>
          <a:xfrm>
            <a:off x="5451959" y="8814138"/>
            <a:ext cx="2649896" cy="1246865"/>
          </a:xfrm>
          <a:prstGeom prst="rect">
            <a:avLst/>
          </a:prstGeom>
          <a:solidFill>
            <a:srgbClr val="80DFEA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 algn="ctr" defTabSz="1168400">
              <a:defRPr sz="2800">
                <a:solidFill>
                  <a:srgbClr val="F2F5F7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学习培训</a:t>
            </a:r>
          </a:p>
        </p:txBody>
      </p:sp>
      <p:sp>
        <p:nvSpPr>
          <p:cNvPr id="1563" name="公务接待"/>
          <p:cNvSpPr/>
          <p:nvPr/>
        </p:nvSpPr>
        <p:spPr>
          <a:xfrm>
            <a:off x="8214700" y="6084315"/>
            <a:ext cx="2649896" cy="1246864"/>
          </a:xfrm>
          <a:prstGeom prst="rect">
            <a:avLst/>
          </a:prstGeom>
          <a:solidFill>
            <a:srgbClr val="80DFEA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 algn="ctr" defTabSz="1168400">
              <a:defRPr sz="2800">
                <a:solidFill>
                  <a:srgbClr val="F2F5F7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公务接待</a:t>
            </a:r>
          </a:p>
        </p:txBody>
      </p:sp>
      <p:sp>
        <p:nvSpPr>
          <p:cNvPr id="1564" name="差旅费用"/>
          <p:cNvSpPr/>
          <p:nvPr/>
        </p:nvSpPr>
        <p:spPr>
          <a:xfrm>
            <a:off x="8214700" y="7449227"/>
            <a:ext cx="2649896" cy="1246864"/>
          </a:xfrm>
          <a:prstGeom prst="rect">
            <a:avLst/>
          </a:prstGeom>
          <a:solidFill>
            <a:srgbClr val="80DFEA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 algn="ctr" defTabSz="1168400">
              <a:defRPr sz="2800">
                <a:solidFill>
                  <a:srgbClr val="F2F5F7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差旅费用</a:t>
            </a:r>
          </a:p>
        </p:txBody>
      </p:sp>
      <p:sp>
        <p:nvSpPr>
          <p:cNvPr id="1565" name="·····"/>
          <p:cNvSpPr/>
          <p:nvPr/>
        </p:nvSpPr>
        <p:spPr>
          <a:xfrm>
            <a:off x="8214700" y="8814138"/>
            <a:ext cx="2649896" cy="1246865"/>
          </a:xfrm>
          <a:prstGeom prst="rect">
            <a:avLst/>
          </a:prstGeom>
          <a:solidFill>
            <a:srgbClr val="80DFEA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 algn="ctr" defTabSz="1168400">
              <a:defRPr sz="2800">
                <a:solidFill>
                  <a:srgbClr val="F2F5F7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·····</a:t>
            </a:r>
          </a:p>
        </p:txBody>
      </p:sp>
      <p:sp>
        <p:nvSpPr>
          <p:cNvPr id="1566" name="实际数据录入…"/>
          <p:cNvSpPr/>
          <p:nvPr/>
        </p:nvSpPr>
        <p:spPr>
          <a:xfrm>
            <a:off x="11985670" y="6084315"/>
            <a:ext cx="2741151" cy="1246864"/>
          </a:xfrm>
          <a:prstGeom prst="rect">
            <a:avLst/>
          </a:prstGeom>
          <a:solidFill>
            <a:srgbClr val="78BDEA"/>
          </a:solidFill>
          <a:ln w="25400">
            <a:miter lim="400000"/>
          </a:ln>
          <a:effectLst>
            <a:outerShdw sx="100000" sy="100000" kx="0" ky="0" algn="b" rotWithShape="0" blurRad="381000" dist="12700" dir="5400000">
              <a:srgbClr val="000000">
                <a:alpha val="4996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 algn="ctr" defTabSz="1168400">
              <a:buSzPct val="100000"/>
              <a:buAutoNum type="arabicPeriod" startAt="1"/>
              <a:defRPr sz="2800">
                <a:solidFill>
                  <a:srgbClr val="F2F5F7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t>实际数据录入</a:t>
            </a:r>
          </a:p>
          <a:p>
            <a:pPr algn="ctr" defTabSz="1168400">
              <a:buSzPct val="100000"/>
              <a:buAutoNum type="arabicPeriod" startAt="1"/>
              <a:defRPr sz="2800">
                <a:solidFill>
                  <a:srgbClr val="F2F5F7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t>财务数据抓取</a:t>
            </a:r>
          </a:p>
        </p:txBody>
      </p:sp>
      <p:sp>
        <p:nvSpPr>
          <p:cNvPr id="1567" name="业务监察"/>
          <p:cNvSpPr/>
          <p:nvPr/>
        </p:nvSpPr>
        <p:spPr>
          <a:xfrm>
            <a:off x="11980497" y="8814138"/>
            <a:ext cx="2751496" cy="1246865"/>
          </a:xfrm>
          <a:prstGeom prst="rect">
            <a:avLst/>
          </a:prstGeom>
          <a:solidFill>
            <a:srgbClr val="E696C9"/>
          </a:solidFill>
          <a:ln w="25400">
            <a:miter lim="400000"/>
          </a:ln>
          <a:effectLst>
            <a:outerShdw sx="100000" sy="100000" kx="0" ky="0" algn="b" rotWithShape="0" blurRad="381000" dist="12700" dir="5400000">
              <a:srgbClr val="000000">
                <a:alpha val="50178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 algn="ctr" defTabSz="1168400">
              <a:defRPr sz="2800">
                <a:solidFill>
                  <a:srgbClr val="F2F5F7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业务监察</a:t>
            </a:r>
          </a:p>
        </p:txBody>
      </p:sp>
      <p:sp>
        <p:nvSpPr>
          <p:cNvPr id="1568" name="矩形"/>
          <p:cNvSpPr/>
          <p:nvPr/>
        </p:nvSpPr>
        <p:spPr>
          <a:xfrm>
            <a:off x="5168288" y="5811201"/>
            <a:ext cx="5979979" cy="4522915"/>
          </a:xfrm>
          <a:prstGeom prst="rect">
            <a:avLst/>
          </a:prstGeom>
          <a:ln w="50800">
            <a:solidFill>
              <a:srgbClr val="A2C4CC"/>
            </a:solidFill>
            <a:miter lim="400000"/>
          </a:ln>
        </p:spPr>
        <p:txBody>
          <a:bodyPr lIns="101600" tIns="101600" rIns="101600" bIns="101600" anchor="ctr"/>
          <a:lstStyle/>
          <a:p>
            <a:pPr algn="ctr" defTabSz="1168400">
              <a:defRPr sz="8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69" name="线条"/>
          <p:cNvSpPr/>
          <p:nvPr/>
        </p:nvSpPr>
        <p:spPr>
          <a:xfrm flipV="1">
            <a:off x="13305445" y="7480982"/>
            <a:ext cx="1" cy="1246864"/>
          </a:xfrm>
          <a:prstGeom prst="line">
            <a:avLst/>
          </a:prstGeom>
          <a:ln w="50800">
            <a:solidFill>
              <a:srgbClr val="A2C4CC"/>
            </a:solidFill>
            <a:miter lim="400000"/>
            <a:headEnd type="triangle"/>
          </a:ln>
        </p:spPr>
        <p:txBody>
          <a:bodyPr lIns="101600" tIns="101600" rIns="101600" bIns="101600" anchor="ctr"/>
          <a:lstStyle/>
          <a:p>
            <a:pPr algn="ctr" defTabSz="1168400">
              <a:defRPr sz="8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70" name="线条"/>
          <p:cNvSpPr/>
          <p:nvPr/>
        </p:nvSpPr>
        <p:spPr>
          <a:xfrm flipH="1">
            <a:off x="11142849" y="6707747"/>
            <a:ext cx="887259" cy="1"/>
          </a:xfrm>
          <a:prstGeom prst="line">
            <a:avLst/>
          </a:prstGeom>
          <a:ln w="50800">
            <a:solidFill>
              <a:srgbClr val="A2C4CC"/>
            </a:solidFill>
            <a:miter lim="400000"/>
            <a:headEnd type="triangle"/>
          </a:ln>
        </p:spPr>
        <p:txBody>
          <a:bodyPr lIns="101600" tIns="101600" rIns="101600" bIns="101600" anchor="ctr"/>
          <a:lstStyle/>
          <a:p>
            <a:pPr algn="ctr" defTabSz="1168400">
              <a:defRPr sz="8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71" name="线条"/>
          <p:cNvSpPr/>
          <p:nvPr/>
        </p:nvSpPr>
        <p:spPr>
          <a:xfrm flipH="1">
            <a:off x="14794431" y="9437570"/>
            <a:ext cx="887260" cy="1"/>
          </a:xfrm>
          <a:prstGeom prst="line">
            <a:avLst/>
          </a:prstGeom>
          <a:ln w="50800">
            <a:solidFill>
              <a:srgbClr val="A2C4CC"/>
            </a:solidFill>
            <a:miter lim="400000"/>
            <a:headEnd type="triangle"/>
          </a:ln>
        </p:spPr>
        <p:txBody>
          <a:bodyPr lIns="101600" tIns="101600" rIns="101600" bIns="101600" anchor="ctr"/>
          <a:lstStyle/>
          <a:p>
            <a:pPr algn="ctr" defTabSz="1168400">
              <a:defRPr sz="8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72" name="线条"/>
          <p:cNvSpPr/>
          <p:nvPr/>
        </p:nvSpPr>
        <p:spPr>
          <a:xfrm>
            <a:off x="19625993" y="4586050"/>
            <a:ext cx="1" cy="4243396"/>
          </a:xfrm>
          <a:prstGeom prst="line">
            <a:avLst/>
          </a:prstGeom>
          <a:ln w="50800">
            <a:solidFill>
              <a:srgbClr val="A2C4CC"/>
            </a:solidFill>
            <a:miter lim="400000"/>
            <a:headEnd type="triangle"/>
          </a:ln>
        </p:spPr>
        <p:txBody>
          <a:bodyPr lIns="101600" tIns="101600" rIns="101600" bIns="101600" anchor="ctr"/>
          <a:lstStyle/>
          <a:p>
            <a:pPr algn="ctr" defTabSz="1168400">
              <a:defRPr sz="8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73" name="线条"/>
          <p:cNvSpPr/>
          <p:nvPr/>
        </p:nvSpPr>
        <p:spPr>
          <a:xfrm>
            <a:off x="10864941" y="3979915"/>
            <a:ext cx="7435759" cy="1"/>
          </a:xfrm>
          <a:prstGeom prst="line">
            <a:avLst/>
          </a:prstGeom>
          <a:ln w="50800">
            <a:solidFill>
              <a:srgbClr val="A2C4CC"/>
            </a:solidFill>
            <a:miter lim="400000"/>
            <a:headEnd type="triangle"/>
          </a:ln>
        </p:spPr>
        <p:txBody>
          <a:bodyPr lIns="101600" tIns="101600" rIns="101600" bIns="101600" anchor="ctr"/>
          <a:lstStyle/>
          <a:p>
            <a:pPr algn="ctr" defTabSz="1168400">
              <a:defRPr sz="8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74" name="资金使用项目管理…"/>
          <p:cNvSpPr txBox="1"/>
          <p:nvPr/>
        </p:nvSpPr>
        <p:spPr>
          <a:xfrm>
            <a:off x="1363440" y="7041012"/>
            <a:ext cx="3720980" cy="15875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1600" tIns="101600" rIns="101600" bIns="101600" anchor="ctr">
            <a:spAutoFit/>
          </a:bodyPr>
          <a:lstStyle/>
          <a:p>
            <a:pPr defTabSz="914400">
              <a:spcBef>
                <a:spcPts val="1000"/>
              </a:spcBef>
              <a:defRPr b="1" sz="2400">
                <a:latin typeface="Futura Condensed"/>
                <a:ea typeface="Futura Condensed"/>
                <a:cs typeface="Futura Condensed"/>
                <a:sym typeface="Futura Condensed"/>
              </a:defRPr>
            </a:pPr>
            <a:r>
              <a:t>资金使用项目管理</a:t>
            </a:r>
          </a:p>
          <a:p>
            <a:pPr defTabSz="914400">
              <a:spcBef>
                <a:spcPts val="1000"/>
              </a:spcBef>
              <a:defRPr b="1" sz="2400">
                <a:latin typeface="Futura Condensed"/>
                <a:ea typeface="Futura Condensed"/>
                <a:cs typeface="Futura Condensed"/>
                <a:sym typeface="Futura Condensed"/>
              </a:defRPr>
            </a:pPr>
            <a:r>
              <a:t>建立统一的资金使用项目管理库。 </a:t>
            </a:r>
          </a:p>
        </p:txBody>
      </p:sp>
      <p:sp>
        <p:nvSpPr>
          <p:cNvPr id="1575" name="以实际发生为基础"/>
          <p:cNvSpPr txBox="1"/>
          <p:nvPr/>
        </p:nvSpPr>
        <p:spPr>
          <a:xfrm>
            <a:off x="12479764" y="4994700"/>
            <a:ext cx="1651362" cy="9575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1600" tIns="101600" rIns="101600" bIns="101600" anchor="ctr">
            <a:spAutoFit/>
          </a:bodyPr>
          <a:lstStyle>
            <a:lvl1pPr algn="ctr" defTabSz="914400">
              <a:lnSpc>
                <a:spcPct val="80000"/>
              </a:lnSpc>
              <a:spcBef>
                <a:spcPts val="1000"/>
              </a:spcBef>
              <a:defRPr b="1" sz="2400"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pPr/>
            <a:r>
              <a:t>以实际发生为基础</a:t>
            </a:r>
          </a:p>
        </p:txBody>
      </p:sp>
      <p:sp>
        <p:nvSpPr>
          <p:cNvPr id="1576" name="根据文件、制度等制定的监察标准"/>
          <p:cNvSpPr/>
          <p:nvPr/>
        </p:nvSpPr>
        <p:spPr>
          <a:xfrm>
            <a:off x="15746294" y="8814138"/>
            <a:ext cx="5204648" cy="1246865"/>
          </a:xfrm>
          <a:prstGeom prst="rect">
            <a:avLst/>
          </a:prstGeom>
          <a:solidFill>
            <a:srgbClr val="F90751"/>
          </a:solidFill>
          <a:ln w="25400">
            <a:miter lim="400000"/>
          </a:ln>
          <a:effectLst>
            <a:outerShdw sx="100000" sy="100000" kx="0" ky="0" algn="b" rotWithShape="0" blurRad="381000" dist="12700" dir="5400000">
              <a:srgbClr val="000000">
                <a:alpha val="49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 algn="ctr" defTabSz="1168400">
              <a:defRPr sz="2400">
                <a:solidFill>
                  <a:srgbClr val="F2F5F7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根据文件、制度等制定的监察标准</a:t>
            </a:r>
          </a:p>
        </p:txBody>
      </p:sp>
      <p:sp>
        <p:nvSpPr>
          <p:cNvPr id="1577" name="文本框 6"/>
          <p:cNvSpPr txBox="1"/>
          <p:nvPr/>
        </p:nvSpPr>
        <p:spPr>
          <a:xfrm>
            <a:off x="2044700" y="539750"/>
            <a:ext cx="6877050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应用场景</a:t>
            </a:r>
          </a:p>
        </p:txBody>
      </p:sp>
      <p:sp>
        <p:nvSpPr>
          <p:cNvPr id="1578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sp>
        <p:nvSpPr>
          <p:cNvPr id="1579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  <p:sp>
        <p:nvSpPr>
          <p:cNvPr id="1580" name="抽查评估"/>
          <p:cNvSpPr/>
          <p:nvPr/>
        </p:nvSpPr>
        <p:spPr>
          <a:xfrm>
            <a:off x="18301047" y="3356484"/>
            <a:ext cx="2649896" cy="1246864"/>
          </a:xfrm>
          <a:prstGeom prst="rect">
            <a:avLst/>
          </a:prstGeom>
          <a:solidFill>
            <a:schemeClr val="accent1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抽查评估</a:t>
            </a:r>
          </a:p>
        </p:txBody>
      </p:sp>
      <p:sp>
        <p:nvSpPr>
          <p:cNvPr id="1581" name="异常预警"/>
          <p:cNvSpPr/>
          <p:nvPr/>
        </p:nvSpPr>
        <p:spPr>
          <a:xfrm>
            <a:off x="18301047" y="6081758"/>
            <a:ext cx="2649896" cy="1246864"/>
          </a:xfrm>
          <a:prstGeom prst="rect">
            <a:avLst/>
          </a:prstGeom>
          <a:solidFill>
            <a:schemeClr val="accent1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异常预警</a:t>
            </a:r>
          </a:p>
        </p:txBody>
      </p:sp>
      <p:sp>
        <p:nvSpPr>
          <p:cNvPr id="1582" name="责任追究"/>
          <p:cNvSpPr/>
          <p:nvPr/>
        </p:nvSpPr>
        <p:spPr>
          <a:xfrm>
            <a:off x="13257872" y="3359041"/>
            <a:ext cx="2649897" cy="1246864"/>
          </a:xfrm>
          <a:prstGeom prst="rect">
            <a:avLst/>
          </a:prstGeom>
          <a:solidFill>
            <a:schemeClr val="accent1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责任追究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87" name="《贯彻落实中央八项规定精神情况登记报告制度》"/>
          <p:cNvSpPr txBox="1"/>
          <p:nvPr/>
        </p:nvSpPr>
        <p:spPr>
          <a:xfrm>
            <a:off x="6196226" y="2151807"/>
            <a:ext cx="12489181" cy="94183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marR="914400" algn="ctr" defTabSz="533400">
              <a:lnSpc>
                <a:spcPts val="5600"/>
              </a:lnSpc>
              <a:defRPr b="1" sz="4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《贯彻落实中央八项规定精神情况登记报告制度》</a:t>
            </a:r>
          </a:p>
        </p:txBody>
      </p:sp>
      <p:sp>
        <p:nvSpPr>
          <p:cNvPr id="1588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sp>
        <p:nvSpPr>
          <p:cNvPr id="1589" name="组合 6"/>
          <p:cNvSpPr/>
          <p:nvPr/>
        </p:nvSpPr>
        <p:spPr>
          <a:xfrm>
            <a:off x="9723315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2980B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管控规则</a:t>
            </a:r>
          </a:p>
        </p:txBody>
      </p:sp>
      <p:sp>
        <p:nvSpPr>
          <p:cNvPr id="1590" name="组合 9"/>
          <p:cNvSpPr/>
          <p:nvPr/>
        </p:nvSpPr>
        <p:spPr>
          <a:xfrm>
            <a:off x="6228651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1F608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事项库</a:t>
            </a:r>
          </a:p>
        </p:txBody>
      </p:sp>
      <p:sp>
        <p:nvSpPr>
          <p:cNvPr id="1591" name="组合 12"/>
          <p:cNvSpPr/>
          <p:nvPr/>
        </p:nvSpPr>
        <p:spPr>
          <a:xfrm>
            <a:off x="16712643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7BB8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异常预警</a:t>
            </a:r>
          </a:p>
        </p:txBody>
      </p:sp>
      <p:sp>
        <p:nvSpPr>
          <p:cNvPr id="1592" name="组合 15"/>
          <p:cNvSpPr/>
          <p:nvPr/>
        </p:nvSpPr>
        <p:spPr>
          <a:xfrm>
            <a:off x="13217979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数据采集</a:t>
            </a:r>
          </a:p>
        </p:txBody>
      </p:sp>
      <p:sp>
        <p:nvSpPr>
          <p:cNvPr id="1593" name="文本框 6"/>
          <p:cNvSpPr txBox="1"/>
          <p:nvPr/>
        </p:nvSpPr>
        <p:spPr>
          <a:xfrm>
            <a:off x="2044700" y="539750"/>
            <a:ext cx="3729373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经费管理</a:t>
            </a:r>
          </a:p>
        </p:txBody>
      </p:sp>
      <p:sp>
        <p:nvSpPr>
          <p:cNvPr id="1594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  <p:sp>
        <p:nvSpPr>
          <p:cNvPr id="1595" name="线条"/>
          <p:cNvSpPr/>
          <p:nvPr/>
        </p:nvSpPr>
        <p:spPr>
          <a:xfrm>
            <a:off x="7661615" y="1208061"/>
            <a:ext cx="1884293" cy="1"/>
          </a:xfrm>
          <a:prstGeom prst="line">
            <a:avLst/>
          </a:prstGeom>
          <a:ln w="101600">
            <a:solidFill>
              <a:srgbClr val="FFFFFF"/>
            </a:solidFill>
            <a:miter/>
          </a:ln>
        </p:spPr>
        <p:txBody>
          <a:bodyPr tIns="91439" bIns="91439"/>
          <a:lstStyle/>
          <a:p>
            <a:pPr/>
          </a:p>
        </p:txBody>
      </p:sp>
      <p:sp>
        <p:nvSpPr>
          <p:cNvPr id="1596" name="组合 12"/>
          <p:cNvSpPr/>
          <p:nvPr/>
        </p:nvSpPr>
        <p:spPr>
          <a:xfrm>
            <a:off x="20207307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7BB8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抽查核验</a:t>
            </a:r>
          </a:p>
        </p:txBody>
      </p:sp>
      <p:pic>
        <p:nvPicPr>
          <p:cNvPr id="159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15062" y="3059279"/>
            <a:ext cx="14753877" cy="10160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25400" dir="5400000">
              <a:srgbClr val="000000">
                <a:alpha val="75000"/>
              </a:srgbClr>
            </a:outerShdw>
          </a:effectLst>
        </p:spPr>
      </p:pic>
      <p:pic>
        <p:nvPicPr>
          <p:cNvPr id="1598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19407" y="3059279"/>
            <a:ext cx="16745187" cy="10160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25400" dir="5400000">
              <a:srgbClr val="000000">
                <a:alpha val="75000"/>
              </a:srgbClr>
            </a:outerShdw>
          </a:effectLst>
        </p:spPr>
      </p:pic>
      <p:pic>
        <p:nvPicPr>
          <p:cNvPr id="1599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72311" y="3059279"/>
            <a:ext cx="17839377" cy="10160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25400" dir="5400000">
              <a:srgbClr val="000000">
                <a:alpha val="75000"/>
              </a:srgbClr>
            </a:outerShdw>
          </a:effectLst>
        </p:spPr>
      </p:pic>
      <p:pic>
        <p:nvPicPr>
          <p:cNvPr id="1600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43491" y="3059279"/>
            <a:ext cx="16097018" cy="10160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25400" dir="5400000">
              <a:srgbClr val="000000">
                <a:alpha val="75000"/>
              </a:srgbClr>
            </a:outerShdw>
          </a:effectLst>
        </p:spPr>
      </p:pic>
      <p:pic>
        <p:nvPicPr>
          <p:cNvPr id="1601" name="图像" descr="图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89783" y="3059279"/>
            <a:ext cx="16404434" cy="10160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25400" dir="5400000">
              <a:srgbClr val="000000">
                <a:alpha val="75000"/>
              </a:srgbClr>
            </a:outerShdw>
          </a:effectLst>
        </p:spPr>
      </p:pic>
      <p:pic>
        <p:nvPicPr>
          <p:cNvPr id="1602" name="图像" descr="图像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596105" y="3059279"/>
            <a:ext cx="17191790" cy="10160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25400" dir="5400000">
              <a:srgbClr val="000000">
                <a:alpha val="75000"/>
              </a:srgbClr>
            </a:outerShdw>
          </a:effectLst>
        </p:spPr>
      </p:pic>
      <p:pic>
        <p:nvPicPr>
          <p:cNvPr id="1603" name="图像" descr="图像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792396" y="3059279"/>
            <a:ext cx="16799208" cy="10160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25400" dir="5400000">
              <a:srgbClr val="000000">
                <a:alpha val="75000"/>
              </a:srgbClr>
            </a:outerShdw>
          </a:effectLst>
        </p:spPr>
      </p:pic>
      <p:pic>
        <p:nvPicPr>
          <p:cNvPr id="1604" name="3.10公务用车列表.png" descr="3.10公务用车列表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50009" y="1803488"/>
            <a:ext cx="22483982" cy="1186654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12700" dir="5400000">
              <a:srgbClr val="000000"/>
            </a:outerShdw>
          </a:effectLst>
        </p:spPr>
      </p:pic>
      <p:sp>
        <p:nvSpPr>
          <p:cNvPr id="1605" name="矩形"/>
          <p:cNvSpPr/>
          <p:nvPr/>
        </p:nvSpPr>
        <p:spPr>
          <a:xfrm>
            <a:off x="5283537" y="3910385"/>
            <a:ext cx="17788577" cy="816996"/>
          </a:xfrm>
          <a:prstGeom prst="rect">
            <a:avLst/>
          </a:prstGeom>
          <a:ln w="50800">
            <a:solidFill>
              <a:srgbClr val="FF2600"/>
            </a:solidFill>
            <a:miter/>
          </a:ln>
        </p:spPr>
        <p:txBody>
          <a:bodyPr tIns="91439" bIns="91439" anchor="ctr"/>
          <a:lstStyle/>
          <a:p>
            <a:pPr>
              <a:defRPr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606" name="每月5日前，各部门按实际发生情况，上报数据。"/>
          <p:cNvSpPr/>
          <p:nvPr/>
        </p:nvSpPr>
        <p:spPr>
          <a:xfrm>
            <a:off x="11443779" y="4939721"/>
            <a:ext cx="10343358" cy="15410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73" y="0"/>
                </a:moveTo>
                <a:lnTo>
                  <a:pt x="1476" y="2197"/>
                </a:lnTo>
                <a:lnTo>
                  <a:pt x="298" y="2197"/>
                </a:lnTo>
                <a:cubicBezTo>
                  <a:pt x="133" y="2197"/>
                  <a:pt x="0" y="3090"/>
                  <a:pt x="0" y="4194"/>
                </a:cubicBezTo>
                <a:lnTo>
                  <a:pt x="0" y="19603"/>
                </a:lnTo>
                <a:cubicBezTo>
                  <a:pt x="0" y="20707"/>
                  <a:pt x="133" y="21600"/>
                  <a:pt x="298" y="21600"/>
                </a:cubicBezTo>
                <a:lnTo>
                  <a:pt x="21302" y="21600"/>
                </a:lnTo>
                <a:cubicBezTo>
                  <a:pt x="21466" y="21600"/>
                  <a:pt x="21600" y="20707"/>
                  <a:pt x="21600" y="19603"/>
                </a:cubicBezTo>
                <a:lnTo>
                  <a:pt x="21600" y="4194"/>
                </a:lnTo>
                <a:cubicBezTo>
                  <a:pt x="21600" y="3090"/>
                  <a:pt x="21466" y="2197"/>
                  <a:pt x="21302" y="2197"/>
                </a:cubicBezTo>
                <a:lnTo>
                  <a:pt x="2670" y="2197"/>
                </a:lnTo>
                <a:lnTo>
                  <a:pt x="2073" y="0"/>
                </a:lnTo>
                <a:close/>
              </a:path>
            </a:pathLst>
          </a:cu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12700">
            <a:solidFill>
              <a:schemeClr val="accent5"/>
            </a:solidFill>
            <a:miter/>
          </a:ln>
          <a:effectLst>
            <a:outerShdw sx="100000" sy="100000" kx="0" ky="0" algn="b" rotWithShape="0" blurRad="254000" dist="0" dir="27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400">
                <a:solidFill>
                  <a:srgbClr val="FFFFFF"/>
                </a:solidFill>
              </a:defRPr>
            </a:lvl1pPr>
          </a:lstStyle>
          <a:p>
            <a:pPr/>
            <a:r>
              <a:t>每月5日前，各部门按实际发生情况，上报数据。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Subtype="8" presetID="2" grpId="3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900"/>
                            </p:stCondLst>
                            <p:childTnLst>
                              <p:par>
                                <p:cTn id="20" presetClass="entr" nodeType="afterEffect" presetSubtype="8" presetID="2" grpId="4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600"/>
                            </p:stCondLst>
                            <p:childTnLst>
                              <p:par>
                                <p:cTn id="25" presetClass="entr" nodeType="afterEffect" presetSubtype="8" presetID="2" grpId="5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300"/>
                            </p:stCondLst>
                            <p:childTnLst>
                              <p:par>
                                <p:cTn id="30" presetClass="entr" nodeType="afterEffect" presetSubtype="8" presetID="2" grpId="6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Class="entr" nodeType="afterEffect" presetSubtype="8" presetID="2" grpId="7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8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8" dur="1000"/>
                                        <p:tgtEl>
                                          <p:spTgt spid="1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Class="entr" nodeType="afterEffect" presetSubtype="8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00" grpId="4"/>
      <p:bldP build="whole" bldLvl="1" animBg="1" rev="0" advAuto="0" spid="1597" grpId="1"/>
      <p:bldP build="whole" bldLvl="1" animBg="1" rev="0" advAuto="0" spid="1605" grpId="9"/>
      <p:bldP build="whole" bldLvl="1" animBg="1" rev="0" advAuto="0" spid="1604" grpId="8"/>
      <p:bldP build="whole" bldLvl="1" animBg="1" rev="0" advAuto="0" spid="1603" grpId="7"/>
      <p:bldP build="whole" bldLvl="1" animBg="1" rev="0" advAuto="0" spid="1601" grpId="5"/>
      <p:bldP build="whole" bldLvl="1" animBg="1" rev="0" advAuto="0" spid="1599" grpId="3"/>
      <p:bldP build="whole" bldLvl="1" animBg="1" rev="0" advAuto="0" spid="1598" grpId="2"/>
      <p:bldP build="whole" bldLvl="1" animBg="1" rev="0" advAuto="0" spid="1606" grpId="10"/>
      <p:bldP build="whole" bldLvl="1" animBg="1" rev="0" advAuto="0" spid="1602" grpId="6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1609" name="表格"/>
          <p:cNvGraphicFramePr/>
          <p:nvPr/>
        </p:nvGraphicFramePr>
        <p:xfrm>
          <a:off x="1628388" y="3961102"/>
          <a:ext cx="21152624" cy="792318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3258760"/>
                <a:gridCol w="5348475"/>
                <a:gridCol w="12532686"/>
              </a:tblGrid>
              <a:tr h="782792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</a:rPr>
                        <a:t>类别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</a:rPr>
                        <a:t>职级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</a:rPr>
                        <a:t>文件要求</a:t>
                      </a:r>
                    </a:p>
                  </a:txBody>
                  <a:tcPr marL="0" marR="0" marT="0" marB="0" anchor="ctr" anchorCtr="0" horzOverflow="overflow"/>
                </a:tc>
              </a:tr>
              <a:tr h="955009">
                <a:tc rowSpan="3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600">
                          <a:solidFill>
                            <a:srgbClr val="535353"/>
                          </a:solidFill>
                        </a:rPr>
                        <a:t>办公用房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600">
                          <a:solidFill>
                            <a:srgbClr val="535353"/>
                          </a:solidFill>
                        </a:rPr>
                        <a:t>集团正职/副职领导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600">
                          <a:solidFill>
                            <a:srgbClr val="535353"/>
                          </a:solidFill>
                        </a:rPr>
                        <a:t>不超过 60 平方米</a:t>
                      </a:r>
                    </a:p>
                  </a:txBody>
                  <a:tcPr marL="0" marR="0" marT="0" marB="0" anchor="ctr" anchorCtr="0" horzOverflow="overflow"/>
                </a:tc>
              </a:tr>
              <a:tr h="955009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600">
                          <a:solidFill>
                            <a:srgbClr val="535353"/>
                          </a:solidFill>
                        </a:rPr>
                        <a:t>中层正职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600">
                          <a:solidFill>
                            <a:srgbClr val="535353"/>
                          </a:solidFill>
                        </a:rPr>
                        <a:t>不超过 30 平方米</a:t>
                      </a:r>
                    </a:p>
                  </a:txBody>
                  <a:tcPr marL="0" marR="0" marT="0" marB="0" anchor="ctr" anchorCtr="0" horzOverflow="overflow"/>
                </a:tc>
              </a:tr>
              <a:tr h="955009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600">
                          <a:solidFill>
                            <a:srgbClr val="535353"/>
                          </a:solidFill>
                        </a:rPr>
                        <a:t>中层副职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600">
                          <a:solidFill>
                            <a:srgbClr val="535353"/>
                          </a:solidFill>
                        </a:rPr>
                        <a:t>不超过 15 平方米</a:t>
                      </a:r>
                    </a:p>
                  </a:txBody>
                  <a:tcPr marL="0" marR="0" marT="0" marB="0" anchor="ctr" anchorCtr="0" horzOverflow="overflow"/>
                </a:tc>
              </a:tr>
              <a:tr h="1420886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600">
                          <a:solidFill>
                            <a:srgbClr val="535353"/>
                          </a:solidFill>
                        </a:rPr>
                        <a:t>公务用车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600">
                          <a:solidFill>
                            <a:srgbClr val="535353"/>
                          </a:solidFill>
                        </a:rPr>
                        <a:t>集团正职领导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600">
                          <a:solidFill>
                            <a:srgbClr val="535353"/>
                          </a:solidFill>
                        </a:rPr>
                        <a:t>集团正职领导公务用车配备原则为 1 人 1 车，配备标准为排 气量 2.0 升（含）以下、购车价格（不含车辆购置税）28 万元 以内；</a:t>
                      </a:r>
                    </a:p>
                  </a:txBody>
                  <a:tcPr marL="0" marR="0" marT="0" marB="0" anchor="ctr" anchorCtr="0" horzOverflow="overflow"/>
                </a:tc>
              </a:tr>
              <a:tr h="1420886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600">
                          <a:solidFill>
                            <a:srgbClr val="535353"/>
                          </a:solidFill>
                        </a:rPr>
                        <a:t>集团副职领导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600">
                          <a:solidFill>
                            <a:srgbClr val="535353"/>
                          </a:solidFill>
                        </a:rPr>
                        <a:t>集团副职领导公务用车配备原则为 1 人 1 车，配备标准为 排气量 1.8 升（含）以下、购车价格（不含车辆购置税）18 万 元以内。</a:t>
                      </a:r>
                    </a:p>
                  </a:txBody>
                  <a:tcPr marL="0" marR="0" marT="0" marB="0" anchor="ctr" anchorCtr="0" horzOverflow="overflow"/>
                </a:tc>
              </a:tr>
              <a:tr h="142088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600">
                          <a:solidFill>
                            <a:srgbClr val="535353"/>
                          </a:solidFill>
                        </a:rPr>
                        <a:t>公务接待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600">
                          <a:solidFill>
                            <a:srgbClr val="535353"/>
                          </a:solidFill>
                        </a:rPr>
                        <a:t>/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600">
                          <a:solidFill>
                            <a:srgbClr val="535353"/>
                          </a:solidFill>
                        </a:rPr>
                        <a:t>严格控制陪餐人数，接待对象在 10 人以内的，陪餐人数不 得超过３人；超过 10 人的，不得超过接待对象人数的三分之一。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  <p:sp>
        <p:nvSpPr>
          <p:cNvPr id="1610" name="可量化业务指标管控规则"/>
          <p:cNvSpPr txBox="1"/>
          <p:nvPr/>
        </p:nvSpPr>
        <p:spPr>
          <a:xfrm>
            <a:off x="7903209" y="2542030"/>
            <a:ext cx="8577581" cy="12496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 anchor="ctr">
            <a:spAutoFit/>
          </a:bodyPr>
          <a:lstStyle>
            <a:lvl1pPr algn="ctr">
              <a:defRPr b="1" sz="6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可量化业务指标管控规则</a:t>
            </a:r>
          </a:p>
        </p:txBody>
      </p:sp>
      <p:sp>
        <p:nvSpPr>
          <p:cNvPr id="1611" name="组合 6"/>
          <p:cNvSpPr/>
          <p:nvPr/>
        </p:nvSpPr>
        <p:spPr>
          <a:xfrm>
            <a:off x="9723315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2980B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管控规则</a:t>
            </a:r>
          </a:p>
        </p:txBody>
      </p:sp>
      <p:sp>
        <p:nvSpPr>
          <p:cNvPr id="1612" name="组合 9"/>
          <p:cNvSpPr/>
          <p:nvPr/>
        </p:nvSpPr>
        <p:spPr>
          <a:xfrm>
            <a:off x="6228651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1F608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事项库</a:t>
            </a:r>
          </a:p>
        </p:txBody>
      </p:sp>
      <p:sp>
        <p:nvSpPr>
          <p:cNvPr id="1613" name="组合 12"/>
          <p:cNvSpPr/>
          <p:nvPr/>
        </p:nvSpPr>
        <p:spPr>
          <a:xfrm>
            <a:off x="16712643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7BB8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异常预警</a:t>
            </a:r>
          </a:p>
        </p:txBody>
      </p:sp>
      <p:sp>
        <p:nvSpPr>
          <p:cNvPr id="1614" name="组合 15"/>
          <p:cNvSpPr/>
          <p:nvPr/>
        </p:nvSpPr>
        <p:spPr>
          <a:xfrm>
            <a:off x="13217979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数据采集</a:t>
            </a:r>
          </a:p>
        </p:txBody>
      </p:sp>
      <p:sp>
        <p:nvSpPr>
          <p:cNvPr id="1615" name="线条"/>
          <p:cNvSpPr/>
          <p:nvPr/>
        </p:nvSpPr>
        <p:spPr>
          <a:xfrm>
            <a:off x="11065215" y="1208061"/>
            <a:ext cx="1884293" cy="1"/>
          </a:xfrm>
          <a:prstGeom prst="line">
            <a:avLst/>
          </a:prstGeom>
          <a:ln w="101600">
            <a:solidFill>
              <a:srgbClr val="FFFFFF"/>
            </a:solidFill>
            <a:miter/>
          </a:ln>
        </p:spPr>
        <p:txBody>
          <a:bodyPr tIns="91439" bIns="91439"/>
          <a:lstStyle/>
          <a:p>
            <a:pPr/>
          </a:p>
        </p:txBody>
      </p:sp>
      <p:sp>
        <p:nvSpPr>
          <p:cNvPr id="1616" name="组合 12"/>
          <p:cNvSpPr/>
          <p:nvPr/>
        </p:nvSpPr>
        <p:spPr>
          <a:xfrm>
            <a:off x="20207307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7BB8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抽查核验</a:t>
            </a:r>
          </a:p>
        </p:txBody>
      </p:sp>
      <p:sp>
        <p:nvSpPr>
          <p:cNvPr id="1617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sp>
        <p:nvSpPr>
          <p:cNvPr id="1618" name="文本框 6"/>
          <p:cNvSpPr txBox="1"/>
          <p:nvPr/>
        </p:nvSpPr>
        <p:spPr>
          <a:xfrm>
            <a:off x="2044700" y="539750"/>
            <a:ext cx="3729373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经费管理</a:t>
            </a:r>
          </a:p>
        </p:txBody>
      </p:sp>
      <p:sp>
        <p:nvSpPr>
          <p:cNvPr id="1619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00">
        <p:dissolve/>
      </p:transition>
    </mc:Choice>
    <mc:Fallback>
      <p:transition spd="fast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22" name="以公务车辆管理为例："/>
          <p:cNvSpPr txBox="1"/>
          <p:nvPr/>
        </p:nvSpPr>
        <p:spPr>
          <a:xfrm>
            <a:off x="1574041" y="4276783"/>
            <a:ext cx="5848485" cy="8940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r">
              <a:defRPr b="1" sz="40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以公务车辆管理为例：</a:t>
            </a:r>
          </a:p>
        </p:txBody>
      </p:sp>
      <p:sp>
        <p:nvSpPr>
          <p:cNvPr id="1623" name="通过统一的车辆信息库，使用部门每月5日前，填报上一月度贯彻落实中央八项规定精神情况。"/>
          <p:cNvSpPr txBox="1"/>
          <p:nvPr/>
        </p:nvSpPr>
        <p:spPr>
          <a:xfrm>
            <a:off x="1574041" y="5644828"/>
            <a:ext cx="5848485" cy="288879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r">
              <a:defRPr sz="38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通过统一的车辆信息库，使用部门每月5日前，填报上一月度贯彻落实中央八项规定精神情况。</a:t>
            </a:r>
          </a:p>
        </p:txBody>
      </p:sp>
      <p:sp>
        <p:nvSpPr>
          <p:cNvPr id="1624" name="组合 6"/>
          <p:cNvSpPr/>
          <p:nvPr/>
        </p:nvSpPr>
        <p:spPr>
          <a:xfrm>
            <a:off x="9723315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2980B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管控规则</a:t>
            </a:r>
          </a:p>
        </p:txBody>
      </p:sp>
      <p:sp>
        <p:nvSpPr>
          <p:cNvPr id="1625" name="组合 9"/>
          <p:cNvSpPr/>
          <p:nvPr/>
        </p:nvSpPr>
        <p:spPr>
          <a:xfrm>
            <a:off x="6228651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1F608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事项库</a:t>
            </a:r>
          </a:p>
        </p:txBody>
      </p:sp>
      <p:sp>
        <p:nvSpPr>
          <p:cNvPr id="1626" name="组合 12"/>
          <p:cNvSpPr/>
          <p:nvPr/>
        </p:nvSpPr>
        <p:spPr>
          <a:xfrm>
            <a:off x="16712643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7BB8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异常预警</a:t>
            </a:r>
          </a:p>
        </p:txBody>
      </p:sp>
      <p:sp>
        <p:nvSpPr>
          <p:cNvPr id="1627" name="组合 15"/>
          <p:cNvSpPr/>
          <p:nvPr/>
        </p:nvSpPr>
        <p:spPr>
          <a:xfrm>
            <a:off x="13217979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数据采集</a:t>
            </a:r>
          </a:p>
        </p:txBody>
      </p:sp>
      <p:sp>
        <p:nvSpPr>
          <p:cNvPr id="1628" name="线条"/>
          <p:cNvSpPr/>
          <p:nvPr/>
        </p:nvSpPr>
        <p:spPr>
          <a:xfrm>
            <a:off x="11065215" y="1208061"/>
            <a:ext cx="1884293" cy="1"/>
          </a:xfrm>
          <a:prstGeom prst="line">
            <a:avLst/>
          </a:prstGeom>
          <a:ln w="101600">
            <a:solidFill>
              <a:srgbClr val="FFFFFF"/>
            </a:solidFill>
            <a:miter/>
          </a:ln>
        </p:spPr>
        <p:txBody>
          <a:bodyPr tIns="91439" bIns="91439"/>
          <a:lstStyle/>
          <a:p>
            <a:pPr/>
          </a:p>
        </p:txBody>
      </p:sp>
      <p:sp>
        <p:nvSpPr>
          <p:cNvPr id="1629" name="组合 12"/>
          <p:cNvSpPr/>
          <p:nvPr/>
        </p:nvSpPr>
        <p:spPr>
          <a:xfrm>
            <a:off x="20207307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7BB8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抽查核验</a:t>
            </a:r>
          </a:p>
        </p:txBody>
      </p:sp>
      <p:sp>
        <p:nvSpPr>
          <p:cNvPr id="1630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sp>
        <p:nvSpPr>
          <p:cNvPr id="1631" name="文本框 6"/>
          <p:cNvSpPr txBox="1"/>
          <p:nvPr/>
        </p:nvSpPr>
        <p:spPr>
          <a:xfrm>
            <a:off x="2044700" y="539750"/>
            <a:ext cx="3729373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经费管理</a:t>
            </a:r>
          </a:p>
        </p:txBody>
      </p:sp>
      <p:sp>
        <p:nvSpPr>
          <p:cNvPr id="1632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  <p:sp>
        <p:nvSpPr>
          <p:cNvPr id="1633" name="红灯预警：实际使用超过配置标准；"/>
          <p:cNvSpPr txBox="1"/>
          <p:nvPr/>
        </p:nvSpPr>
        <p:spPr>
          <a:xfrm>
            <a:off x="1696663" y="8963135"/>
            <a:ext cx="5657864" cy="1465581"/>
          </a:xfrm>
          <a:prstGeom prst="rect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1270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r"/>
          </a:lstStyle>
          <a:p>
            <a:pPr/>
            <a:r>
              <a:t>红灯预警：实际使用超过配置标准；</a:t>
            </a:r>
          </a:p>
        </p:txBody>
      </p:sp>
      <p:pic>
        <p:nvPicPr>
          <p:cNvPr id="1634" name="3.10公务用车列表.png" descr="3.10公务用车列表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47638" y="3264143"/>
            <a:ext cx="15505366" cy="818338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12700" dir="5400000">
              <a:srgbClr val="000000"/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00">
        <p:dissolve/>
      </p:transition>
    </mc:Choice>
    <mc:Fallback>
      <p:transition spd="fast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42" name="成组"/>
          <p:cNvGrpSpPr/>
          <p:nvPr/>
        </p:nvGrpSpPr>
        <p:grpSpPr>
          <a:xfrm>
            <a:off x="7934383" y="3553755"/>
            <a:ext cx="5516096" cy="8241002"/>
            <a:chOff x="0" y="0"/>
            <a:chExt cx="5516095" cy="8241000"/>
          </a:xfrm>
        </p:grpSpPr>
        <p:sp>
          <p:nvSpPr>
            <p:cNvPr id="1637" name="部门年度预算"/>
            <p:cNvSpPr/>
            <p:nvPr/>
          </p:nvSpPr>
          <p:spPr>
            <a:xfrm>
              <a:off x="0" y="0"/>
              <a:ext cx="5516096" cy="8241001"/>
            </a:xfrm>
            <a:prstGeom prst="rect">
              <a:avLst/>
            </a:prstGeom>
            <a:gradFill flip="none" rotWithShape="1">
              <a:gsLst>
                <a:gs pos="0">
                  <a:srgbClr val="70A6DB"/>
                </a:gs>
                <a:gs pos="50000">
                  <a:srgbClr val="559BDB"/>
                </a:gs>
                <a:gs pos="100000">
                  <a:srgbClr val="448AC9"/>
                </a:gs>
              </a:gsLst>
              <a:lin ang="5400000" scaled="0"/>
            </a:gradFill>
            <a:ln w="12700" cap="flat">
              <a:solidFill>
                <a:schemeClr val="accent5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5600" tIns="355600" rIns="355600" bIns="355600" numCol="1" anchor="t">
              <a:noAutofit/>
            </a:bodyPr>
            <a:lstStyle>
              <a:lvl1pPr algn="ctr">
                <a:defRPr b="1">
                  <a:solidFill>
                    <a:srgbClr val="FFFFFF"/>
                  </a:solidFill>
                </a:defRPr>
              </a:lvl1pPr>
            </a:lstStyle>
            <a:p>
              <a:pPr/>
              <a:r>
                <a:t>部门年度预算</a:t>
              </a:r>
            </a:p>
          </p:txBody>
        </p:sp>
        <p:sp>
          <p:nvSpPr>
            <p:cNvPr id="1638" name="学习培训"/>
            <p:cNvSpPr/>
            <p:nvPr/>
          </p:nvSpPr>
          <p:spPr>
            <a:xfrm>
              <a:off x="472047" y="6542825"/>
              <a:ext cx="4572001" cy="1270001"/>
            </a:xfrm>
            <a:prstGeom prst="rect">
              <a:avLst/>
            </a:prstGeom>
            <a:solidFill>
              <a:schemeClr val="accent1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 algn="ctr">
                <a:defRPr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学习培训</a:t>
              </a:r>
            </a:p>
          </p:txBody>
        </p:sp>
        <p:sp>
          <p:nvSpPr>
            <p:cNvPr id="1639" name="公务接待"/>
            <p:cNvSpPr/>
            <p:nvPr/>
          </p:nvSpPr>
          <p:spPr>
            <a:xfrm>
              <a:off x="472047" y="1536055"/>
              <a:ext cx="4572001" cy="1270001"/>
            </a:xfrm>
            <a:prstGeom prst="rect">
              <a:avLst/>
            </a:prstGeom>
            <a:solidFill>
              <a:schemeClr val="accent1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 algn="ctr">
                <a:defRPr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公务接待</a:t>
              </a:r>
            </a:p>
          </p:txBody>
        </p:sp>
        <p:sp>
          <p:nvSpPr>
            <p:cNvPr id="1640" name="差旅费用"/>
            <p:cNvSpPr/>
            <p:nvPr/>
          </p:nvSpPr>
          <p:spPr>
            <a:xfrm>
              <a:off x="472047" y="3204978"/>
              <a:ext cx="4572001" cy="1270001"/>
            </a:xfrm>
            <a:prstGeom prst="rect">
              <a:avLst/>
            </a:prstGeom>
            <a:solidFill>
              <a:schemeClr val="accent1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 algn="ctr">
                <a:defRPr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差旅费用</a:t>
              </a:r>
            </a:p>
          </p:txBody>
        </p:sp>
        <p:sp>
          <p:nvSpPr>
            <p:cNvPr id="1641" name="车辆购置及维护"/>
            <p:cNvSpPr/>
            <p:nvPr/>
          </p:nvSpPr>
          <p:spPr>
            <a:xfrm>
              <a:off x="472047" y="4873902"/>
              <a:ext cx="4572001" cy="1270001"/>
            </a:xfrm>
            <a:prstGeom prst="rect">
              <a:avLst/>
            </a:prstGeom>
            <a:solidFill>
              <a:schemeClr val="accent1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 algn="ctr">
                <a:defRPr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车辆购置及维护</a:t>
              </a:r>
            </a:p>
          </p:txBody>
        </p:sp>
      </p:grpSp>
      <p:sp>
        <p:nvSpPr>
          <p:cNvPr id="1643" name="箭头"/>
          <p:cNvSpPr/>
          <p:nvPr/>
        </p:nvSpPr>
        <p:spPr>
          <a:xfrm>
            <a:off x="5942190" y="6938294"/>
            <a:ext cx="1471925" cy="1471925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12700">
            <a:solidFill>
              <a:schemeClr val="accent5"/>
            </a:solidFill>
            <a:miter/>
          </a:ln>
        </p:spPr>
        <p:txBody>
          <a:bodyPr tIns="91439" bIns="9143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44" name="双箭头"/>
          <p:cNvSpPr/>
          <p:nvPr/>
        </p:nvSpPr>
        <p:spPr>
          <a:xfrm>
            <a:off x="13968891" y="7005429"/>
            <a:ext cx="1471419" cy="1337654"/>
          </a:xfrm>
          <a:prstGeom prst="leftRightArrow">
            <a:avLst>
              <a:gd name="adj1" fmla="val 32000"/>
              <a:gd name="adj2" fmla="val 44000"/>
            </a:avLst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12700">
            <a:solidFill>
              <a:schemeClr val="accent5"/>
            </a:solidFill>
            <a:miter/>
          </a:ln>
        </p:spPr>
        <p:txBody>
          <a:bodyPr tIns="91439" bIns="9143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45" name="组合 6"/>
          <p:cNvSpPr/>
          <p:nvPr/>
        </p:nvSpPr>
        <p:spPr>
          <a:xfrm>
            <a:off x="9723315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2980B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管控规则</a:t>
            </a:r>
          </a:p>
        </p:txBody>
      </p:sp>
      <p:sp>
        <p:nvSpPr>
          <p:cNvPr id="1646" name="组合 9"/>
          <p:cNvSpPr/>
          <p:nvPr/>
        </p:nvSpPr>
        <p:spPr>
          <a:xfrm>
            <a:off x="6228651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1F608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事项库</a:t>
            </a:r>
          </a:p>
        </p:txBody>
      </p:sp>
      <p:sp>
        <p:nvSpPr>
          <p:cNvPr id="1647" name="组合 12"/>
          <p:cNvSpPr/>
          <p:nvPr/>
        </p:nvSpPr>
        <p:spPr>
          <a:xfrm>
            <a:off x="16712643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7BB8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异常预警</a:t>
            </a:r>
          </a:p>
        </p:txBody>
      </p:sp>
      <p:sp>
        <p:nvSpPr>
          <p:cNvPr id="1648" name="组合 15"/>
          <p:cNvSpPr/>
          <p:nvPr/>
        </p:nvSpPr>
        <p:spPr>
          <a:xfrm>
            <a:off x="13217979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数据采集</a:t>
            </a:r>
          </a:p>
        </p:txBody>
      </p:sp>
      <p:sp>
        <p:nvSpPr>
          <p:cNvPr id="1649" name="线条"/>
          <p:cNvSpPr/>
          <p:nvPr/>
        </p:nvSpPr>
        <p:spPr>
          <a:xfrm>
            <a:off x="14621216" y="1208061"/>
            <a:ext cx="1884293" cy="1"/>
          </a:xfrm>
          <a:prstGeom prst="line">
            <a:avLst/>
          </a:prstGeom>
          <a:ln w="101600">
            <a:solidFill>
              <a:srgbClr val="FFFFFF"/>
            </a:solidFill>
            <a:miter/>
          </a:ln>
        </p:spPr>
        <p:txBody>
          <a:bodyPr tIns="91439" bIns="91439"/>
          <a:lstStyle/>
          <a:p>
            <a:pPr/>
          </a:p>
        </p:txBody>
      </p:sp>
      <p:sp>
        <p:nvSpPr>
          <p:cNvPr id="1650" name="组合 12"/>
          <p:cNvSpPr/>
          <p:nvPr/>
        </p:nvSpPr>
        <p:spPr>
          <a:xfrm>
            <a:off x="20207307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7BB8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抽查核验</a:t>
            </a:r>
          </a:p>
        </p:txBody>
      </p:sp>
      <p:sp>
        <p:nvSpPr>
          <p:cNvPr id="1651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sp>
        <p:nvSpPr>
          <p:cNvPr id="1652" name="文本框 6"/>
          <p:cNvSpPr txBox="1"/>
          <p:nvPr/>
        </p:nvSpPr>
        <p:spPr>
          <a:xfrm>
            <a:off x="2044700" y="539750"/>
            <a:ext cx="3729373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经费管理</a:t>
            </a:r>
          </a:p>
        </p:txBody>
      </p:sp>
      <p:sp>
        <p:nvSpPr>
          <p:cNvPr id="1653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  <p:sp>
        <p:nvSpPr>
          <p:cNvPr id="1654" name="金蝶财务系统"/>
          <p:cNvSpPr/>
          <p:nvPr/>
        </p:nvSpPr>
        <p:spPr>
          <a:xfrm>
            <a:off x="948772" y="6935558"/>
            <a:ext cx="4477115" cy="1477395"/>
          </a:xfrm>
          <a:prstGeom prst="roundRect">
            <a:avLst>
              <a:gd name="adj" fmla="val 25789"/>
            </a:avLst>
          </a:pr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lin ang="5400000"/>
          </a:gradFill>
          <a:ln w="12700">
            <a:solidFill>
              <a:schemeClr val="accent1"/>
            </a:solidFill>
            <a:miter/>
          </a:ln>
          <a:effectLst>
            <a:outerShdw sx="100000" sy="100000" kx="0" ky="0" algn="b" rotWithShape="0" blurRad="127000" dist="38100" dir="5400000">
              <a:srgbClr val="000000">
                <a:alpha val="63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sz="3400">
                <a:solidFill>
                  <a:srgbClr val="FFFFFF"/>
                </a:solidFill>
              </a:defRPr>
            </a:lvl1pPr>
          </a:lstStyle>
          <a:p>
            <a:pPr/>
            <a:r>
              <a:t>金蝶财务系统</a:t>
            </a:r>
          </a:p>
        </p:txBody>
      </p:sp>
      <p:sp>
        <p:nvSpPr>
          <p:cNvPr id="1655" name="黄灯警示：财务年度结算前，部门开支与预算持平；"/>
          <p:cNvSpPr txBox="1"/>
          <p:nvPr/>
        </p:nvSpPr>
        <p:spPr>
          <a:xfrm>
            <a:off x="15958974" y="6084431"/>
            <a:ext cx="7476253" cy="1465581"/>
          </a:xfrm>
          <a:prstGeom prst="rect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1270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/>
            <a:r>
              <a:t>黄灯警示：财务年度结算前，部门开支与预算持平；</a:t>
            </a:r>
          </a:p>
        </p:txBody>
      </p:sp>
      <p:sp>
        <p:nvSpPr>
          <p:cNvPr id="1656" name="红灯预警：财务年度结算前，部门开支超过预算；"/>
          <p:cNvSpPr txBox="1"/>
          <p:nvPr/>
        </p:nvSpPr>
        <p:spPr>
          <a:xfrm>
            <a:off x="15958974" y="7798499"/>
            <a:ext cx="7476253" cy="1465581"/>
          </a:xfrm>
          <a:prstGeom prst="rect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1270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/>
            <a:r>
              <a:t>红灯预警：财务年度结算前，部门开支超过预算；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00">
        <p:dissolve/>
      </p:transition>
    </mc:Choice>
    <mc:Fallback>
      <p:transition spd="fast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59" name="1.部门年度预算指标.png" descr="1.部门年度预算指标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00" y="1732208"/>
            <a:ext cx="22479000" cy="1186391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12700" dir="5400000">
              <a:srgbClr val="000000"/>
            </a:outerShdw>
          </a:effectLst>
        </p:spPr>
      </p:pic>
      <p:sp>
        <p:nvSpPr>
          <p:cNvPr id="1660" name="矩形"/>
          <p:cNvSpPr/>
          <p:nvPr/>
        </p:nvSpPr>
        <p:spPr>
          <a:xfrm>
            <a:off x="18218019" y="6594172"/>
            <a:ext cx="4835887" cy="5381028"/>
          </a:xfrm>
          <a:prstGeom prst="rect">
            <a:avLst/>
          </a:prstGeom>
          <a:ln w="50800">
            <a:solidFill>
              <a:srgbClr val="FF2600"/>
            </a:solidFill>
            <a:miter/>
          </a:ln>
        </p:spPr>
        <p:txBody>
          <a:bodyPr tIns="91439" bIns="91439" anchor="ctr"/>
          <a:lstStyle/>
          <a:p>
            <a:pPr>
              <a:defRPr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661" name="对各部门资金使用情况进行分析。"/>
          <p:cNvSpPr/>
          <p:nvPr/>
        </p:nvSpPr>
        <p:spPr>
          <a:xfrm>
            <a:off x="7954223" y="6388699"/>
            <a:ext cx="10001251" cy="17569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08" y="0"/>
                </a:moveTo>
                <a:cubicBezTo>
                  <a:pt x="138" y="0"/>
                  <a:pt x="0" y="783"/>
                  <a:pt x="0" y="1752"/>
                </a:cubicBezTo>
                <a:lnTo>
                  <a:pt x="0" y="19844"/>
                </a:lnTo>
                <a:cubicBezTo>
                  <a:pt x="0" y="20812"/>
                  <a:pt x="138" y="21600"/>
                  <a:pt x="308" y="21600"/>
                </a:cubicBezTo>
                <a:lnTo>
                  <a:pt x="20336" y="21600"/>
                </a:lnTo>
                <a:cubicBezTo>
                  <a:pt x="20506" y="21600"/>
                  <a:pt x="20643" y="20812"/>
                  <a:pt x="20643" y="19844"/>
                </a:cubicBezTo>
                <a:lnTo>
                  <a:pt x="20643" y="11905"/>
                </a:lnTo>
                <a:lnTo>
                  <a:pt x="21600" y="8397"/>
                </a:lnTo>
                <a:lnTo>
                  <a:pt x="20643" y="4884"/>
                </a:lnTo>
                <a:lnTo>
                  <a:pt x="20643" y="1752"/>
                </a:lnTo>
                <a:cubicBezTo>
                  <a:pt x="20643" y="783"/>
                  <a:pt x="20506" y="0"/>
                  <a:pt x="20336" y="0"/>
                </a:cubicBezTo>
                <a:lnTo>
                  <a:pt x="308" y="0"/>
                </a:lnTo>
                <a:close/>
              </a:path>
            </a:pathLst>
          </a:cu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12700">
            <a:solidFill>
              <a:schemeClr val="accent5"/>
            </a:solidFill>
            <a:miter/>
          </a:ln>
          <a:effectLst>
            <a:outerShdw sx="100000" sy="100000" kx="0" ky="0" algn="b" rotWithShape="0" blurRad="254000" dist="0" dir="27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4000">
                <a:solidFill>
                  <a:srgbClr val="FFFFFF"/>
                </a:solidFill>
              </a:defRPr>
            </a:lvl1pPr>
          </a:lstStyle>
          <a:p>
            <a:pPr/>
            <a:r>
              <a:t>对各部门资金使用情况进行分析。</a:t>
            </a:r>
          </a:p>
        </p:txBody>
      </p:sp>
      <p:sp>
        <p:nvSpPr>
          <p:cNvPr id="1662" name="组合 6"/>
          <p:cNvSpPr/>
          <p:nvPr/>
        </p:nvSpPr>
        <p:spPr>
          <a:xfrm>
            <a:off x="9723315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2980B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管控规则</a:t>
            </a:r>
          </a:p>
        </p:txBody>
      </p:sp>
      <p:sp>
        <p:nvSpPr>
          <p:cNvPr id="1663" name="组合 9"/>
          <p:cNvSpPr/>
          <p:nvPr/>
        </p:nvSpPr>
        <p:spPr>
          <a:xfrm>
            <a:off x="6228651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1F608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事项库</a:t>
            </a:r>
          </a:p>
        </p:txBody>
      </p:sp>
      <p:sp>
        <p:nvSpPr>
          <p:cNvPr id="1664" name="组合 12"/>
          <p:cNvSpPr/>
          <p:nvPr/>
        </p:nvSpPr>
        <p:spPr>
          <a:xfrm>
            <a:off x="16712643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7BB8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异常预警</a:t>
            </a:r>
          </a:p>
        </p:txBody>
      </p:sp>
      <p:sp>
        <p:nvSpPr>
          <p:cNvPr id="1665" name="组合 15"/>
          <p:cNvSpPr/>
          <p:nvPr/>
        </p:nvSpPr>
        <p:spPr>
          <a:xfrm>
            <a:off x="13217979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数据采集</a:t>
            </a:r>
          </a:p>
        </p:txBody>
      </p:sp>
      <p:sp>
        <p:nvSpPr>
          <p:cNvPr id="1666" name="线条"/>
          <p:cNvSpPr/>
          <p:nvPr/>
        </p:nvSpPr>
        <p:spPr>
          <a:xfrm>
            <a:off x="18151816" y="1208061"/>
            <a:ext cx="1884293" cy="1"/>
          </a:xfrm>
          <a:prstGeom prst="line">
            <a:avLst/>
          </a:prstGeom>
          <a:ln w="101600">
            <a:solidFill>
              <a:srgbClr val="FFFFFF"/>
            </a:solidFill>
            <a:miter/>
          </a:ln>
        </p:spPr>
        <p:txBody>
          <a:bodyPr tIns="91439" bIns="91439"/>
          <a:lstStyle/>
          <a:p>
            <a:pPr/>
          </a:p>
        </p:txBody>
      </p:sp>
      <p:sp>
        <p:nvSpPr>
          <p:cNvPr id="1667" name="组合 12"/>
          <p:cNvSpPr/>
          <p:nvPr/>
        </p:nvSpPr>
        <p:spPr>
          <a:xfrm>
            <a:off x="20207307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7BB8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抽查核验</a:t>
            </a:r>
          </a:p>
        </p:txBody>
      </p:sp>
      <p:sp>
        <p:nvSpPr>
          <p:cNvPr id="1668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sp>
        <p:nvSpPr>
          <p:cNvPr id="1669" name="文本框 6"/>
          <p:cNvSpPr txBox="1"/>
          <p:nvPr/>
        </p:nvSpPr>
        <p:spPr>
          <a:xfrm>
            <a:off x="2044700" y="539750"/>
            <a:ext cx="3729373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经费管理</a:t>
            </a:r>
          </a:p>
        </p:txBody>
      </p:sp>
      <p:sp>
        <p:nvSpPr>
          <p:cNvPr id="1670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00">
        <p:dissolve/>
      </p:transition>
    </mc:Choice>
    <mc:Fallback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幻灯片编号"/>
          <p:cNvSpPr txBox="1"/>
          <p:nvPr>
            <p:ph type="sldNum" sz="quarter" idx="2"/>
          </p:nvPr>
        </p:nvSpPr>
        <p:spPr>
          <a:xfrm>
            <a:off x="11981199" y="12893692"/>
            <a:ext cx="421602" cy="6654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9" tIns="91439" rIns="91439" bIns="91439"/>
          <a:lstStyle/>
          <a:p>
            <a:pPr/>
            <a:fld id="{86CB4B4D-7CA3-9044-876B-883B54F8677D}" type="slidenum"/>
          </a:p>
        </p:txBody>
      </p:sp>
      <p:sp>
        <p:nvSpPr>
          <p:cNvPr id="285" name="TextBox 22"/>
          <p:cNvSpPr txBox="1"/>
          <p:nvPr/>
        </p:nvSpPr>
        <p:spPr>
          <a:xfrm>
            <a:off x="3439055" y="2868426"/>
            <a:ext cx="7961656" cy="6599084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711200" dist="0" dir="0">
              <a:srgbClr val="000000">
                <a:alpha val="8416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>
              <a:defRPr b="1" sz="13600">
                <a:solidFill>
                  <a:srgbClr val="58A6DA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PART</a:t>
            </a:r>
            <a:r>
              <a:rPr sz="45200"/>
              <a:t>2</a:t>
            </a:r>
          </a:p>
        </p:txBody>
      </p:sp>
      <p:sp>
        <p:nvSpPr>
          <p:cNvPr id="286" name="TextBox 38"/>
          <p:cNvSpPr txBox="1"/>
          <p:nvPr/>
        </p:nvSpPr>
        <p:spPr>
          <a:xfrm>
            <a:off x="11396700" y="5220003"/>
            <a:ext cx="9396912" cy="21767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11200">
                <a:solidFill>
                  <a:srgbClr val="58A6D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二期调研概览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5" grpId="1"/>
      <p:bldP build="whole" bldLvl="1" animBg="1" rev="0" advAuto="0" spid="286" grpId="2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75" name="成组"/>
          <p:cNvGrpSpPr/>
          <p:nvPr/>
        </p:nvGrpSpPr>
        <p:grpSpPr>
          <a:xfrm flipH="1" rot="10800000">
            <a:off x="12096063" y="7014550"/>
            <a:ext cx="191873" cy="1352155"/>
            <a:chOff x="0" y="0"/>
            <a:chExt cx="191872" cy="1352153"/>
          </a:xfrm>
        </p:grpSpPr>
        <p:sp>
          <p:nvSpPr>
            <p:cNvPr id="1673" name="Gerader Verbinder 52"/>
            <p:cNvSpPr/>
            <p:nvPr/>
          </p:nvSpPr>
          <p:spPr>
            <a:xfrm flipV="1">
              <a:off x="95935" y="56557"/>
              <a:ext cx="1" cy="1295597"/>
            </a:xfrm>
            <a:prstGeom prst="line">
              <a:avLst/>
            </a:prstGeom>
            <a:noFill/>
            <a:ln w="12700" cap="flat">
              <a:solidFill>
                <a:srgbClr val="0065FA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>
                <a:defRPr>
                  <a:solidFill>
                    <a:srgbClr val="F9F9F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674" name="Ellipse 53"/>
            <p:cNvSpPr/>
            <p:nvPr/>
          </p:nvSpPr>
          <p:spPr>
            <a:xfrm rot="10800000">
              <a:off x="0" y="-1"/>
              <a:ext cx="191872" cy="191873"/>
            </a:xfrm>
            <a:prstGeom prst="ellipse">
              <a:avLst/>
            </a:prstGeom>
            <a:solidFill>
              <a:srgbClr val="0065F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 defTabSz="457200">
                <a:defRPr sz="1400">
                  <a:solidFill>
                    <a:srgbClr val="7D7D7D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pPr>
            </a:p>
          </p:txBody>
        </p:sp>
      </p:grpSp>
      <p:sp>
        <p:nvSpPr>
          <p:cNvPr id="1676" name="Gerader Verbinder 21"/>
          <p:cNvSpPr/>
          <p:nvPr/>
        </p:nvSpPr>
        <p:spPr>
          <a:xfrm flipH="1" flipV="1">
            <a:off x="3175" y="6857999"/>
            <a:ext cx="24377650" cy="2"/>
          </a:xfrm>
          <a:prstGeom prst="line">
            <a:avLst/>
          </a:prstGeom>
          <a:ln w="12700">
            <a:solidFill>
              <a:srgbClr val="0065FA"/>
            </a:solidFill>
            <a:miter/>
          </a:ln>
        </p:spPr>
        <p:txBody>
          <a:bodyPr tIns="91439" bIns="91439"/>
          <a:lstStyle/>
          <a:p>
            <a:pPr>
              <a:defRPr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1679" name="成组"/>
          <p:cNvGrpSpPr/>
          <p:nvPr/>
        </p:nvGrpSpPr>
        <p:grpSpPr>
          <a:xfrm>
            <a:off x="5289286" y="5163279"/>
            <a:ext cx="191873" cy="1440421"/>
            <a:chOff x="0" y="0"/>
            <a:chExt cx="191872" cy="1440420"/>
          </a:xfrm>
        </p:grpSpPr>
        <p:sp>
          <p:nvSpPr>
            <p:cNvPr id="1677" name="Gerader Verbinder 52"/>
            <p:cNvSpPr/>
            <p:nvPr/>
          </p:nvSpPr>
          <p:spPr>
            <a:xfrm flipV="1">
              <a:off x="95935" y="56557"/>
              <a:ext cx="1" cy="1383864"/>
            </a:xfrm>
            <a:prstGeom prst="line">
              <a:avLst/>
            </a:prstGeom>
            <a:noFill/>
            <a:ln w="12700" cap="flat">
              <a:solidFill>
                <a:srgbClr val="0065FA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>
                <a:defRPr>
                  <a:solidFill>
                    <a:srgbClr val="F9F9F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678" name="Ellipse 53"/>
            <p:cNvSpPr/>
            <p:nvPr/>
          </p:nvSpPr>
          <p:spPr>
            <a:xfrm rot="10800000">
              <a:off x="0" y="-1"/>
              <a:ext cx="191872" cy="191873"/>
            </a:xfrm>
            <a:prstGeom prst="ellipse">
              <a:avLst/>
            </a:prstGeom>
            <a:solidFill>
              <a:srgbClr val="0065F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 defTabSz="457200">
                <a:defRPr sz="1400">
                  <a:solidFill>
                    <a:srgbClr val="7D7D7D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pPr>
            </a:p>
          </p:txBody>
        </p:sp>
      </p:grpSp>
      <p:sp>
        <p:nvSpPr>
          <p:cNvPr id="1680" name="Gleichschenkliges Dreieck 35"/>
          <p:cNvSpPr/>
          <p:nvPr/>
        </p:nvSpPr>
        <p:spPr>
          <a:xfrm rot="5400000">
            <a:off x="-534497" y="6415547"/>
            <a:ext cx="1938533" cy="884906"/>
          </a:xfrm>
          <a:prstGeom prst="triangle">
            <a:avLst/>
          </a:prstGeom>
          <a:solidFill>
            <a:schemeClr val="accent1">
              <a:lumOff val="12058"/>
            </a:schemeClr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457200">
              <a:defRPr sz="1800">
                <a:solidFill>
                  <a:srgbClr val="7D7D7D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1683" name="Rechteck 22"/>
          <p:cNvGrpSpPr/>
          <p:nvPr/>
        </p:nvGrpSpPr>
        <p:grpSpPr>
          <a:xfrm>
            <a:off x="3783527" y="6442709"/>
            <a:ext cx="3203390" cy="830581"/>
            <a:chOff x="0" y="-114431"/>
            <a:chExt cx="3203388" cy="830580"/>
          </a:xfrm>
        </p:grpSpPr>
        <p:sp>
          <p:nvSpPr>
            <p:cNvPr id="1681" name="矩形"/>
            <p:cNvSpPr/>
            <p:nvPr/>
          </p:nvSpPr>
          <p:spPr>
            <a:xfrm>
              <a:off x="0" y="-1"/>
              <a:ext cx="2928436" cy="601720"/>
            </a:xfrm>
            <a:prstGeom prst="rect">
              <a:avLst/>
            </a:prstGeom>
            <a:solidFill>
              <a:srgbClr val="0065F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 defTabSz="457200">
                <a:defRPr>
                  <a:solidFill>
                    <a:srgbClr val="F9F9F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682" name="经费使用管控"/>
            <p:cNvSpPr txBox="1"/>
            <p:nvPr/>
          </p:nvSpPr>
          <p:spPr>
            <a:xfrm>
              <a:off x="0" y="-114432"/>
              <a:ext cx="3203389" cy="830581"/>
            </a:xfrm>
            <a:prstGeom prst="rect">
              <a:avLst/>
            </a:prstGeom>
            <a:gradFill flip="none" rotWithShape="1">
              <a:gsLst>
                <a:gs pos="0">
                  <a:srgbClr val="70A6DB"/>
                </a:gs>
                <a:gs pos="50000">
                  <a:srgbClr val="559BDB"/>
                </a:gs>
                <a:gs pos="100000">
                  <a:srgbClr val="448AC9"/>
                </a:gs>
              </a:gsLst>
              <a:lin ang="5400000" scaled="0"/>
            </a:gradFill>
            <a:ln w="12700" cap="flat">
              <a:solidFill>
                <a:schemeClr val="accent5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algn="ctr">
                <a:defRPr b="1">
                  <a:solidFill>
                    <a:srgbClr val="FFFFFF"/>
                  </a:solidFill>
                </a:defRPr>
              </a:lvl1pPr>
            </a:lstStyle>
            <a:p>
              <a:pPr/>
              <a:r>
                <a:t>经费使用管控</a:t>
              </a:r>
            </a:p>
          </p:txBody>
        </p:sp>
      </p:grpSp>
      <p:sp>
        <p:nvSpPr>
          <p:cNvPr id="1684" name="Textfeld 55"/>
          <p:cNvSpPr txBox="1"/>
          <p:nvPr/>
        </p:nvSpPr>
        <p:spPr>
          <a:xfrm>
            <a:off x="3509002" y="3751177"/>
            <a:ext cx="3752440" cy="1452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ctr" defTabSz="457200">
              <a:defRPr b="1">
                <a:solidFill>
                  <a:srgbClr val="7D7D7D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根据实际发生情况如实上报结果</a:t>
            </a:r>
          </a:p>
        </p:txBody>
      </p:sp>
      <p:grpSp>
        <p:nvGrpSpPr>
          <p:cNvPr id="1687" name="Rechteck 22"/>
          <p:cNvGrpSpPr/>
          <p:nvPr/>
        </p:nvGrpSpPr>
        <p:grpSpPr>
          <a:xfrm>
            <a:off x="10590305" y="6442709"/>
            <a:ext cx="3203390" cy="830581"/>
            <a:chOff x="0" y="-114431"/>
            <a:chExt cx="3203388" cy="830580"/>
          </a:xfrm>
        </p:grpSpPr>
        <p:sp>
          <p:nvSpPr>
            <p:cNvPr id="1685" name="矩形"/>
            <p:cNvSpPr/>
            <p:nvPr/>
          </p:nvSpPr>
          <p:spPr>
            <a:xfrm>
              <a:off x="0" y="-1"/>
              <a:ext cx="2928436" cy="601720"/>
            </a:xfrm>
            <a:prstGeom prst="rect">
              <a:avLst/>
            </a:prstGeom>
            <a:solidFill>
              <a:srgbClr val="0065F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 defTabSz="457200">
                <a:defRPr>
                  <a:solidFill>
                    <a:srgbClr val="F9F9F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686" name="抽查核验"/>
            <p:cNvSpPr txBox="1"/>
            <p:nvPr/>
          </p:nvSpPr>
          <p:spPr>
            <a:xfrm>
              <a:off x="0" y="-114432"/>
              <a:ext cx="3203389" cy="830581"/>
            </a:xfrm>
            <a:prstGeom prst="rect">
              <a:avLst/>
            </a:prstGeom>
            <a:gradFill flip="none" rotWithShape="1">
              <a:gsLst>
                <a:gs pos="0">
                  <a:srgbClr val="70A6DB"/>
                </a:gs>
                <a:gs pos="50000">
                  <a:srgbClr val="559BDB"/>
                </a:gs>
                <a:gs pos="100000">
                  <a:srgbClr val="448AC9"/>
                </a:gs>
              </a:gsLst>
              <a:lin ang="5400000" scaled="0"/>
            </a:gradFill>
            <a:ln w="12700" cap="flat">
              <a:solidFill>
                <a:schemeClr val="accent5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algn="ctr">
                <a:defRPr b="1">
                  <a:solidFill>
                    <a:srgbClr val="FFFFFF"/>
                  </a:solidFill>
                </a:defRPr>
              </a:lvl1pPr>
            </a:lstStyle>
            <a:p>
              <a:pPr/>
              <a:r>
                <a:t>抽查核验</a:t>
              </a:r>
            </a:p>
          </p:txBody>
        </p:sp>
      </p:grpSp>
      <p:sp>
        <p:nvSpPr>
          <p:cNvPr id="1688" name="矩形"/>
          <p:cNvSpPr/>
          <p:nvPr/>
        </p:nvSpPr>
        <p:spPr>
          <a:xfrm>
            <a:off x="9951294" y="3657541"/>
            <a:ext cx="4481413" cy="1706232"/>
          </a:xfrm>
          <a:prstGeom prst="rect">
            <a:avLst/>
          </a:prstGeom>
          <a:ln w="25400">
            <a:solidFill>
              <a:schemeClr val="accent1"/>
            </a:solidFill>
            <a:prstDash val="dash"/>
            <a:miter/>
          </a:ln>
        </p:spPr>
        <p:txBody>
          <a:bodyPr tIns="91439" bIns="91439"/>
          <a:lstStyle/>
          <a:p>
            <a:pPr>
              <a:defRPr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1691" name="Rechteck 22"/>
          <p:cNvGrpSpPr/>
          <p:nvPr/>
        </p:nvGrpSpPr>
        <p:grpSpPr>
          <a:xfrm>
            <a:off x="10727782" y="4132177"/>
            <a:ext cx="2928437" cy="690881"/>
            <a:chOff x="0" y="-44581"/>
            <a:chExt cx="2928435" cy="690880"/>
          </a:xfrm>
        </p:grpSpPr>
        <p:sp>
          <p:nvSpPr>
            <p:cNvPr id="1689" name="矩形"/>
            <p:cNvSpPr/>
            <p:nvPr/>
          </p:nvSpPr>
          <p:spPr>
            <a:xfrm>
              <a:off x="0" y="-1"/>
              <a:ext cx="2928436" cy="601720"/>
            </a:xfrm>
            <a:prstGeom prst="rect">
              <a:avLst/>
            </a:prstGeom>
            <a:solidFill>
              <a:srgbClr val="0065F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 defTabSz="457200">
                <a:defRPr>
                  <a:solidFill>
                    <a:srgbClr val="F9F9F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690" name="领导安排"/>
            <p:cNvSpPr txBox="1"/>
            <p:nvPr/>
          </p:nvSpPr>
          <p:spPr>
            <a:xfrm>
              <a:off x="0" y="-44582"/>
              <a:ext cx="2928436" cy="6908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algn="ctr" defTabSz="457200">
                <a:defRPr b="1" sz="2800">
                  <a:solidFill>
                    <a:srgbClr val="F2F2F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领导安排</a:t>
              </a:r>
            </a:p>
          </p:txBody>
        </p:sp>
      </p:grpSp>
      <p:grpSp>
        <p:nvGrpSpPr>
          <p:cNvPr id="1694" name="Rechteck 22"/>
          <p:cNvGrpSpPr/>
          <p:nvPr/>
        </p:nvGrpSpPr>
        <p:grpSpPr>
          <a:xfrm>
            <a:off x="10727782" y="4978033"/>
            <a:ext cx="2928437" cy="690881"/>
            <a:chOff x="0" y="-44581"/>
            <a:chExt cx="2928435" cy="690880"/>
          </a:xfrm>
        </p:grpSpPr>
        <p:sp>
          <p:nvSpPr>
            <p:cNvPr id="1692" name="矩形"/>
            <p:cNvSpPr/>
            <p:nvPr/>
          </p:nvSpPr>
          <p:spPr>
            <a:xfrm>
              <a:off x="0" y="-1"/>
              <a:ext cx="2928436" cy="601720"/>
            </a:xfrm>
            <a:prstGeom prst="rect">
              <a:avLst/>
            </a:prstGeom>
            <a:solidFill>
              <a:srgbClr val="0065F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 defTabSz="457200">
                <a:defRPr>
                  <a:solidFill>
                    <a:srgbClr val="F9F9F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693" name="系统分析结果"/>
            <p:cNvSpPr txBox="1"/>
            <p:nvPr/>
          </p:nvSpPr>
          <p:spPr>
            <a:xfrm>
              <a:off x="0" y="-44582"/>
              <a:ext cx="2928436" cy="6908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algn="ctr" defTabSz="457200">
                <a:defRPr b="1" sz="2800">
                  <a:solidFill>
                    <a:srgbClr val="F2F2F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系统分析结果</a:t>
              </a:r>
            </a:p>
          </p:txBody>
        </p:sp>
      </p:grpSp>
      <p:grpSp>
        <p:nvGrpSpPr>
          <p:cNvPr id="1697" name="Rechteck 22"/>
          <p:cNvGrpSpPr/>
          <p:nvPr/>
        </p:nvGrpSpPr>
        <p:grpSpPr>
          <a:xfrm>
            <a:off x="10727782" y="3284635"/>
            <a:ext cx="2928437" cy="690881"/>
            <a:chOff x="0" y="-44581"/>
            <a:chExt cx="2928435" cy="690880"/>
          </a:xfrm>
        </p:grpSpPr>
        <p:sp>
          <p:nvSpPr>
            <p:cNvPr id="1695" name="矩形"/>
            <p:cNvSpPr/>
            <p:nvPr/>
          </p:nvSpPr>
          <p:spPr>
            <a:xfrm>
              <a:off x="0" y="-1"/>
              <a:ext cx="2928436" cy="601720"/>
            </a:xfrm>
            <a:prstGeom prst="rect">
              <a:avLst/>
            </a:prstGeom>
            <a:solidFill>
              <a:srgbClr val="0065F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 defTabSz="457200">
                <a:defRPr>
                  <a:solidFill>
                    <a:srgbClr val="F9F9F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696" name="经费监察计划"/>
            <p:cNvSpPr txBox="1"/>
            <p:nvPr/>
          </p:nvSpPr>
          <p:spPr>
            <a:xfrm>
              <a:off x="0" y="-44582"/>
              <a:ext cx="2928436" cy="6908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algn="ctr" defTabSz="457200">
                <a:defRPr b="1" sz="2800">
                  <a:solidFill>
                    <a:srgbClr val="F2F2F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经费监察计划</a:t>
              </a:r>
            </a:p>
          </p:txBody>
        </p:sp>
      </p:grpSp>
      <p:sp>
        <p:nvSpPr>
          <p:cNvPr id="1698" name="箭头"/>
          <p:cNvSpPr/>
          <p:nvPr/>
        </p:nvSpPr>
        <p:spPr>
          <a:xfrm rot="5400000">
            <a:off x="11952142" y="5811989"/>
            <a:ext cx="479716" cy="479717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>
              <a:lumOff val="12058"/>
            </a:schemeClr>
          </a:solidFill>
          <a:ln w="25400">
            <a:solidFill>
              <a:srgbClr val="0065FA"/>
            </a:solidFill>
            <a:miter/>
          </a:ln>
        </p:spPr>
        <p:txBody>
          <a:bodyPr tIns="91439" bIns="91439" anchor="ctr"/>
          <a:lstStyle/>
          <a:p>
            <a:pPr>
              <a:defRPr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1701" name="Rechteck 25"/>
          <p:cNvGrpSpPr/>
          <p:nvPr/>
        </p:nvGrpSpPr>
        <p:grpSpPr>
          <a:xfrm>
            <a:off x="17397083" y="6442709"/>
            <a:ext cx="2928437" cy="830581"/>
            <a:chOff x="0" y="-114431"/>
            <a:chExt cx="2928435" cy="830580"/>
          </a:xfrm>
        </p:grpSpPr>
        <p:sp>
          <p:nvSpPr>
            <p:cNvPr id="1699" name="矩形"/>
            <p:cNvSpPr/>
            <p:nvPr/>
          </p:nvSpPr>
          <p:spPr>
            <a:xfrm>
              <a:off x="0" y="-1"/>
              <a:ext cx="2928436" cy="601720"/>
            </a:xfrm>
            <a:prstGeom prst="rect">
              <a:avLst/>
            </a:prstGeom>
            <a:solidFill>
              <a:srgbClr val="0065F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 defTabSz="457200">
                <a:defRPr>
                  <a:solidFill>
                    <a:srgbClr val="F9F9F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700" name="责任追究"/>
            <p:cNvSpPr txBox="1"/>
            <p:nvPr/>
          </p:nvSpPr>
          <p:spPr>
            <a:xfrm>
              <a:off x="0" y="-114432"/>
              <a:ext cx="2928436" cy="830581"/>
            </a:xfrm>
            <a:prstGeom prst="rect">
              <a:avLst/>
            </a:prstGeom>
            <a:gradFill flip="none" rotWithShape="1">
              <a:gsLst>
                <a:gs pos="0">
                  <a:srgbClr val="70A6DB"/>
                </a:gs>
                <a:gs pos="50000">
                  <a:srgbClr val="559BDB"/>
                </a:gs>
                <a:gs pos="100000">
                  <a:srgbClr val="448AC9"/>
                </a:gs>
              </a:gsLst>
              <a:lin ang="5400000" scaled="0"/>
            </a:gradFill>
            <a:ln w="12700" cap="flat">
              <a:solidFill>
                <a:schemeClr val="accent5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algn="ctr">
                <a:defRPr b="1">
                  <a:solidFill>
                    <a:srgbClr val="FFFFFF"/>
                  </a:solidFill>
                </a:defRPr>
              </a:lvl1pPr>
            </a:lstStyle>
            <a:p>
              <a:pPr/>
              <a:r>
                <a:t>责任追究</a:t>
              </a:r>
            </a:p>
          </p:txBody>
        </p:sp>
      </p:grpSp>
      <p:sp>
        <p:nvSpPr>
          <p:cNvPr id="1702" name="矩形"/>
          <p:cNvSpPr/>
          <p:nvPr/>
        </p:nvSpPr>
        <p:spPr>
          <a:xfrm>
            <a:off x="16620594" y="8513781"/>
            <a:ext cx="4481413" cy="1706232"/>
          </a:xfrm>
          <a:prstGeom prst="rect">
            <a:avLst/>
          </a:prstGeom>
          <a:ln w="25400">
            <a:solidFill>
              <a:schemeClr val="accent1"/>
            </a:solidFill>
            <a:prstDash val="dash"/>
            <a:miter/>
          </a:ln>
        </p:spPr>
        <p:txBody>
          <a:bodyPr tIns="91439" bIns="91439"/>
          <a:lstStyle/>
          <a:p>
            <a:pPr>
              <a:defRPr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1705" name="Rechteck 22"/>
          <p:cNvGrpSpPr/>
          <p:nvPr/>
        </p:nvGrpSpPr>
        <p:grpSpPr>
          <a:xfrm>
            <a:off x="17397083" y="8994478"/>
            <a:ext cx="2928437" cy="690881"/>
            <a:chOff x="0" y="-44581"/>
            <a:chExt cx="2928435" cy="690880"/>
          </a:xfrm>
        </p:grpSpPr>
        <p:sp>
          <p:nvSpPr>
            <p:cNvPr id="1703" name="矩形"/>
            <p:cNvSpPr/>
            <p:nvPr/>
          </p:nvSpPr>
          <p:spPr>
            <a:xfrm>
              <a:off x="0" y="-1"/>
              <a:ext cx="2928436" cy="601720"/>
            </a:xfrm>
            <a:prstGeom prst="rect">
              <a:avLst/>
            </a:prstGeom>
            <a:solidFill>
              <a:srgbClr val="0065F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 defTabSz="457200">
                <a:defRPr>
                  <a:solidFill>
                    <a:srgbClr val="F9F9F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704" name="上报不及时"/>
            <p:cNvSpPr txBox="1"/>
            <p:nvPr/>
          </p:nvSpPr>
          <p:spPr>
            <a:xfrm>
              <a:off x="0" y="-44582"/>
              <a:ext cx="2928436" cy="6908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algn="ctr" defTabSz="457200">
                <a:defRPr b="1" sz="2800">
                  <a:solidFill>
                    <a:srgbClr val="F2F2F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上报不及时</a:t>
              </a:r>
            </a:p>
          </p:txBody>
        </p:sp>
      </p:grpSp>
      <p:grpSp>
        <p:nvGrpSpPr>
          <p:cNvPr id="1708" name="Rechteck 22"/>
          <p:cNvGrpSpPr/>
          <p:nvPr/>
        </p:nvGrpSpPr>
        <p:grpSpPr>
          <a:xfrm>
            <a:off x="17397083" y="9834273"/>
            <a:ext cx="2928437" cy="690881"/>
            <a:chOff x="0" y="-44581"/>
            <a:chExt cx="2928435" cy="690880"/>
          </a:xfrm>
        </p:grpSpPr>
        <p:sp>
          <p:nvSpPr>
            <p:cNvPr id="1706" name="矩形"/>
            <p:cNvSpPr/>
            <p:nvPr/>
          </p:nvSpPr>
          <p:spPr>
            <a:xfrm>
              <a:off x="0" y="-1"/>
              <a:ext cx="2928436" cy="601720"/>
            </a:xfrm>
            <a:prstGeom prst="rect">
              <a:avLst/>
            </a:prstGeom>
            <a:solidFill>
              <a:srgbClr val="0065F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 defTabSz="457200">
                <a:defRPr>
                  <a:solidFill>
                    <a:srgbClr val="F9F9F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707" name="其他"/>
            <p:cNvSpPr txBox="1"/>
            <p:nvPr/>
          </p:nvSpPr>
          <p:spPr>
            <a:xfrm>
              <a:off x="0" y="-44582"/>
              <a:ext cx="2928436" cy="6908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algn="ctr" defTabSz="457200">
                <a:defRPr b="1" sz="2800">
                  <a:solidFill>
                    <a:srgbClr val="F2F2F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其他</a:t>
              </a:r>
            </a:p>
          </p:txBody>
        </p:sp>
      </p:grpSp>
      <p:grpSp>
        <p:nvGrpSpPr>
          <p:cNvPr id="1711" name="Rechteck 22"/>
          <p:cNvGrpSpPr/>
          <p:nvPr/>
        </p:nvGrpSpPr>
        <p:grpSpPr>
          <a:xfrm>
            <a:off x="17397083" y="8140875"/>
            <a:ext cx="2928437" cy="690881"/>
            <a:chOff x="0" y="-44581"/>
            <a:chExt cx="2928435" cy="690880"/>
          </a:xfrm>
        </p:grpSpPr>
        <p:sp>
          <p:nvSpPr>
            <p:cNvPr id="1709" name="矩形"/>
            <p:cNvSpPr/>
            <p:nvPr/>
          </p:nvSpPr>
          <p:spPr>
            <a:xfrm>
              <a:off x="0" y="-1"/>
              <a:ext cx="2928436" cy="601720"/>
            </a:xfrm>
            <a:prstGeom prst="rect">
              <a:avLst/>
            </a:prstGeom>
            <a:solidFill>
              <a:srgbClr val="0065F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 defTabSz="457200">
                <a:defRPr>
                  <a:solidFill>
                    <a:srgbClr val="F9F9F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710" name="与实际不服"/>
            <p:cNvSpPr txBox="1"/>
            <p:nvPr/>
          </p:nvSpPr>
          <p:spPr>
            <a:xfrm>
              <a:off x="0" y="-44582"/>
              <a:ext cx="2928436" cy="6908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algn="ctr" defTabSz="457200">
                <a:defRPr b="1" sz="2800">
                  <a:solidFill>
                    <a:srgbClr val="F2F2F2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与实际不服</a:t>
              </a:r>
            </a:p>
          </p:txBody>
        </p:sp>
      </p:grpSp>
      <p:sp>
        <p:nvSpPr>
          <p:cNvPr id="1712" name="箭头"/>
          <p:cNvSpPr/>
          <p:nvPr/>
        </p:nvSpPr>
        <p:spPr>
          <a:xfrm flipH="1" rot="5400000">
            <a:off x="18621443" y="7471189"/>
            <a:ext cx="479716" cy="479716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>
              <a:lumOff val="12058"/>
            </a:schemeClr>
          </a:solidFill>
          <a:ln w="25400">
            <a:solidFill>
              <a:srgbClr val="0065FA"/>
            </a:solidFill>
            <a:miter/>
          </a:ln>
        </p:spPr>
        <p:txBody>
          <a:bodyPr tIns="91439" bIns="91439" anchor="ctr"/>
          <a:lstStyle/>
          <a:p>
            <a:pPr>
              <a:defRPr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713" name="Textfeld 55"/>
          <p:cNvSpPr txBox="1"/>
          <p:nvPr/>
        </p:nvSpPr>
        <p:spPr>
          <a:xfrm>
            <a:off x="10071164" y="8295978"/>
            <a:ext cx="4241672" cy="2087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ctr" defTabSz="457200">
              <a:defRPr b="1">
                <a:solidFill>
                  <a:srgbClr val="7D7D7D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根据需要对系统中上报的数据进行现场后评估</a:t>
            </a:r>
          </a:p>
        </p:txBody>
      </p:sp>
      <p:sp>
        <p:nvSpPr>
          <p:cNvPr id="1714" name="组合 6"/>
          <p:cNvSpPr/>
          <p:nvPr/>
        </p:nvSpPr>
        <p:spPr>
          <a:xfrm>
            <a:off x="9723315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2980B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管控规则</a:t>
            </a:r>
          </a:p>
        </p:txBody>
      </p:sp>
      <p:sp>
        <p:nvSpPr>
          <p:cNvPr id="1715" name="组合 9"/>
          <p:cNvSpPr/>
          <p:nvPr/>
        </p:nvSpPr>
        <p:spPr>
          <a:xfrm>
            <a:off x="6228651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1F608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事项库</a:t>
            </a:r>
          </a:p>
        </p:txBody>
      </p:sp>
      <p:sp>
        <p:nvSpPr>
          <p:cNvPr id="1716" name="组合 12"/>
          <p:cNvSpPr/>
          <p:nvPr/>
        </p:nvSpPr>
        <p:spPr>
          <a:xfrm>
            <a:off x="16712643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7BB8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异常预警</a:t>
            </a:r>
          </a:p>
        </p:txBody>
      </p:sp>
      <p:sp>
        <p:nvSpPr>
          <p:cNvPr id="1717" name="组合 15"/>
          <p:cNvSpPr/>
          <p:nvPr/>
        </p:nvSpPr>
        <p:spPr>
          <a:xfrm>
            <a:off x="13217979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数据采集</a:t>
            </a:r>
          </a:p>
        </p:txBody>
      </p:sp>
      <p:sp>
        <p:nvSpPr>
          <p:cNvPr id="1718" name="组合 12"/>
          <p:cNvSpPr/>
          <p:nvPr/>
        </p:nvSpPr>
        <p:spPr>
          <a:xfrm>
            <a:off x="20207307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7BB8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抽查核验</a:t>
            </a:r>
          </a:p>
        </p:txBody>
      </p:sp>
      <p:sp>
        <p:nvSpPr>
          <p:cNvPr id="1719" name="线条"/>
          <p:cNvSpPr/>
          <p:nvPr/>
        </p:nvSpPr>
        <p:spPr>
          <a:xfrm>
            <a:off x="21657016" y="1208061"/>
            <a:ext cx="1884293" cy="1"/>
          </a:xfrm>
          <a:prstGeom prst="line">
            <a:avLst/>
          </a:prstGeom>
          <a:ln w="101600">
            <a:solidFill>
              <a:srgbClr val="FFFFFF"/>
            </a:solidFill>
            <a:miter/>
          </a:ln>
        </p:spPr>
        <p:txBody>
          <a:bodyPr tIns="91439" bIns="91439"/>
          <a:lstStyle/>
          <a:p>
            <a:pPr/>
          </a:p>
        </p:txBody>
      </p:sp>
      <p:sp>
        <p:nvSpPr>
          <p:cNvPr id="1720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</a:t>
            </a:r>
          </a:p>
        </p:txBody>
      </p:sp>
      <p:sp>
        <p:nvSpPr>
          <p:cNvPr id="1721" name="文本框 6"/>
          <p:cNvSpPr txBox="1"/>
          <p:nvPr/>
        </p:nvSpPr>
        <p:spPr>
          <a:xfrm>
            <a:off x="2044700" y="539750"/>
            <a:ext cx="3729373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经费管理</a:t>
            </a:r>
          </a:p>
        </p:txBody>
      </p:sp>
      <p:sp>
        <p:nvSpPr>
          <p:cNvPr id="1722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00">
        <p:dissolve/>
      </p:transition>
    </mc:Choice>
    <mc:Fallback>
      <p:transition spd="fast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TextBox 9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2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76" y="9257531"/>
            <a:ext cx="10044622" cy="4450081"/>
          </a:xfrm>
          <a:prstGeom prst="rect">
            <a:avLst/>
          </a:prstGeom>
          <a:ln w="12700">
            <a:miter lim="400000"/>
          </a:ln>
        </p:spPr>
      </p:pic>
      <p:sp>
        <p:nvSpPr>
          <p:cNvPr id="1726" name="资金使用监察建设效果"/>
          <p:cNvSpPr txBox="1"/>
          <p:nvPr/>
        </p:nvSpPr>
        <p:spPr>
          <a:xfrm>
            <a:off x="7014209" y="2852954"/>
            <a:ext cx="10355581" cy="16052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ctr">
              <a:defRPr b="1" sz="8000">
                <a:solidFill>
                  <a:srgbClr val="1D78FD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资金使用监察建设效果</a:t>
            </a:r>
          </a:p>
        </p:txBody>
      </p:sp>
      <p:sp>
        <p:nvSpPr>
          <p:cNvPr id="1727" name="严格标准，规范使用…"/>
          <p:cNvSpPr txBox="1"/>
          <p:nvPr/>
        </p:nvSpPr>
        <p:spPr>
          <a:xfrm>
            <a:off x="7380986" y="4734559"/>
            <a:ext cx="9622029" cy="30276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ctr">
              <a:defRPr b="1" sz="80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严格标准，规范使用</a:t>
            </a:r>
          </a:p>
          <a:p>
            <a:pPr algn="ctr">
              <a:defRPr b="1" sz="80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实时监控，保障落实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00">
        <p14:prism dir="r" isContent="1" isInverted="0"/>
      </p:transition>
    </mc:Choice>
    <mc:Fallback>
      <p:transition spd="fast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9" name="成组"/>
          <p:cNvGrpSpPr/>
          <p:nvPr/>
        </p:nvGrpSpPr>
        <p:grpSpPr>
          <a:xfrm>
            <a:off x="-1" y="4174584"/>
            <a:ext cx="24384003" cy="5300079"/>
            <a:chOff x="0" y="0"/>
            <a:chExt cx="24384001" cy="5300078"/>
          </a:xfrm>
        </p:grpSpPr>
        <p:sp>
          <p:nvSpPr>
            <p:cNvPr id="1729" name="矩形"/>
            <p:cNvSpPr/>
            <p:nvPr/>
          </p:nvSpPr>
          <p:spPr>
            <a:xfrm>
              <a:off x="0" y="772790"/>
              <a:ext cx="24384002" cy="4527289"/>
            </a:xfrm>
            <a:prstGeom prst="rect">
              <a:avLst/>
            </a:prstGeom>
            <a:solidFill>
              <a:srgbClr val="72B1D7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grpSp>
          <p:nvGrpSpPr>
            <p:cNvPr id="1736" name="成组"/>
            <p:cNvGrpSpPr/>
            <p:nvPr/>
          </p:nvGrpSpPr>
          <p:grpSpPr>
            <a:xfrm>
              <a:off x="9306566" y="0"/>
              <a:ext cx="6431701" cy="2381250"/>
              <a:chOff x="0" y="0"/>
              <a:chExt cx="6431700" cy="2381250"/>
            </a:xfrm>
          </p:grpSpPr>
          <p:sp>
            <p:nvSpPr>
              <p:cNvPr id="1730" name="圆角矩形"/>
              <p:cNvSpPr/>
              <p:nvPr/>
            </p:nvSpPr>
            <p:spPr>
              <a:xfrm>
                <a:off x="0" y="0"/>
                <a:ext cx="6431701" cy="2381250"/>
              </a:xfrm>
              <a:prstGeom prst="roundRect">
                <a:avLst>
                  <a:gd name="adj" fmla="val 29910"/>
                </a:avLst>
              </a:prstGeom>
              <a:solidFill>
                <a:srgbClr val="72B1D7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grpSp>
            <p:nvGrpSpPr>
              <p:cNvPr id="1735" name="成组"/>
              <p:cNvGrpSpPr/>
              <p:nvPr/>
            </p:nvGrpSpPr>
            <p:grpSpPr>
              <a:xfrm>
                <a:off x="471720" y="476250"/>
                <a:ext cx="5488261" cy="1428751"/>
                <a:chOff x="0" y="0"/>
                <a:chExt cx="5488260" cy="1428750"/>
              </a:xfrm>
            </p:grpSpPr>
            <p:grpSp>
              <p:nvGrpSpPr>
                <p:cNvPr id="1733" name="成组"/>
                <p:cNvGrpSpPr/>
                <p:nvPr/>
              </p:nvGrpSpPr>
              <p:grpSpPr>
                <a:xfrm>
                  <a:off x="0" y="0"/>
                  <a:ext cx="1428750" cy="1428750"/>
                  <a:chOff x="0" y="0"/>
                  <a:chExt cx="1428750" cy="1428750"/>
                </a:xfrm>
              </p:grpSpPr>
              <p:sp>
                <p:nvSpPr>
                  <p:cNvPr id="1731" name="圆形"/>
                  <p:cNvSpPr/>
                  <p:nvPr/>
                </p:nvSpPr>
                <p:spPr>
                  <a:xfrm>
                    <a:off x="0" y="0"/>
                    <a:ext cx="1428750" cy="1428750"/>
                  </a:xfrm>
                  <a:prstGeom prst="ellipse">
                    <a:avLst/>
                  </a:prstGeom>
                  <a:solidFill>
                    <a:srgbClr val="5686A3"/>
                  </a:solidFill>
                  <a:ln w="254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ctr" defTabSz="914400">
                      <a:lnSpc>
                        <a:spcPct val="80000"/>
                      </a:lnSpc>
                      <a:spcBef>
                        <a:spcPts val="11000"/>
                      </a:spcBef>
                      <a:defRPr sz="10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1732" name="形状"/>
                  <p:cNvSpPr/>
                  <p:nvPr/>
                </p:nvSpPr>
                <p:spPr>
                  <a:xfrm>
                    <a:off x="357187" y="350034"/>
                    <a:ext cx="714376" cy="71439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10800" y="6913"/>
                        </a:moveTo>
                        <a:cubicBezTo>
                          <a:pt x="8653" y="6913"/>
                          <a:pt x="6912" y="8653"/>
                          <a:pt x="6912" y="10800"/>
                        </a:cubicBezTo>
                        <a:cubicBezTo>
                          <a:pt x="6912" y="12947"/>
                          <a:pt x="8653" y="14687"/>
                          <a:pt x="10800" y="14687"/>
                        </a:cubicBezTo>
                        <a:cubicBezTo>
                          <a:pt x="12947" y="14687"/>
                          <a:pt x="14687" y="12947"/>
                          <a:pt x="14687" y="10800"/>
                        </a:cubicBezTo>
                        <a:cubicBezTo>
                          <a:pt x="14687" y="8653"/>
                          <a:pt x="12947" y="6913"/>
                          <a:pt x="10800" y="6913"/>
                        </a:cubicBezTo>
                        <a:close/>
                        <a:moveTo>
                          <a:pt x="21600" y="9257"/>
                        </a:moveTo>
                        <a:lnTo>
                          <a:pt x="21600" y="12343"/>
                        </a:lnTo>
                        <a:cubicBezTo>
                          <a:pt x="21600" y="12343"/>
                          <a:pt x="20184" y="12738"/>
                          <a:pt x="18089" y="13128"/>
                        </a:cubicBezTo>
                        <a:cubicBezTo>
                          <a:pt x="17994" y="13428"/>
                          <a:pt x="17898" y="13723"/>
                          <a:pt x="17766" y="14007"/>
                        </a:cubicBezTo>
                        <a:cubicBezTo>
                          <a:pt x="19158" y="15729"/>
                          <a:pt x="20056" y="16971"/>
                          <a:pt x="20056" y="16971"/>
                        </a:cubicBezTo>
                        <a:lnTo>
                          <a:pt x="16970" y="20057"/>
                        </a:lnTo>
                        <a:cubicBezTo>
                          <a:pt x="16970" y="20057"/>
                          <a:pt x="15727" y="19158"/>
                          <a:pt x="14006" y="17768"/>
                        </a:cubicBezTo>
                        <a:cubicBezTo>
                          <a:pt x="13725" y="17897"/>
                          <a:pt x="13429" y="17994"/>
                          <a:pt x="13131" y="18089"/>
                        </a:cubicBezTo>
                        <a:cubicBezTo>
                          <a:pt x="12740" y="20184"/>
                          <a:pt x="12341" y="21600"/>
                          <a:pt x="12341" y="21600"/>
                        </a:cubicBezTo>
                        <a:lnTo>
                          <a:pt x="9257" y="21600"/>
                        </a:lnTo>
                        <a:cubicBezTo>
                          <a:pt x="9257" y="21600"/>
                          <a:pt x="8859" y="20187"/>
                          <a:pt x="8467" y="18098"/>
                        </a:cubicBezTo>
                        <a:cubicBezTo>
                          <a:pt x="8166" y="18003"/>
                          <a:pt x="7867" y="17907"/>
                          <a:pt x="7583" y="17777"/>
                        </a:cubicBezTo>
                        <a:cubicBezTo>
                          <a:pt x="5866" y="19163"/>
                          <a:pt x="4628" y="20057"/>
                          <a:pt x="4628" y="20057"/>
                        </a:cubicBezTo>
                        <a:lnTo>
                          <a:pt x="1543" y="16972"/>
                        </a:lnTo>
                        <a:cubicBezTo>
                          <a:pt x="1543" y="16972"/>
                          <a:pt x="2434" y="15738"/>
                          <a:pt x="3816" y="14027"/>
                        </a:cubicBezTo>
                        <a:cubicBezTo>
                          <a:pt x="3682" y="13741"/>
                          <a:pt x="3581" y="13440"/>
                          <a:pt x="3483" y="13136"/>
                        </a:cubicBezTo>
                        <a:cubicBezTo>
                          <a:pt x="1403" y="12743"/>
                          <a:pt x="0" y="12343"/>
                          <a:pt x="0" y="12343"/>
                        </a:cubicBezTo>
                        <a:lnTo>
                          <a:pt x="0" y="9257"/>
                        </a:lnTo>
                        <a:cubicBezTo>
                          <a:pt x="0" y="9257"/>
                          <a:pt x="1398" y="8860"/>
                          <a:pt x="3473" y="8469"/>
                        </a:cubicBezTo>
                        <a:cubicBezTo>
                          <a:pt x="3570" y="8160"/>
                          <a:pt x="3671" y="7856"/>
                          <a:pt x="3805" y="7565"/>
                        </a:cubicBezTo>
                        <a:cubicBezTo>
                          <a:pt x="2429" y="5858"/>
                          <a:pt x="1543" y="4629"/>
                          <a:pt x="1543" y="4629"/>
                        </a:cubicBezTo>
                        <a:lnTo>
                          <a:pt x="4628" y="1543"/>
                        </a:lnTo>
                        <a:cubicBezTo>
                          <a:pt x="4628" y="1543"/>
                          <a:pt x="5858" y="2430"/>
                          <a:pt x="7565" y="3805"/>
                        </a:cubicBezTo>
                        <a:cubicBezTo>
                          <a:pt x="7856" y="3671"/>
                          <a:pt x="8162" y="3570"/>
                          <a:pt x="8472" y="3472"/>
                        </a:cubicBezTo>
                        <a:cubicBezTo>
                          <a:pt x="8863" y="1399"/>
                          <a:pt x="9257" y="0"/>
                          <a:pt x="9257" y="0"/>
                        </a:cubicBezTo>
                        <a:lnTo>
                          <a:pt x="12341" y="0"/>
                        </a:lnTo>
                        <a:cubicBezTo>
                          <a:pt x="12341" y="0"/>
                          <a:pt x="12741" y="1404"/>
                          <a:pt x="13132" y="3482"/>
                        </a:cubicBezTo>
                        <a:cubicBezTo>
                          <a:pt x="13437" y="3581"/>
                          <a:pt x="13738" y="3681"/>
                          <a:pt x="14025" y="3814"/>
                        </a:cubicBezTo>
                        <a:cubicBezTo>
                          <a:pt x="15736" y="2434"/>
                          <a:pt x="16970" y="1543"/>
                          <a:pt x="16970" y="1543"/>
                        </a:cubicBezTo>
                        <a:lnTo>
                          <a:pt x="20056" y="4629"/>
                        </a:lnTo>
                        <a:cubicBezTo>
                          <a:pt x="20056" y="4629"/>
                          <a:pt x="19164" y="5869"/>
                          <a:pt x="17778" y="7587"/>
                        </a:cubicBezTo>
                        <a:cubicBezTo>
                          <a:pt x="17909" y="7870"/>
                          <a:pt x="18002" y="8169"/>
                          <a:pt x="18099" y="8469"/>
                        </a:cubicBezTo>
                        <a:cubicBezTo>
                          <a:pt x="20187" y="8861"/>
                          <a:pt x="21600" y="9257"/>
                          <a:pt x="21600" y="925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5400" cap="flat">
                    <a:noFill/>
                    <a:miter lim="400000"/>
                  </a:ln>
                  <a:effectLst/>
                </p:spPr>
                <p:txBody>
                  <a:bodyPr wrap="square" lIns="76200" tIns="76200" rIns="76200" bIns="76200" numCol="1" anchor="ctr">
                    <a:noAutofit/>
                  </a:bodyPr>
                  <a:lstStyle/>
                  <a:p>
                    <a:pPr algn="ctr" defTabSz="914400">
                      <a:defRPr sz="60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</a:p>
                </p:txBody>
              </p:sp>
            </p:grpSp>
            <p:sp>
              <p:nvSpPr>
                <p:cNvPr id="1734" name="建设原因"/>
                <p:cNvSpPr txBox="1"/>
                <p:nvPr/>
              </p:nvSpPr>
              <p:spPr>
                <a:xfrm>
                  <a:off x="1922133" y="10160"/>
                  <a:ext cx="3566128" cy="1418591"/>
                </a:xfrm>
                <a:prstGeom prst="rect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defTabSz="1168400">
                    <a:defRPr b="1" cap="all" sz="5000">
                      <a:solidFill>
                        <a:srgbClr val="FFFFFF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pPr/>
                  <a:r>
                    <a:t>建设原因</a:t>
                  </a:r>
                </a:p>
              </p:txBody>
            </p:sp>
          </p:grpSp>
        </p:grpSp>
        <p:sp>
          <p:nvSpPr>
            <p:cNvPr id="1737" name="青岛地铁建设规模不断扩大，跟踪审计、结算审计业务量日益增加，审计过程中反映出来的问题越来越多，急需要信息化系统支撑，保证审计成果及时转化。"/>
            <p:cNvSpPr txBox="1"/>
            <p:nvPr/>
          </p:nvSpPr>
          <p:spPr>
            <a:xfrm>
              <a:off x="4067306" y="2136468"/>
              <a:ext cx="19009374" cy="179323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1168400">
                <a:lnSpc>
                  <a:spcPct val="110000"/>
                </a:lnSpc>
                <a:spcBef>
                  <a:spcPts val="2000"/>
                </a:spcBef>
                <a:defRPr sz="42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青岛地铁建设规模不断扩大，跟踪审计、结算审计业务量日益增加，审计过程中反映出来的问题越来越多，急需要信息化系统支撑，保证审计成果及时转化。</a:t>
              </a:r>
            </a:p>
          </p:txBody>
        </p:sp>
        <p:sp>
          <p:nvSpPr>
            <p:cNvPr id="1738" name="01"/>
            <p:cNvSpPr txBox="1"/>
            <p:nvPr/>
          </p:nvSpPr>
          <p:spPr>
            <a:xfrm>
              <a:off x="1203549" y="1650045"/>
              <a:ext cx="2381251" cy="238125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914400">
                <a:lnSpc>
                  <a:spcPct val="80000"/>
                </a:lnSpc>
                <a:spcBef>
                  <a:spcPts val="11000"/>
                </a:spcBef>
                <a:defRPr sz="16000">
                  <a:solidFill>
                    <a:srgbClr val="FFFFFF"/>
                  </a:solidFill>
                  <a:latin typeface="Helvetica Neue UltraLight"/>
                  <a:ea typeface="Helvetica Neue UltraLight"/>
                  <a:cs typeface="Helvetica Neue UltraLight"/>
                  <a:sym typeface="Helvetica Neue UltraLight"/>
                </a:defRPr>
              </a:lvl1pPr>
            </a:lstStyle>
            <a:p>
              <a:pPr/>
              <a:r>
                <a:t>01</a:t>
              </a:r>
            </a:p>
          </p:txBody>
        </p:sp>
      </p:grpSp>
      <p:grpSp>
        <p:nvGrpSpPr>
          <p:cNvPr id="1749" name="成组"/>
          <p:cNvGrpSpPr/>
          <p:nvPr/>
        </p:nvGrpSpPr>
        <p:grpSpPr>
          <a:xfrm>
            <a:off x="-1" y="8287096"/>
            <a:ext cx="24384002" cy="6342591"/>
            <a:chOff x="0" y="0"/>
            <a:chExt cx="24384001" cy="6342589"/>
          </a:xfrm>
        </p:grpSpPr>
        <p:sp>
          <p:nvSpPr>
            <p:cNvPr id="1740" name="矩形"/>
            <p:cNvSpPr/>
            <p:nvPr/>
          </p:nvSpPr>
          <p:spPr>
            <a:xfrm>
              <a:off x="0" y="796602"/>
              <a:ext cx="24384002" cy="5545988"/>
            </a:xfrm>
            <a:prstGeom prst="rect">
              <a:avLst/>
            </a:prstGeom>
            <a:solidFill>
              <a:srgbClr val="3197E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grpSp>
          <p:nvGrpSpPr>
            <p:cNvPr id="1746" name="成组"/>
            <p:cNvGrpSpPr/>
            <p:nvPr/>
          </p:nvGrpSpPr>
          <p:grpSpPr>
            <a:xfrm>
              <a:off x="9322199" y="0"/>
              <a:ext cx="6431702" cy="2381250"/>
              <a:chOff x="0" y="0"/>
              <a:chExt cx="6431700" cy="2381250"/>
            </a:xfrm>
          </p:grpSpPr>
          <p:sp>
            <p:nvSpPr>
              <p:cNvPr id="1741" name="圆角矩形"/>
              <p:cNvSpPr/>
              <p:nvPr/>
            </p:nvSpPr>
            <p:spPr>
              <a:xfrm>
                <a:off x="0" y="0"/>
                <a:ext cx="6431701" cy="2381250"/>
              </a:xfrm>
              <a:prstGeom prst="roundRect">
                <a:avLst>
                  <a:gd name="adj" fmla="val 29910"/>
                </a:avLst>
              </a:prstGeom>
              <a:solidFill>
                <a:srgbClr val="3197E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1742" name="主要做法"/>
              <p:cNvSpPr txBox="1"/>
              <p:nvPr/>
            </p:nvSpPr>
            <p:spPr>
              <a:xfrm>
                <a:off x="2393853" y="486410"/>
                <a:ext cx="3566128" cy="141859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1168400">
                  <a:defRPr b="1" cap="all" sz="50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主要做法</a:t>
                </a:r>
              </a:p>
            </p:txBody>
          </p:sp>
          <p:grpSp>
            <p:nvGrpSpPr>
              <p:cNvPr id="1745" name="成组"/>
              <p:cNvGrpSpPr/>
              <p:nvPr/>
            </p:nvGrpSpPr>
            <p:grpSpPr>
              <a:xfrm>
                <a:off x="472128" y="476250"/>
                <a:ext cx="1428751" cy="1428750"/>
                <a:chOff x="0" y="0"/>
                <a:chExt cx="1428750" cy="1428750"/>
              </a:xfrm>
            </p:grpSpPr>
            <p:sp>
              <p:nvSpPr>
                <p:cNvPr id="1743" name="圆形"/>
                <p:cNvSpPr/>
                <p:nvPr/>
              </p:nvSpPr>
              <p:spPr>
                <a:xfrm>
                  <a:off x="0" y="0"/>
                  <a:ext cx="1428750" cy="1428750"/>
                </a:xfrm>
                <a:prstGeom prst="ellipse">
                  <a:avLst/>
                </a:prstGeom>
                <a:solidFill>
                  <a:srgbClr val="2675AD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ctr" defTabSz="914400">
                    <a:lnSpc>
                      <a:spcPct val="80000"/>
                    </a:lnSpc>
                    <a:spcBef>
                      <a:spcPts val="11000"/>
                    </a:spcBef>
                    <a:defRPr sz="10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sp>
              <p:nvSpPr>
                <p:cNvPr id="1744" name="形状"/>
                <p:cNvSpPr/>
                <p:nvPr/>
              </p:nvSpPr>
              <p:spPr>
                <a:xfrm>
                  <a:off x="355020" y="388007"/>
                  <a:ext cx="714376" cy="7161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lnTo>
                        <a:pt x="1730" y="15723"/>
                      </a:lnTo>
                      <a:lnTo>
                        <a:pt x="5834" y="19822"/>
                      </a:lnTo>
                      <a:cubicBezTo>
                        <a:pt x="5834" y="19822"/>
                        <a:pt x="0" y="21600"/>
                        <a:pt x="0" y="21600"/>
                      </a:cubicBezTo>
                      <a:close/>
                      <a:moveTo>
                        <a:pt x="6506" y="19151"/>
                      </a:moveTo>
                      <a:lnTo>
                        <a:pt x="2402" y="15052"/>
                      </a:lnTo>
                      <a:lnTo>
                        <a:pt x="14384" y="3102"/>
                      </a:lnTo>
                      <a:lnTo>
                        <a:pt x="18490" y="7198"/>
                      </a:lnTo>
                      <a:cubicBezTo>
                        <a:pt x="18490" y="7198"/>
                        <a:pt x="6506" y="19151"/>
                        <a:pt x="6506" y="19151"/>
                      </a:cubicBezTo>
                      <a:close/>
                      <a:moveTo>
                        <a:pt x="19175" y="6514"/>
                      </a:moveTo>
                      <a:lnTo>
                        <a:pt x="15069" y="2417"/>
                      </a:lnTo>
                      <a:lnTo>
                        <a:pt x="17493" y="0"/>
                      </a:lnTo>
                      <a:lnTo>
                        <a:pt x="21600" y="4097"/>
                      </a:lnTo>
                      <a:cubicBezTo>
                        <a:pt x="21600" y="4097"/>
                        <a:pt x="19175" y="6514"/>
                        <a:pt x="19175" y="65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76200" tIns="76200" rIns="76200" bIns="76200" numCol="1" anchor="ctr">
                  <a:noAutofit/>
                </a:bodyPr>
                <a:lstStyle/>
                <a:p>
                  <a:pPr algn="ctr" defTabSz="914400">
                    <a:defRPr sz="6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</p:grpSp>
        </p:grpSp>
        <p:sp>
          <p:nvSpPr>
            <p:cNvPr id="1747" name="利用现有网络资源，实现审计作业与管理的网络化、无纸化，有效整合审计资源、集中管理审计成果，为决策层提供有益于加强企业内部风险管控的有效决策依据。"/>
            <p:cNvSpPr txBox="1"/>
            <p:nvPr/>
          </p:nvSpPr>
          <p:spPr>
            <a:xfrm>
              <a:off x="4067306" y="2086924"/>
              <a:ext cx="18144146" cy="2452657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1168400">
                <a:lnSpc>
                  <a:spcPct val="110000"/>
                </a:lnSpc>
                <a:spcBef>
                  <a:spcPts val="2000"/>
                </a:spcBef>
                <a:defRPr sz="42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利用现有网络资源，实现审计作业与管理的网络化、无纸化，有效整合审计资源、集中管理审计成果，为决策层提供有益于加强企业内部风险管控的有效决策依据。</a:t>
              </a:r>
            </a:p>
          </p:txBody>
        </p:sp>
        <p:sp>
          <p:nvSpPr>
            <p:cNvPr id="1748" name="02"/>
            <p:cNvSpPr txBox="1"/>
            <p:nvPr/>
          </p:nvSpPr>
          <p:spPr>
            <a:xfrm>
              <a:off x="1203549" y="1724657"/>
              <a:ext cx="2381251" cy="238125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914400">
                <a:lnSpc>
                  <a:spcPct val="80000"/>
                </a:lnSpc>
                <a:spcBef>
                  <a:spcPts val="11000"/>
                </a:spcBef>
                <a:defRPr sz="16000">
                  <a:solidFill>
                    <a:srgbClr val="FFFFFF"/>
                  </a:solidFill>
                  <a:latin typeface="Helvetica Neue UltraLight"/>
                  <a:ea typeface="Helvetica Neue UltraLight"/>
                  <a:cs typeface="Helvetica Neue UltraLight"/>
                  <a:sym typeface="Helvetica Neue UltraLight"/>
                </a:defRPr>
              </a:lvl1pPr>
            </a:lstStyle>
            <a:p>
              <a:pPr/>
              <a:r>
                <a:t>02</a:t>
              </a:r>
            </a:p>
          </p:txBody>
        </p:sp>
      </p:grpSp>
      <p:sp>
        <p:nvSpPr>
          <p:cNvPr id="175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751" name="04审计管理系统"/>
          <p:cNvSpPr txBox="1"/>
          <p:nvPr/>
        </p:nvSpPr>
        <p:spPr>
          <a:xfrm>
            <a:off x="2429272" y="1215659"/>
            <a:ext cx="19525456" cy="238125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914400">
              <a:lnSpc>
                <a:spcPct val="80000"/>
              </a:lnSpc>
              <a:spcBef>
                <a:spcPts val="11000"/>
              </a:spcBef>
              <a:defRPr sz="14000">
                <a:solidFill>
                  <a:srgbClr val="333333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pPr/>
            <a:r>
              <a:t>04审计管理系统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761" name="成组"/>
          <p:cNvGrpSpPr/>
          <p:nvPr/>
        </p:nvGrpSpPr>
        <p:grpSpPr>
          <a:xfrm>
            <a:off x="3912551" y="3321967"/>
            <a:ext cx="5024645" cy="8099453"/>
            <a:chOff x="0" y="0"/>
            <a:chExt cx="5024644" cy="8099451"/>
          </a:xfrm>
        </p:grpSpPr>
        <p:sp>
          <p:nvSpPr>
            <p:cNvPr id="1754" name="圆角矩形"/>
            <p:cNvSpPr/>
            <p:nvPr/>
          </p:nvSpPr>
          <p:spPr>
            <a:xfrm>
              <a:off x="0" y="1004787"/>
              <a:ext cx="5024645" cy="7094665"/>
            </a:xfrm>
            <a:prstGeom prst="roundRect">
              <a:avLst>
                <a:gd name="adj" fmla="val 9298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grpSp>
          <p:nvGrpSpPr>
            <p:cNvPr id="1758" name="成组"/>
            <p:cNvGrpSpPr/>
            <p:nvPr/>
          </p:nvGrpSpPr>
          <p:grpSpPr>
            <a:xfrm>
              <a:off x="302796" y="2472760"/>
              <a:ext cx="4419052" cy="5345004"/>
              <a:chOff x="0" y="0"/>
              <a:chExt cx="4419050" cy="5345002"/>
            </a:xfrm>
          </p:grpSpPr>
          <p:sp>
            <p:nvSpPr>
              <p:cNvPr id="1755" name="审计资源"/>
              <p:cNvSpPr txBox="1"/>
              <p:nvPr/>
            </p:nvSpPr>
            <p:spPr>
              <a:xfrm>
                <a:off x="0" y="0"/>
                <a:ext cx="4419051" cy="889000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 defTabSz="1168400">
                  <a:lnSpc>
                    <a:spcPct val="110000"/>
                  </a:lnSpc>
                  <a:spcBef>
                    <a:spcPts val="6000"/>
                  </a:spcBef>
                  <a:defRPr b="1" sz="4200">
                    <a:solidFill>
                      <a:srgbClr val="F8CA6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审计资源</a:t>
                </a:r>
              </a:p>
            </p:txBody>
          </p:sp>
          <p:sp>
            <p:nvSpPr>
              <p:cNvPr id="1756" name="按照监察审计部的审计要求及计划，开展审计工作。…"/>
              <p:cNvSpPr txBox="1"/>
              <p:nvPr/>
            </p:nvSpPr>
            <p:spPr>
              <a:xfrm>
                <a:off x="199950" y="1254824"/>
                <a:ext cx="4019151" cy="4090179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1168400">
                  <a:lnSpc>
                    <a:spcPct val="110000"/>
                  </a:lnSpc>
                  <a:spcBef>
                    <a:spcPts val="2000"/>
                  </a:spcBef>
                  <a:defRPr sz="3400">
                    <a:solidFill>
                      <a:srgbClr val="FFFFFF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r>
                  <a:t>按照监察审计部的审计要求及计划，开展审计工作。</a:t>
                </a:r>
              </a:p>
              <a:p>
                <a:pPr algn="ctr" defTabSz="1168400">
                  <a:lnSpc>
                    <a:spcPct val="110000"/>
                  </a:lnSpc>
                  <a:spcBef>
                    <a:spcPts val="2000"/>
                  </a:spcBef>
                  <a:defRPr sz="3400">
                    <a:solidFill>
                      <a:srgbClr val="FFFFFF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r>
                  <a:t>【内部审计人员、中介机构】</a:t>
                </a:r>
              </a:p>
            </p:txBody>
          </p:sp>
          <p:sp>
            <p:nvSpPr>
              <p:cNvPr id="1757" name="线条"/>
              <p:cNvSpPr/>
              <p:nvPr/>
            </p:nvSpPr>
            <p:spPr>
              <a:xfrm>
                <a:off x="335466" y="1071211"/>
                <a:ext cx="3748118" cy="1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1168400">
                  <a:defRPr sz="8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sp>
          <p:nvSpPr>
            <p:cNvPr id="1759" name="圆形"/>
            <p:cNvSpPr/>
            <p:nvPr/>
          </p:nvSpPr>
          <p:spPr>
            <a:xfrm>
              <a:off x="1507534" y="0"/>
              <a:ext cx="2009576" cy="2009576"/>
            </a:xfrm>
            <a:prstGeom prst="ellipse">
              <a:avLst/>
            </a:prstGeom>
            <a:solidFill>
              <a:srgbClr val="F8CA63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0" dist="101600" dir="5400000">
                <a:srgbClr val="000000">
                  <a:alpha val="16561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1760" name="形状"/>
            <p:cNvSpPr/>
            <p:nvPr/>
          </p:nvSpPr>
          <p:spPr>
            <a:xfrm>
              <a:off x="2161189" y="652776"/>
              <a:ext cx="702267" cy="704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730" y="15723"/>
                  </a:lnTo>
                  <a:lnTo>
                    <a:pt x="5834" y="19822"/>
                  </a:lnTo>
                  <a:cubicBezTo>
                    <a:pt x="5834" y="19822"/>
                    <a:pt x="0" y="21600"/>
                    <a:pt x="0" y="21600"/>
                  </a:cubicBezTo>
                  <a:close/>
                  <a:moveTo>
                    <a:pt x="6506" y="19151"/>
                  </a:moveTo>
                  <a:lnTo>
                    <a:pt x="2402" y="15052"/>
                  </a:lnTo>
                  <a:lnTo>
                    <a:pt x="14384" y="3102"/>
                  </a:lnTo>
                  <a:lnTo>
                    <a:pt x="18490" y="7198"/>
                  </a:lnTo>
                  <a:cubicBezTo>
                    <a:pt x="18490" y="7198"/>
                    <a:pt x="6506" y="19151"/>
                    <a:pt x="6506" y="19151"/>
                  </a:cubicBezTo>
                  <a:close/>
                  <a:moveTo>
                    <a:pt x="19175" y="6514"/>
                  </a:moveTo>
                  <a:lnTo>
                    <a:pt x="15069" y="2417"/>
                  </a:lnTo>
                  <a:lnTo>
                    <a:pt x="17493" y="0"/>
                  </a:lnTo>
                  <a:lnTo>
                    <a:pt x="21600" y="4097"/>
                  </a:lnTo>
                  <a:cubicBezTo>
                    <a:pt x="21600" y="4097"/>
                    <a:pt x="19175" y="6514"/>
                    <a:pt x="19175" y="6514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76200" tIns="76200" rIns="76200" bIns="76200" numCol="1" anchor="ctr">
              <a:noAutofit/>
            </a:bodyPr>
            <a:lstStyle/>
            <a:p>
              <a:pPr algn="ctr" defTabSz="914400">
                <a:defRPr sz="6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1769" name="成组"/>
          <p:cNvGrpSpPr/>
          <p:nvPr/>
        </p:nvGrpSpPr>
        <p:grpSpPr>
          <a:xfrm>
            <a:off x="9679678" y="3321967"/>
            <a:ext cx="5024645" cy="8099453"/>
            <a:chOff x="0" y="0"/>
            <a:chExt cx="5024644" cy="8099451"/>
          </a:xfrm>
        </p:grpSpPr>
        <p:sp>
          <p:nvSpPr>
            <p:cNvPr id="1762" name="圆角矩形"/>
            <p:cNvSpPr/>
            <p:nvPr/>
          </p:nvSpPr>
          <p:spPr>
            <a:xfrm>
              <a:off x="0" y="1004787"/>
              <a:ext cx="5024645" cy="7094665"/>
            </a:xfrm>
            <a:prstGeom prst="roundRect">
              <a:avLst>
                <a:gd name="adj" fmla="val 9298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grpSp>
          <p:nvGrpSpPr>
            <p:cNvPr id="1766" name="成组"/>
            <p:cNvGrpSpPr/>
            <p:nvPr/>
          </p:nvGrpSpPr>
          <p:grpSpPr>
            <a:xfrm>
              <a:off x="302796" y="2309068"/>
              <a:ext cx="4419052" cy="5330896"/>
              <a:chOff x="0" y="0"/>
              <a:chExt cx="4419050" cy="5330894"/>
            </a:xfrm>
          </p:grpSpPr>
          <p:sp>
            <p:nvSpPr>
              <p:cNvPr id="1763" name="监察审计部"/>
              <p:cNvSpPr txBox="1"/>
              <p:nvPr/>
            </p:nvSpPr>
            <p:spPr>
              <a:xfrm>
                <a:off x="0" y="0"/>
                <a:ext cx="4419051" cy="889000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 defTabSz="1168400">
                  <a:lnSpc>
                    <a:spcPct val="110000"/>
                  </a:lnSpc>
                  <a:spcBef>
                    <a:spcPts val="6000"/>
                  </a:spcBef>
                  <a:defRPr b="1" sz="4200">
                    <a:solidFill>
                      <a:srgbClr val="73FFF8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监察审计部</a:t>
                </a:r>
              </a:p>
            </p:txBody>
          </p:sp>
          <p:sp>
            <p:nvSpPr>
              <p:cNvPr id="1764" name="制定审计计划，管理审计资源。对审计的结果进行把关，对被审计单位的整改情况进行跟进。"/>
              <p:cNvSpPr txBox="1"/>
              <p:nvPr/>
            </p:nvSpPr>
            <p:spPr>
              <a:xfrm>
                <a:off x="199950" y="1240716"/>
                <a:ext cx="4019151" cy="4090179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 defTabSz="1168400">
                  <a:lnSpc>
                    <a:spcPct val="120000"/>
                  </a:lnSpc>
                  <a:spcBef>
                    <a:spcPts val="2000"/>
                  </a:spcBef>
                  <a:defRPr sz="3400">
                    <a:solidFill>
                      <a:srgbClr val="FFFFFF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pPr/>
                <a:r>
                  <a:t>制定审计计划，管理审计资源。对审计的结果进行把关，对被审计单位的整改情况进行跟进。</a:t>
                </a:r>
              </a:p>
            </p:txBody>
          </p:sp>
          <p:sp>
            <p:nvSpPr>
              <p:cNvPr id="1765" name="线条"/>
              <p:cNvSpPr/>
              <p:nvPr/>
            </p:nvSpPr>
            <p:spPr>
              <a:xfrm>
                <a:off x="335467" y="1234903"/>
                <a:ext cx="3748118" cy="1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1168400">
                  <a:defRPr sz="8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sp>
          <p:nvSpPr>
            <p:cNvPr id="1767" name="圆形"/>
            <p:cNvSpPr/>
            <p:nvPr/>
          </p:nvSpPr>
          <p:spPr>
            <a:xfrm>
              <a:off x="1507534" y="0"/>
              <a:ext cx="2009576" cy="2009576"/>
            </a:xfrm>
            <a:prstGeom prst="ellipse">
              <a:avLst/>
            </a:prstGeom>
            <a:solidFill>
              <a:srgbClr val="79FEF7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0" dist="101600" dir="5400000">
                <a:srgbClr val="000000">
                  <a:alpha val="16561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1768" name="形状"/>
            <p:cNvSpPr/>
            <p:nvPr/>
          </p:nvSpPr>
          <p:spPr>
            <a:xfrm>
              <a:off x="2301254" y="598884"/>
              <a:ext cx="422137" cy="811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796" y="4104"/>
                  </a:moveTo>
                  <a:lnTo>
                    <a:pt x="2804" y="4104"/>
                  </a:lnTo>
                  <a:lnTo>
                    <a:pt x="2804" y="17604"/>
                  </a:lnTo>
                  <a:lnTo>
                    <a:pt x="18796" y="17604"/>
                  </a:lnTo>
                  <a:cubicBezTo>
                    <a:pt x="18796" y="17604"/>
                    <a:pt x="18796" y="4104"/>
                    <a:pt x="18796" y="4104"/>
                  </a:cubicBezTo>
                  <a:close/>
                  <a:moveTo>
                    <a:pt x="14045" y="2025"/>
                  </a:moveTo>
                  <a:lnTo>
                    <a:pt x="7555" y="2025"/>
                  </a:lnTo>
                  <a:cubicBezTo>
                    <a:pt x="7196" y="2025"/>
                    <a:pt x="6906" y="2176"/>
                    <a:pt x="6906" y="2362"/>
                  </a:cubicBezTo>
                  <a:cubicBezTo>
                    <a:pt x="6906" y="2549"/>
                    <a:pt x="7196" y="2700"/>
                    <a:pt x="7555" y="2700"/>
                  </a:cubicBezTo>
                  <a:lnTo>
                    <a:pt x="14045" y="2700"/>
                  </a:lnTo>
                  <a:cubicBezTo>
                    <a:pt x="14404" y="2700"/>
                    <a:pt x="14694" y="2549"/>
                    <a:pt x="14694" y="2363"/>
                  </a:cubicBezTo>
                  <a:cubicBezTo>
                    <a:pt x="14694" y="2176"/>
                    <a:pt x="14404" y="2025"/>
                    <a:pt x="14045" y="2025"/>
                  </a:cubicBezTo>
                  <a:close/>
                  <a:moveTo>
                    <a:pt x="10800" y="20250"/>
                  </a:moveTo>
                  <a:cubicBezTo>
                    <a:pt x="11875" y="20250"/>
                    <a:pt x="12747" y="19796"/>
                    <a:pt x="12747" y="19238"/>
                  </a:cubicBezTo>
                  <a:cubicBezTo>
                    <a:pt x="12747" y="18678"/>
                    <a:pt x="11875" y="18225"/>
                    <a:pt x="10800" y="18225"/>
                  </a:cubicBezTo>
                  <a:cubicBezTo>
                    <a:pt x="9725" y="18225"/>
                    <a:pt x="8853" y="18678"/>
                    <a:pt x="8853" y="19238"/>
                  </a:cubicBezTo>
                  <a:cubicBezTo>
                    <a:pt x="8853" y="19796"/>
                    <a:pt x="9725" y="20250"/>
                    <a:pt x="10800" y="20250"/>
                  </a:cubicBezTo>
                  <a:close/>
                  <a:moveTo>
                    <a:pt x="19004" y="21600"/>
                  </a:moveTo>
                  <a:lnTo>
                    <a:pt x="2596" y="21600"/>
                  </a:lnTo>
                  <a:cubicBezTo>
                    <a:pt x="1162" y="21600"/>
                    <a:pt x="0" y="20996"/>
                    <a:pt x="0" y="20250"/>
                  </a:cubicBezTo>
                  <a:lnTo>
                    <a:pt x="0" y="1350"/>
                  </a:lnTo>
                  <a:cubicBezTo>
                    <a:pt x="0" y="604"/>
                    <a:pt x="1162" y="0"/>
                    <a:pt x="2596" y="0"/>
                  </a:cubicBezTo>
                  <a:lnTo>
                    <a:pt x="19004" y="0"/>
                  </a:lnTo>
                  <a:cubicBezTo>
                    <a:pt x="20438" y="0"/>
                    <a:pt x="21600" y="604"/>
                    <a:pt x="21600" y="1350"/>
                  </a:cubicBezTo>
                  <a:lnTo>
                    <a:pt x="21600" y="20250"/>
                  </a:lnTo>
                  <a:cubicBezTo>
                    <a:pt x="21600" y="20996"/>
                    <a:pt x="20438" y="21600"/>
                    <a:pt x="19004" y="2160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76200" tIns="76200" rIns="76200" bIns="76200" numCol="1" anchor="ctr">
              <a:noAutofit/>
            </a:bodyPr>
            <a:lstStyle/>
            <a:p>
              <a:pPr algn="ctr" defTabSz="914400">
                <a:defRPr sz="6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1777" name="成组"/>
          <p:cNvGrpSpPr/>
          <p:nvPr/>
        </p:nvGrpSpPr>
        <p:grpSpPr>
          <a:xfrm>
            <a:off x="15446805" y="3321967"/>
            <a:ext cx="5024646" cy="8099453"/>
            <a:chOff x="0" y="0"/>
            <a:chExt cx="5024644" cy="8099451"/>
          </a:xfrm>
        </p:grpSpPr>
        <p:sp>
          <p:nvSpPr>
            <p:cNvPr id="1770" name="圆角矩形"/>
            <p:cNvSpPr/>
            <p:nvPr/>
          </p:nvSpPr>
          <p:spPr>
            <a:xfrm>
              <a:off x="0" y="1004787"/>
              <a:ext cx="5024645" cy="7094665"/>
            </a:xfrm>
            <a:prstGeom prst="roundRect">
              <a:avLst>
                <a:gd name="adj" fmla="val 9298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grpSp>
          <p:nvGrpSpPr>
            <p:cNvPr id="1774" name="成组"/>
            <p:cNvGrpSpPr/>
            <p:nvPr/>
          </p:nvGrpSpPr>
          <p:grpSpPr>
            <a:xfrm>
              <a:off x="302795" y="2309068"/>
              <a:ext cx="4419052" cy="5330896"/>
              <a:chOff x="0" y="0"/>
              <a:chExt cx="4419050" cy="5330894"/>
            </a:xfrm>
          </p:grpSpPr>
          <p:sp>
            <p:nvSpPr>
              <p:cNvPr id="1771" name="配合审计工作，对整改要求做出响应。"/>
              <p:cNvSpPr txBox="1"/>
              <p:nvPr/>
            </p:nvSpPr>
            <p:spPr>
              <a:xfrm>
                <a:off x="199950" y="1240716"/>
                <a:ext cx="4019151" cy="4090179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 defTabSz="1168400">
                  <a:lnSpc>
                    <a:spcPct val="120000"/>
                  </a:lnSpc>
                  <a:spcBef>
                    <a:spcPts val="2000"/>
                  </a:spcBef>
                  <a:defRPr sz="3400">
                    <a:solidFill>
                      <a:srgbClr val="FFFFFF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pPr/>
                <a:r>
                  <a:t>配合审计工作，对整改要求做出响应。</a:t>
                </a:r>
              </a:p>
            </p:txBody>
          </p:sp>
          <p:sp>
            <p:nvSpPr>
              <p:cNvPr id="1772" name="被审计单位"/>
              <p:cNvSpPr txBox="1"/>
              <p:nvPr/>
            </p:nvSpPr>
            <p:spPr>
              <a:xfrm>
                <a:off x="0" y="0"/>
                <a:ext cx="4419051" cy="889000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 defTabSz="1168400">
                  <a:lnSpc>
                    <a:spcPct val="110000"/>
                  </a:lnSpc>
                  <a:spcBef>
                    <a:spcPts val="6000"/>
                  </a:spcBef>
                  <a:defRPr b="1" sz="4200">
                    <a:solidFill>
                      <a:srgbClr val="9FFF8D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被审计单位</a:t>
                </a:r>
              </a:p>
            </p:txBody>
          </p:sp>
          <p:sp>
            <p:nvSpPr>
              <p:cNvPr id="1773" name="线条"/>
              <p:cNvSpPr/>
              <p:nvPr/>
            </p:nvSpPr>
            <p:spPr>
              <a:xfrm>
                <a:off x="335466" y="1234903"/>
                <a:ext cx="3748118" cy="1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1168400">
                  <a:defRPr sz="8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  <p:sp>
          <p:nvSpPr>
            <p:cNvPr id="1775" name="圆形"/>
            <p:cNvSpPr/>
            <p:nvPr/>
          </p:nvSpPr>
          <p:spPr>
            <a:xfrm>
              <a:off x="1507532" y="0"/>
              <a:ext cx="2009576" cy="2009576"/>
            </a:xfrm>
            <a:prstGeom prst="ellipse">
              <a:avLst/>
            </a:prstGeom>
            <a:solidFill>
              <a:srgbClr val="A2FD92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0" dist="101600" dir="5400000">
                <a:srgbClr val="000000">
                  <a:alpha val="16561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1776" name="形状"/>
            <p:cNvSpPr/>
            <p:nvPr/>
          </p:nvSpPr>
          <p:spPr>
            <a:xfrm>
              <a:off x="2164553" y="657011"/>
              <a:ext cx="695537" cy="6955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6913"/>
                  </a:moveTo>
                  <a:cubicBezTo>
                    <a:pt x="8653" y="6913"/>
                    <a:pt x="6912" y="8653"/>
                    <a:pt x="6912" y="10800"/>
                  </a:cubicBezTo>
                  <a:cubicBezTo>
                    <a:pt x="6912" y="12947"/>
                    <a:pt x="8653" y="14687"/>
                    <a:pt x="10800" y="14687"/>
                  </a:cubicBezTo>
                  <a:cubicBezTo>
                    <a:pt x="12947" y="14687"/>
                    <a:pt x="14687" y="12947"/>
                    <a:pt x="14687" y="10800"/>
                  </a:cubicBezTo>
                  <a:cubicBezTo>
                    <a:pt x="14687" y="8653"/>
                    <a:pt x="12947" y="6913"/>
                    <a:pt x="10800" y="6913"/>
                  </a:cubicBezTo>
                  <a:close/>
                  <a:moveTo>
                    <a:pt x="21600" y="9257"/>
                  </a:moveTo>
                  <a:lnTo>
                    <a:pt x="21600" y="12343"/>
                  </a:lnTo>
                  <a:cubicBezTo>
                    <a:pt x="21600" y="12343"/>
                    <a:pt x="20184" y="12738"/>
                    <a:pt x="18089" y="13128"/>
                  </a:cubicBezTo>
                  <a:cubicBezTo>
                    <a:pt x="17994" y="13428"/>
                    <a:pt x="17898" y="13723"/>
                    <a:pt x="17766" y="14007"/>
                  </a:cubicBezTo>
                  <a:cubicBezTo>
                    <a:pt x="19158" y="15729"/>
                    <a:pt x="20056" y="16971"/>
                    <a:pt x="20056" y="16971"/>
                  </a:cubicBezTo>
                  <a:lnTo>
                    <a:pt x="16970" y="20057"/>
                  </a:lnTo>
                  <a:cubicBezTo>
                    <a:pt x="16970" y="20057"/>
                    <a:pt x="15727" y="19158"/>
                    <a:pt x="14006" y="17768"/>
                  </a:cubicBezTo>
                  <a:cubicBezTo>
                    <a:pt x="13725" y="17897"/>
                    <a:pt x="13429" y="17994"/>
                    <a:pt x="13131" y="18089"/>
                  </a:cubicBezTo>
                  <a:cubicBezTo>
                    <a:pt x="12740" y="20184"/>
                    <a:pt x="12341" y="21600"/>
                    <a:pt x="12341" y="21600"/>
                  </a:cubicBezTo>
                  <a:lnTo>
                    <a:pt x="9257" y="21600"/>
                  </a:lnTo>
                  <a:cubicBezTo>
                    <a:pt x="9257" y="21600"/>
                    <a:pt x="8859" y="20187"/>
                    <a:pt x="8467" y="18098"/>
                  </a:cubicBezTo>
                  <a:cubicBezTo>
                    <a:pt x="8166" y="18003"/>
                    <a:pt x="7867" y="17907"/>
                    <a:pt x="7583" y="17777"/>
                  </a:cubicBezTo>
                  <a:cubicBezTo>
                    <a:pt x="5866" y="19163"/>
                    <a:pt x="4628" y="20057"/>
                    <a:pt x="4628" y="20057"/>
                  </a:cubicBezTo>
                  <a:lnTo>
                    <a:pt x="1543" y="16972"/>
                  </a:lnTo>
                  <a:cubicBezTo>
                    <a:pt x="1543" y="16972"/>
                    <a:pt x="2434" y="15738"/>
                    <a:pt x="3816" y="14027"/>
                  </a:cubicBezTo>
                  <a:cubicBezTo>
                    <a:pt x="3682" y="13741"/>
                    <a:pt x="3581" y="13440"/>
                    <a:pt x="3483" y="13136"/>
                  </a:cubicBezTo>
                  <a:cubicBezTo>
                    <a:pt x="1403" y="12743"/>
                    <a:pt x="0" y="12343"/>
                    <a:pt x="0" y="12343"/>
                  </a:cubicBezTo>
                  <a:lnTo>
                    <a:pt x="0" y="9257"/>
                  </a:lnTo>
                  <a:cubicBezTo>
                    <a:pt x="0" y="9257"/>
                    <a:pt x="1398" y="8860"/>
                    <a:pt x="3473" y="8469"/>
                  </a:cubicBezTo>
                  <a:cubicBezTo>
                    <a:pt x="3570" y="8160"/>
                    <a:pt x="3671" y="7856"/>
                    <a:pt x="3805" y="7565"/>
                  </a:cubicBezTo>
                  <a:cubicBezTo>
                    <a:pt x="2429" y="5858"/>
                    <a:pt x="1543" y="4629"/>
                    <a:pt x="1543" y="4629"/>
                  </a:cubicBezTo>
                  <a:lnTo>
                    <a:pt x="4628" y="1543"/>
                  </a:lnTo>
                  <a:cubicBezTo>
                    <a:pt x="4628" y="1543"/>
                    <a:pt x="5858" y="2430"/>
                    <a:pt x="7565" y="3805"/>
                  </a:cubicBezTo>
                  <a:cubicBezTo>
                    <a:pt x="7856" y="3671"/>
                    <a:pt x="8162" y="3570"/>
                    <a:pt x="8472" y="3472"/>
                  </a:cubicBezTo>
                  <a:cubicBezTo>
                    <a:pt x="8863" y="1399"/>
                    <a:pt x="9257" y="0"/>
                    <a:pt x="9257" y="0"/>
                  </a:cubicBezTo>
                  <a:lnTo>
                    <a:pt x="12341" y="0"/>
                  </a:lnTo>
                  <a:cubicBezTo>
                    <a:pt x="12341" y="0"/>
                    <a:pt x="12741" y="1404"/>
                    <a:pt x="13132" y="3482"/>
                  </a:cubicBezTo>
                  <a:cubicBezTo>
                    <a:pt x="13437" y="3581"/>
                    <a:pt x="13738" y="3681"/>
                    <a:pt x="14025" y="3814"/>
                  </a:cubicBezTo>
                  <a:cubicBezTo>
                    <a:pt x="15736" y="2434"/>
                    <a:pt x="16970" y="1543"/>
                    <a:pt x="16970" y="1543"/>
                  </a:cubicBezTo>
                  <a:lnTo>
                    <a:pt x="20056" y="4629"/>
                  </a:lnTo>
                  <a:cubicBezTo>
                    <a:pt x="20056" y="4629"/>
                    <a:pt x="19164" y="5869"/>
                    <a:pt x="17778" y="7587"/>
                  </a:cubicBezTo>
                  <a:cubicBezTo>
                    <a:pt x="17909" y="7870"/>
                    <a:pt x="18002" y="8169"/>
                    <a:pt x="18099" y="8469"/>
                  </a:cubicBezTo>
                  <a:cubicBezTo>
                    <a:pt x="20187" y="8861"/>
                    <a:pt x="21600" y="9257"/>
                    <a:pt x="21600" y="9257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76200" tIns="76200" rIns="76200" bIns="76200" numCol="1" anchor="ctr">
              <a:noAutofit/>
            </a:bodyPr>
            <a:lstStyle/>
            <a:p>
              <a:pPr algn="ctr" defTabSz="914400">
                <a:defRPr sz="6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1778" name="文本框 6"/>
          <p:cNvSpPr txBox="1"/>
          <p:nvPr/>
        </p:nvSpPr>
        <p:spPr>
          <a:xfrm>
            <a:off x="2044700" y="539750"/>
            <a:ext cx="6877050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应用角色</a:t>
            </a:r>
          </a:p>
        </p:txBody>
      </p:sp>
      <p:sp>
        <p:nvSpPr>
          <p:cNvPr id="1779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sp>
        <p:nvSpPr>
          <p:cNvPr id="1780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899">
        <p14:prism dir="u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61" grpId="3"/>
      <p:bldP build="whole" bldLvl="1" animBg="1" rev="0" advAuto="0" spid="1769" grpId="1"/>
      <p:bldP build="whole" bldLvl="1" animBg="1" rev="0" advAuto="0" spid="1777" grpId="2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83" name="文本框 6"/>
          <p:cNvSpPr txBox="1"/>
          <p:nvPr/>
        </p:nvSpPr>
        <p:spPr>
          <a:xfrm>
            <a:off x="2044700" y="539750"/>
            <a:ext cx="6877050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系统架构</a:t>
            </a:r>
          </a:p>
        </p:txBody>
      </p:sp>
      <p:sp>
        <p:nvSpPr>
          <p:cNvPr id="1784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sp>
        <p:nvSpPr>
          <p:cNvPr id="1785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  <p:sp>
        <p:nvSpPr>
          <p:cNvPr id="1786" name="结算审计管理业务呈现层"/>
          <p:cNvSpPr/>
          <p:nvPr/>
        </p:nvSpPr>
        <p:spPr>
          <a:xfrm>
            <a:off x="1933309" y="4191824"/>
            <a:ext cx="14930655" cy="9089960"/>
          </a:xfrm>
          <a:prstGeom prst="rect">
            <a:avLst/>
          </a:prstGeom>
          <a:solidFill>
            <a:srgbClr val="44B0FA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600" tIns="228600" rIns="228600" bIns="228600"/>
          <a:lstStyle>
            <a:lvl1pPr algn="ctr" defTabSz="457200">
              <a:defRPr b="1"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结算审计管理业务呈现层</a:t>
            </a:r>
          </a:p>
        </p:txBody>
      </p:sp>
      <p:grpSp>
        <p:nvGrpSpPr>
          <p:cNvPr id="1791" name="成组"/>
          <p:cNvGrpSpPr/>
          <p:nvPr/>
        </p:nvGrpSpPr>
        <p:grpSpPr>
          <a:xfrm>
            <a:off x="12028254" y="5170530"/>
            <a:ext cx="4051377" cy="4369622"/>
            <a:chOff x="0" y="0"/>
            <a:chExt cx="4051376" cy="4369620"/>
          </a:xfrm>
        </p:grpSpPr>
        <p:sp>
          <p:nvSpPr>
            <p:cNvPr id="1787" name="工程结算审计"/>
            <p:cNvSpPr/>
            <p:nvPr/>
          </p:nvSpPr>
          <p:spPr>
            <a:xfrm>
              <a:off x="0" y="0"/>
              <a:ext cx="4051377" cy="4369621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254000" dist="0" dir="2700000">
                <a:srgbClr val="000000">
                  <a:alpha val="28407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54000" tIns="254000" rIns="254000" bIns="254000" numCol="1" anchor="t">
              <a:noAutofit/>
            </a:bodyPr>
            <a:lstStyle>
              <a:lvl1pPr algn="ctr" defTabSz="457200">
                <a:defRPr b="1" sz="30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工程结算审计</a:t>
              </a:r>
            </a:p>
          </p:txBody>
        </p:sp>
        <p:sp>
          <p:nvSpPr>
            <p:cNvPr id="1788" name="合同数据采集"/>
            <p:cNvSpPr/>
            <p:nvPr/>
          </p:nvSpPr>
          <p:spPr>
            <a:xfrm>
              <a:off x="337430" y="1039634"/>
              <a:ext cx="3376516" cy="868682"/>
            </a:xfrm>
            <a:prstGeom prst="roundRect">
              <a:avLst>
                <a:gd name="adj" fmla="val 43860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2800">
                  <a:solidFill>
                    <a:srgbClr val="535353"/>
                  </a:solidFill>
                </a:defRPr>
              </a:lvl1pPr>
            </a:lstStyle>
            <a:p>
              <a:pPr/>
              <a:r>
                <a:t>合同数据采集</a:t>
              </a:r>
            </a:p>
          </p:txBody>
        </p:sp>
        <p:sp>
          <p:nvSpPr>
            <p:cNvPr id="1789" name="结算数据填报"/>
            <p:cNvSpPr/>
            <p:nvPr/>
          </p:nvSpPr>
          <p:spPr>
            <a:xfrm>
              <a:off x="337430" y="2037280"/>
              <a:ext cx="3376516" cy="868681"/>
            </a:xfrm>
            <a:prstGeom prst="roundRect">
              <a:avLst>
                <a:gd name="adj" fmla="val 43860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2800">
                  <a:solidFill>
                    <a:srgbClr val="535353"/>
                  </a:solidFill>
                </a:defRPr>
              </a:lvl1pPr>
            </a:lstStyle>
            <a:p>
              <a:pPr/>
              <a:r>
                <a:t>结算数据填报</a:t>
              </a:r>
            </a:p>
          </p:txBody>
        </p:sp>
        <p:sp>
          <p:nvSpPr>
            <p:cNvPr id="1790" name="结算台账"/>
            <p:cNvSpPr/>
            <p:nvPr/>
          </p:nvSpPr>
          <p:spPr>
            <a:xfrm>
              <a:off x="337432" y="3034925"/>
              <a:ext cx="3376516" cy="868681"/>
            </a:xfrm>
            <a:prstGeom prst="roundRect">
              <a:avLst>
                <a:gd name="adj" fmla="val 43860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2800">
                  <a:solidFill>
                    <a:srgbClr val="535353"/>
                  </a:solidFill>
                </a:defRPr>
              </a:lvl1pPr>
            </a:lstStyle>
            <a:p>
              <a:pPr/>
              <a:r>
                <a:t>结算台账</a:t>
              </a:r>
            </a:p>
          </p:txBody>
        </p:sp>
      </p:grpSp>
      <p:sp>
        <p:nvSpPr>
          <p:cNvPr id="1792" name="双箭头"/>
          <p:cNvSpPr/>
          <p:nvPr/>
        </p:nvSpPr>
        <p:spPr>
          <a:xfrm>
            <a:off x="16215852" y="10929398"/>
            <a:ext cx="1284074" cy="859945"/>
          </a:xfrm>
          <a:prstGeom prst="leftRightArrow">
            <a:avLst>
              <a:gd name="adj1" fmla="val 51305"/>
              <a:gd name="adj2" fmla="val 41043"/>
            </a:avLst>
          </a:pr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lin ang="5400000"/>
          </a:gradFill>
          <a:ln w="12700">
            <a:solidFill>
              <a:schemeClr val="accent1"/>
            </a:solidFill>
            <a:miter/>
          </a:ln>
          <a:effectLst>
            <a:outerShdw sx="100000" sy="100000" kx="0" ky="0" algn="b" rotWithShape="0" blurRad="127000" dist="38100" dir="5400000">
              <a:srgbClr val="000000">
                <a:alpha val="63000"/>
              </a:srgbClr>
            </a:outerShdw>
          </a:effectLst>
        </p:spPr>
        <p:txBody>
          <a:bodyPr tIns="91439" bIns="9143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800" name="成组"/>
          <p:cNvGrpSpPr/>
          <p:nvPr/>
        </p:nvGrpSpPr>
        <p:grpSpPr>
          <a:xfrm>
            <a:off x="2717642" y="5170530"/>
            <a:ext cx="4051377" cy="7506730"/>
            <a:chOff x="0" y="0"/>
            <a:chExt cx="4051376" cy="7506728"/>
          </a:xfrm>
        </p:grpSpPr>
        <p:sp>
          <p:nvSpPr>
            <p:cNvPr id="1793" name="内部审计"/>
            <p:cNvSpPr/>
            <p:nvPr/>
          </p:nvSpPr>
          <p:spPr>
            <a:xfrm>
              <a:off x="0" y="0"/>
              <a:ext cx="4051377" cy="7506729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254000" dist="0" dir="2700000">
                <a:srgbClr val="000000">
                  <a:alpha val="28407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54000" tIns="254000" rIns="254000" bIns="254000" numCol="1" anchor="t">
              <a:noAutofit/>
            </a:bodyPr>
            <a:lstStyle>
              <a:lvl1pPr algn="ctr" defTabSz="457200">
                <a:defRPr b="1" sz="30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内部审计</a:t>
              </a:r>
            </a:p>
          </p:txBody>
        </p:sp>
        <p:sp>
          <p:nvSpPr>
            <p:cNvPr id="1794" name="审计计划管理"/>
            <p:cNvSpPr/>
            <p:nvPr/>
          </p:nvSpPr>
          <p:spPr>
            <a:xfrm>
              <a:off x="337430" y="1039634"/>
              <a:ext cx="3376516" cy="868682"/>
            </a:xfrm>
            <a:prstGeom prst="roundRect">
              <a:avLst>
                <a:gd name="adj" fmla="val 43860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2800">
                  <a:solidFill>
                    <a:srgbClr val="535353"/>
                  </a:solidFill>
                </a:defRPr>
              </a:lvl1pPr>
            </a:lstStyle>
            <a:p>
              <a:pPr/>
              <a:r>
                <a:t>审计计划管理</a:t>
              </a:r>
            </a:p>
          </p:txBody>
        </p:sp>
        <p:sp>
          <p:nvSpPr>
            <p:cNvPr id="1795" name="审计方案管理"/>
            <p:cNvSpPr/>
            <p:nvPr/>
          </p:nvSpPr>
          <p:spPr>
            <a:xfrm>
              <a:off x="337430" y="2040025"/>
              <a:ext cx="3376516" cy="868681"/>
            </a:xfrm>
            <a:prstGeom prst="roundRect">
              <a:avLst>
                <a:gd name="adj" fmla="val 43860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2800">
                  <a:solidFill>
                    <a:srgbClr val="535353"/>
                  </a:solidFill>
                </a:defRPr>
              </a:lvl1pPr>
            </a:lstStyle>
            <a:p>
              <a:pPr/>
              <a:r>
                <a:t>审计方案管理</a:t>
              </a:r>
            </a:p>
          </p:txBody>
        </p:sp>
        <p:sp>
          <p:nvSpPr>
            <p:cNvPr id="1796" name="审计实施"/>
            <p:cNvSpPr/>
            <p:nvPr/>
          </p:nvSpPr>
          <p:spPr>
            <a:xfrm>
              <a:off x="337430" y="3036298"/>
              <a:ext cx="3376516" cy="868681"/>
            </a:xfrm>
            <a:prstGeom prst="roundRect">
              <a:avLst>
                <a:gd name="adj" fmla="val 43860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2800">
                  <a:solidFill>
                    <a:srgbClr val="535353"/>
                  </a:solidFill>
                </a:defRPr>
              </a:lvl1pPr>
            </a:lstStyle>
            <a:p>
              <a:pPr/>
              <a:r>
                <a:t>审计实施</a:t>
              </a:r>
            </a:p>
          </p:txBody>
        </p:sp>
        <p:sp>
          <p:nvSpPr>
            <p:cNvPr id="1797" name="审计报告管理"/>
            <p:cNvSpPr/>
            <p:nvPr/>
          </p:nvSpPr>
          <p:spPr>
            <a:xfrm>
              <a:off x="337431" y="4032570"/>
              <a:ext cx="3376516" cy="868681"/>
            </a:xfrm>
            <a:prstGeom prst="roundRect">
              <a:avLst>
                <a:gd name="adj" fmla="val 43860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2800">
                  <a:solidFill>
                    <a:srgbClr val="535353"/>
                  </a:solidFill>
                </a:defRPr>
              </a:lvl1pPr>
            </a:lstStyle>
            <a:p>
              <a:pPr/>
              <a:r>
                <a:t>审计报告管理</a:t>
              </a:r>
            </a:p>
          </p:txBody>
        </p:sp>
        <p:sp>
          <p:nvSpPr>
            <p:cNvPr id="1798" name="审计台账"/>
            <p:cNvSpPr/>
            <p:nvPr/>
          </p:nvSpPr>
          <p:spPr>
            <a:xfrm>
              <a:off x="337430" y="5032961"/>
              <a:ext cx="3376516" cy="868681"/>
            </a:xfrm>
            <a:prstGeom prst="roundRect">
              <a:avLst>
                <a:gd name="adj" fmla="val 43860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2800">
                  <a:solidFill>
                    <a:srgbClr val="535353"/>
                  </a:solidFill>
                </a:defRPr>
              </a:lvl1pPr>
            </a:lstStyle>
            <a:p>
              <a:pPr/>
              <a:r>
                <a:t>审计台账</a:t>
              </a:r>
            </a:p>
          </p:txBody>
        </p:sp>
        <p:sp>
          <p:nvSpPr>
            <p:cNvPr id="1799" name="整改跟进"/>
            <p:cNvSpPr/>
            <p:nvPr/>
          </p:nvSpPr>
          <p:spPr>
            <a:xfrm>
              <a:off x="337430" y="6029234"/>
              <a:ext cx="3376516" cy="868681"/>
            </a:xfrm>
            <a:prstGeom prst="roundRect">
              <a:avLst>
                <a:gd name="adj" fmla="val 43860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2800">
                  <a:solidFill>
                    <a:srgbClr val="535353"/>
                  </a:solidFill>
                </a:defRPr>
              </a:lvl1pPr>
            </a:lstStyle>
            <a:p>
              <a:pPr/>
              <a:r>
                <a:t>整改跟进</a:t>
              </a:r>
            </a:p>
          </p:txBody>
        </p:sp>
      </p:grpSp>
      <p:grpSp>
        <p:nvGrpSpPr>
          <p:cNvPr id="1806" name="成组"/>
          <p:cNvGrpSpPr/>
          <p:nvPr/>
        </p:nvGrpSpPr>
        <p:grpSpPr>
          <a:xfrm>
            <a:off x="7372949" y="5170530"/>
            <a:ext cx="4051377" cy="7506730"/>
            <a:chOff x="0" y="0"/>
            <a:chExt cx="4051376" cy="7506728"/>
          </a:xfrm>
        </p:grpSpPr>
        <p:sp>
          <p:nvSpPr>
            <p:cNvPr id="1801" name="政府审计"/>
            <p:cNvSpPr/>
            <p:nvPr/>
          </p:nvSpPr>
          <p:spPr>
            <a:xfrm>
              <a:off x="0" y="0"/>
              <a:ext cx="4051377" cy="7506729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254000" dist="0" dir="2700000">
                <a:srgbClr val="000000">
                  <a:alpha val="28407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54000" tIns="254000" rIns="254000" bIns="254000" numCol="1" anchor="t">
              <a:noAutofit/>
            </a:bodyPr>
            <a:lstStyle>
              <a:lvl1pPr algn="ctr" defTabSz="457200">
                <a:defRPr b="1" sz="30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政府审计</a:t>
              </a:r>
            </a:p>
          </p:txBody>
        </p:sp>
        <p:sp>
          <p:nvSpPr>
            <p:cNvPr id="1802" name="审计通知"/>
            <p:cNvSpPr/>
            <p:nvPr/>
          </p:nvSpPr>
          <p:spPr>
            <a:xfrm>
              <a:off x="337430" y="1039634"/>
              <a:ext cx="3376516" cy="868682"/>
            </a:xfrm>
            <a:prstGeom prst="roundRect">
              <a:avLst>
                <a:gd name="adj" fmla="val 43860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2800">
                  <a:solidFill>
                    <a:srgbClr val="535353"/>
                  </a:solidFill>
                </a:defRPr>
              </a:lvl1pPr>
            </a:lstStyle>
            <a:p>
              <a:pPr/>
              <a:r>
                <a:t>审计通知</a:t>
              </a:r>
            </a:p>
          </p:txBody>
        </p:sp>
        <p:sp>
          <p:nvSpPr>
            <p:cNvPr id="1803" name="审计问题回复"/>
            <p:cNvSpPr/>
            <p:nvPr/>
          </p:nvSpPr>
          <p:spPr>
            <a:xfrm>
              <a:off x="337430" y="2037280"/>
              <a:ext cx="3376516" cy="868681"/>
            </a:xfrm>
            <a:prstGeom prst="roundRect">
              <a:avLst>
                <a:gd name="adj" fmla="val 43860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2800">
                  <a:solidFill>
                    <a:srgbClr val="535353"/>
                  </a:solidFill>
                </a:defRPr>
              </a:lvl1pPr>
            </a:lstStyle>
            <a:p>
              <a:pPr/>
              <a:r>
                <a:t>审计问题回复</a:t>
              </a:r>
            </a:p>
          </p:txBody>
        </p:sp>
        <p:sp>
          <p:nvSpPr>
            <p:cNvPr id="1804" name="审计报告"/>
            <p:cNvSpPr/>
            <p:nvPr/>
          </p:nvSpPr>
          <p:spPr>
            <a:xfrm>
              <a:off x="337430" y="3034925"/>
              <a:ext cx="3376516" cy="868681"/>
            </a:xfrm>
            <a:prstGeom prst="roundRect">
              <a:avLst>
                <a:gd name="adj" fmla="val 43860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2800">
                  <a:solidFill>
                    <a:srgbClr val="535353"/>
                  </a:solidFill>
                </a:defRPr>
              </a:lvl1pPr>
            </a:lstStyle>
            <a:p>
              <a:pPr/>
              <a:r>
                <a:t>审计报告</a:t>
              </a:r>
            </a:p>
          </p:txBody>
        </p:sp>
        <p:sp>
          <p:nvSpPr>
            <p:cNvPr id="1805" name="整改跟进"/>
            <p:cNvSpPr/>
            <p:nvPr/>
          </p:nvSpPr>
          <p:spPr>
            <a:xfrm>
              <a:off x="337430" y="4032570"/>
              <a:ext cx="3376516" cy="868681"/>
            </a:xfrm>
            <a:prstGeom prst="roundRect">
              <a:avLst>
                <a:gd name="adj" fmla="val 43860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2800">
                  <a:solidFill>
                    <a:srgbClr val="535353"/>
                  </a:solidFill>
                </a:defRPr>
              </a:lvl1pPr>
            </a:lstStyle>
            <a:p>
              <a:pPr/>
              <a:r>
                <a:t>整改跟进</a:t>
              </a:r>
            </a:p>
          </p:txBody>
        </p:sp>
      </p:grpSp>
      <p:grpSp>
        <p:nvGrpSpPr>
          <p:cNvPr id="1809" name="成组"/>
          <p:cNvGrpSpPr/>
          <p:nvPr/>
        </p:nvGrpSpPr>
        <p:grpSpPr>
          <a:xfrm>
            <a:off x="12028254" y="9704516"/>
            <a:ext cx="4051377" cy="3004264"/>
            <a:chOff x="0" y="0"/>
            <a:chExt cx="4051376" cy="3004262"/>
          </a:xfrm>
        </p:grpSpPr>
        <p:sp>
          <p:nvSpPr>
            <p:cNvPr id="1807" name="计量数据分析"/>
            <p:cNvSpPr/>
            <p:nvPr/>
          </p:nvSpPr>
          <p:spPr>
            <a:xfrm>
              <a:off x="0" y="0"/>
              <a:ext cx="4051377" cy="3004263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254000" dist="0" dir="2700000">
                <a:srgbClr val="000000">
                  <a:alpha val="28407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54000" tIns="254000" rIns="254000" bIns="254000" numCol="1" anchor="t">
              <a:noAutofit/>
            </a:bodyPr>
            <a:lstStyle>
              <a:lvl1pPr algn="ctr" defTabSz="457200">
                <a:defRPr b="1" sz="30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计量数据分析</a:t>
              </a:r>
            </a:p>
          </p:txBody>
        </p:sp>
        <p:sp>
          <p:nvSpPr>
            <p:cNvPr id="1808" name="计量与填报…"/>
            <p:cNvSpPr/>
            <p:nvPr/>
          </p:nvSpPr>
          <p:spPr>
            <a:xfrm>
              <a:off x="337432" y="963868"/>
              <a:ext cx="3376516" cy="1381972"/>
            </a:xfrm>
            <a:prstGeom prst="roundRect">
              <a:avLst>
                <a:gd name="adj" fmla="val 27569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 b="1" sz="2800">
                  <a:solidFill>
                    <a:srgbClr val="535353"/>
                  </a:solidFill>
                </a:defRPr>
              </a:pPr>
              <a:r>
                <a:t>计量与填报</a:t>
              </a:r>
            </a:p>
            <a:p>
              <a:pPr algn="ctr">
                <a:defRPr b="1" sz="2800">
                  <a:solidFill>
                    <a:srgbClr val="535353"/>
                  </a:solidFill>
                </a:defRPr>
              </a:pPr>
              <a:r>
                <a:t>数据比对</a:t>
              </a:r>
            </a:p>
          </p:txBody>
        </p:sp>
      </p:grpSp>
      <p:sp>
        <p:nvSpPr>
          <p:cNvPr id="1810" name="全过程造价系统"/>
          <p:cNvSpPr/>
          <p:nvPr/>
        </p:nvSpPr>
        <p:spPr>
          <a:xfrm>
            <a:off x="17967227" y="10620673"/>
            <a:ext cx="4477115" cy="1477395"/>
          </a:xfrm>
          <a:prstGeom prst="roundRect">
            <a:avLst>
              <a:gd name="adj" fmla="val 25789"/>
            </a:avLst>
          </a:pr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lin ang="5400000"/>
          </a:gradFill>
          <a:ln w="12700">
            <a:solidFill>
              <a:schemeClr val="accent1"/>
            </a:solidFill>
            <a:miter/>
          </a:ln>
          <a:effectLst>
            <a:outerShdw sx="100000" sy="100000" kx="0" ky="0" algn="b" rotWithShape="0" blurRad="127000" dist="38100" dir="5400000">
              <a:srgbClr val="000000">
                <a:alpha val="63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sz="3400">
                <a:solidFill>
                  <a:srgbClr val="FFFFFF"/>
                </a:solidFill>
              </a:defRPr>
            </a:lvl1pPr>
          </a:lstStyle>
          <a:p>
            <a:pPr/>
            <a:r>
              <a:t>全过程造价系统</a:t>
            </a:r>
          </a:p>
        </p:txBody>
      </p:sp>
      <p:grpSp>
        <p:nvGrpSpPr>
          <p:cNvPr id="1817" name="成组"/>
          <p:cNvGrpSpPr/>
          <p:nvPr/>
        </p:nvGrpSpPr>
        <p:grpSpPr>
          <a:xfrm>
            <a:off x="1933309" y="2072444"/>
            <a:ext cx="14930655" cy="1982553"/>
            <a:chOff x="0" y="0"/>
            <a:chExt cx="14930654" cy="1982551"/>
          </a:xfrm>
        </p:grpSpPr>
        <p:sp>
          <p:nvSpPr>
            <p:cNvPr id="1811" name="运行机制"/>
            <p:cNvSpPr/>
            <p:nvPr/>
          </p:nvSpPr>
          <p:spPr>
            <a:xfrm>
              <a:off x="0" y="0"/>
              <a:ext cx="14930655" cy="1982552"/>
            </a:xfrm>
            <a:prstGeom prst="rect">
              <a:avLst/>
            </a:prstGeom>
            <a:solidFill>
              <a:srgbClr val="FA6874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0" tIns="127000" rIns="127000" bIns="127000" numCol="1" anchor="t">
              <a:noAutofit/>
            </a:bodyPr>
            <a:lstStyle>
              <a:lvl1pPr algn="ctr" defTabSz="457200">
                <a:defRPr b="1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运行机制</a:t>
              </a:r>
            </a:p>
          </p:txBody>
        </p:sp>
        <p:sp>
          <p:nvSpPr>
            <p:cNvPr id="1812" name="跟踪督办"/>
            <p:cNvSpPr/>
            <p:nvPr/>
          </p:nvSpPr>
          <p:spPr>
            <a:xfrm>
              <a:off x="9009991" y="989043"/>
              <a:ext cx="2540001" cy="762001"/>
            </a:xfrm>
            <a:prstGeom prst="rect">
              <a:avLst/>
            </a:prstGeom>
            <a:solidFill>
              <a:srgbClr val="F9F9F9"/>
            </a:solidFill>
            <a:ln w="25400" cap="flat">
              <a:solidFill>
                <a:srgbClr val="0065FA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32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跟踪督办</a:t>
              </a:r>
            </a:p>
          </p:txBody>
        </p:sp>
        <p:sp>
          <p:nvSpPr>
            <p:cNvPr id="1813" name="责任追究"/>
            <p:cNvSpPr/>
            <p:nvPr/>
          </p:nvSpPr>
          <p:spPr>
            <a:xfrm>
              <a:off x="11824657" y="989043"/>
              <a:ext cx="2540001" cy="762001"/>
            </a:xfrm>
            <a:prstGeom prst="rect">
              <a:avLst/>
            </a:prstGeom>
            <a:solidFill>
              <a:srgbClr val="F9F9F9"/>
            </a:solidFill>
            <a:ln w="25400" cap="flat">
              <a:solidFill>
                <a:srgbClr val="0065FA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32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责任追究</a:t>
              </a:r>
            </a:p>
          </p:txBody>
        </p:sp>
        <p:sp>
          <p:nvSpPr>
            <p:cNvPr id="1814" name="审计立项"/>
            <p:cNvSpPr/>
            <p:nvPr/>
          </p:nvSpPr>
          <p:spPr>
            <a:xfrm>
              <a:off x="565997" y="989043"/>
              <a:ext cx="2540001" cy="762001"/>
            </a:xfrm>
            <a:prstGeom prst="rect">
              <a:avLst/>
            </a:prstGeom>
            <a:solidFill>
              <a:srgbClr val="F9F9F9"/>
            </a:solidFill>
            <a:ln w="25400" cap="flat">
              <a:solidFill>
                <a:srgbClr val="0065FA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32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审计立项</a:t>
              </a:r>
            </a:p>
          </p:txBody>
        </p:sp>
        <p:sp>
          <p:nvSpPr>
            <p:cNvPr id="1815" name="问题整改"/>
            <p:cNvSpPr/>
            <p:nvPr/>
          </p:nvSpPr>
          <p:spPr>
            <a:xfrm>
              <a:off x="6195327" y="989043"/>
              <a:ext cx="2540001" cy="762001"/>
            </a:xfrm>
            <a:prstGeom prst="rect">
              <a:avLst/>
            </a:prstGeom>
            <a:solidFill>
              <a:srgbClr val="F9F9F9"/>
            </a:solidFill>
            <a:ln w="25400" cap="flat">
              <a:solidFill>
                <a:srgbClr val="0065FA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32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问题整改</a:t>
              </a:r>
            </a:p>
          </p:txBody>
        </p:sp>
        <p:sp>
          <p:nvSpPr>
            <p:cNvPr id="1816" name="实时反馈"/>
            <p:cNvSpPr/>
            <p:nvPr/>
          </p:nvSpPr>
          <p:spPr>
            <a:xfrm>
              <a:off x="3380662" y="989043"/>
              <a:ext cx="2540001" cy="762001"/>
            </a:xfrm>
            <a:prstGeom prst="rect">
              <a:avLst/>
            </a:prstGeom>
            <a:solidFill>
              <a:srgbClr val="F9F9F9"/>
            </a:solidFill>
            <a:ln w="25400" cap="flat">
              <a:solidFill>
                <a:srgbClr val="0065FA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 sz="3200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实时反馈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Subtype="0" presetID="26" grpId="1" fill="hold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id="6" dur="499" fill="hold" tmFilter="0, 0; .2, .5; .8, .5; 1, 0"/>
                                        <p:tgtEl>
                                          <p:spTgt spid="180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49" fill="hold" autoRev="1"/>
                                        <p:tgtEl>
                                          <p:spTgt spid="180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mph" nodeType="clickEffect" presetSubtype="0" presetID="26" grpId="2" fill="hold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id="11" dur="499" fill="hold" tmFilter="0, 0; .2, .5; .8, .5; 1, 0"/>
                                        <p:tgtEl>
                                          <p:spTgt spid="18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49" fill="hold" autoRev="1"/>
                                        <p:tgtEl>
                                          <p:spTgt spid="18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mph" nodeType="clickEffect" presetSubtype="0" presetID="26" grpId="3" fill="hold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id="16" dur="499" fill="hold" tmFilter="0, 0; .2, .5; .8, .5; 1, 0"/>
                                        <p:tgtEl>
                                          <p:spTgt spid="179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49" fill="hold" autoRev="1"/>
                                        <p:tgtEl>
                                          <p:spTgt spid="179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mph" nodeType="clickEffect" presetSubtype="0" presetID="26" grpId="4" fill="hold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id="21" dur="499" fill="hold" tmFilter="0, 0; .2, .5; .8, .5; 1, 0"/>
                                        <p:tgtEl>
                                          <p:spTgt spid="180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49" fill="hold" autoRev="1"/>
                                        <p:tgtEl>
                                          <p:spTgt spid="180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09" grpId="4"/>
      <p:bldP build="whole" bldLvl="1" animBg="1" rev="0" advAuto="0" spid="1791" grpId="3"/>
      <p:bldP build="whole" bldLvl="1" animBg="1" rev="0" advAuto="0" spid="1806" grpId="2"/>
      <p:bldP build="whole" bldLvl="1" animBg="1" rev="0" advAuto="0" spid="1800" grpId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20" name="组合 6"/>
          <p:cNvSpPr/>
          <p:nvPr/>
        </p:nvSpPr>
        <p:spPr>
          <a:xfrm>
            <a:off x="7910539" y="339090"/>
            <a:ext cx="3810001" cy="123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2980B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方案管理</a:t>
            </a:r>
          </a:p>
        </p:txBody>
      </p:sp>
      <p:sp>
        <p:nvSpPr>
          <p:cNvPr id="1821" name="组合 9"/>
          <p:cNvSpPr/>
          <p:nvPr/>
        </p:nvSpPr>
        <p:spPr>
          <a:xfrm>
            <a:off x="4755451" y="339090"/>
            <a:ext cx="3810001" cy="123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1F608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计划管理</a:t>
            </a:r>
          </a:p>
        </p:txBody>
      </p:sp>
      <p:sp>
        <p:nvSpPr>
          <p:cNvPr id="1822" name="组合 12"/>
          <p:cNvSpPr/>
          <p:nvPr/>
        </p:nvSpPr>
        <p:spPr>
          <a:xfrm>
            <a:off x="14220714" y="339090"/>
            <a:ext cx="3810001" cy="123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7BB8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审计报告</a:t>
            </a:r>
          </a:p>
        </p:txBody>
      </p:sp>
      <p:sp>
        <p:nvSpPr>
          <p:cNvPr id="1823" name="组合 15"/>
          <p:cNvSpPr/>
          <p:nvPr/>
        </p:nvSpPr>
        <p:spPr>
          <a:xfrm>
            <a:off x="11065626" y="339090"/>
            <a:ext cx="3810001" cy="123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审计实施</a:t>
            </a:r>
          </a:p>
        </p:txBody>
      </p:sp>
      <p:sp>
        <p:nvSpPr>
          <p:cNvPr id="1824" name="文本框 6"/>
          <p:cNvSpPr txBox="1"/>
          <p:nvPr/>
        </p:nvSpPr>
        <p:spPr>
          <a:xfrm>
            <a:off x="2044700" y="539750"/>
            <a:ext cx="2800242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1.内部审计</a:t>
            </a:r>
          </a:p>
        </p:txBody>
      </p:sp>
      <p:sp>
        <p:nvSpPr>
          <p:cNvPr id="1825" name="文本框 7"/>
          <p:cNvSpPr txBox="1"/>
          <p:nvPr/>
        </p:nvSpPr>
        <p:spPr>
          <a:xfrm>
            <a:off x="2085975" y="1260475"/>
            <a:ext cx="2800243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</a:t>
            </a:r>
          </a:p>
        </p:txBody>
      </p:sp>
      <p:sp>
        <p:nvSpPr>
          <p:cNvPr id="1826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  <p:sp>
        <p:nvSpPr>
          <p:cNvPr id="1827" name="线条"/>
          <p:cNvSpPr/>
          <p:nvPr/>
        </p:nvSpPr>
        <p:spPr>
          <a:xfrm>
            <a:off x="5883615" y="1309661"/>
            <a:ext cx="1884293" cy="1"/>
          </a:xfrm>
          <a:prstGeom prst="line">
            <a:avLst/>
          </a:prstGeom>
          <a:ln w="101600">
            <a:solidFill>
              <a:srgbClr val="FFFFFF"/>
            </a:solidFill>
            <a:miter/>
          </a:ln>
        </p:spPr>
        <p:txBody>
          <a:bodyPr tIns="91439" bIns="91439"/>
          <a:lstStyle/>
          <a:p>
            <a:pPr/>
          </a:p>
        </p:txBody>
      </p:sp>
      <p:sp>
        <p:nvSpPr>
          <p:cNvPr id="1828" name="组合 12"/>
          <p:cNvSpPr/>
          <p:nvPr/>
        </p:nvSpPr>
        <p:spPr>
          <a:xfrm>
            <a:off x="17375802" y="339090"/>
            <a:ext cx="3810001" cy="123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80C0E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审计台账</a:t>
            </a:r>
          </a:p>
        </p:txBody>
      </p:sp>
      <p:sp>
        <p:nvSpPr>
          <p:cNvPr id="1829" name="组合 12"/>
          <p:cNvSpPr/>
          <p:nvPr/>
        </p:nvSpPr>
        <p:spPr>
          <a:xfrm>
            <a:off x="20530890" y="339090"/>
            <a:ext cx="3810001" cy="123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86CAF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整改跟进</a:t>
            </a:r>
          </a:p>
        </p:txBody>
      </p:sp>
      <p:pic>
        <p:nvPicPr>
          <p:cNvPr id="183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rcRect l="15116" t="12451" r="0" b="0"/>
          <a:stretch>
            <a:fillRect/>
          </a:stretch>
        </p:blipFill>
        <p:spPr>
          <a:xfrm>
            <a:off x="7347844" y="2502856"/>
            <a:ext cx="16535401" cy="1025078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0" dir="2700000">
              <a:srgbClr val="000000">
                <a:alpha val="75000"/>
              </a:srgbClr>
            </a:outerShdw>
          </a:effectLst>
        </p:spPr>
      </p:pic>
      <p:sp>
        <p:nvSpPr>
          <p:cNvPr id="1831" name="年初根据审计工作总体部署，通过系统编制《年度审计计划》，实现项目计划、项目立项的作业流程管理，体现项目整体规划、网络协同作业、信息共享与及时查询等项目管理特点。"/>
          <p:cNvSpPr txBox="1"/>
          <p:nvPr/>
        </p:nvSpPr>
        <p:spPr>
          <a:xfrm>
            <a:off x="1416694" y="4048760"/>
            <a:ext cx="4783019" cy="6151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lnSpc>
                <a:spcPct val="120000"/>
              </a:lnSpc>
              <a:defRPr b="1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年初根据审计工作总体部署，通过系统编制《年度审计计划》，实现项目计划、项目立项的作业流程管理，体现项目整体规划、网络协同作业、信息共享与及时查询等项目管理特点。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34" name="组合 6"/>
          <p:cNvSpPr/>
          <p:nvPr/>
        </p:nvSpPr>
        <p:spPr>
          <a:xfrm>
            <a:off x="7910539" y="339090"/>
            <a:ext cx="3810001" cy="123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2980B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方案管理</a:t>
            </a:r>
          </a:p>
        </p:txBody>
      </p:sp>
      <p:sp>
        <p:nvSpPr>
          <p:cNvPr id="1835" name="组合 9"/>
          <p:cNvSpPr/>
          <p:nvPr/>
        </p:nvSpPr>
        <p:spPr>
          <a:xfrm>
            <a:off x="4755451" y="339090"/>
            <a:ext cx="3810001" cy="123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1F608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计划管理</a:t>
            </a:r>
          </a:p>
        </p:txBody>
      </p:sp>
      <p:sp>
        <p:nvSpPr>
          <p:cNvPr id="1836" name="组合 12"/>
          <p:cNvSpPr/>
          <p:nvPr/>
        </p:nvSpPr>
        <p:spPr>
          <a:xfrm>
            <a:off x="14220714" y="339090"/>
            <a:ext cx="3810001" cy="123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7BB8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审计报告</a:t>
            </a:r>
          </a:p>
        </p:txBody>
      </p:sp>
      <p:sp>
        <p:nvSpPr>
          <p:cNvPr id="1837" name="组合 15"/>
          <p:cNvSpPr/>
          <p:nvPr/>
        </p:nvSpPr>
        <p:spPr>
          <a:xfrm>
            <a:off x="11065626" y="339090"/>
            <a:ext cx="3810001" cy="123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审计实施</a:t>
            </a:r>
          </a:p>
        </p:txBody>
      </p:sp>
      <p:sp>
        <p:nvSpPr>
          <p:cNvPr id="1838" name="文本框 6"/>
          <p:cNvSpPr txBox="1"/>
          <p:nvPr/>
        </p:nvSpPr>
        <p:spPr>
          <a:xfrm>
            <a:off x="2044700" y="539750"/>
            <a:ext cx="2800242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1.内部审计</a:t>
            </a:r>
          </a:p>
        </p:txBody>
      </p:sp>
      <p:sp>
        <p:nvSpPr>
          <p:cNvPr id="1839" name="文本框 7"/>
          <p:cNvSpPr txBox="1"/>
          <p:nvPr/>
        </p:nvSpPr>
        <p:spPr>
          <a:xfrm>
            <a:off x="2085975" y="1260475"/>
            <a:ext cx="2800243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</a:t>
            </a:r>
          </a:p>
        </p:txBody>
      </p:sp>
      <p:sp>
        <p:nvSpPr>
          <p:cNvPr id="1840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  <p:sp>
        <p:nvSpPr>
          <p:cNvPr id="1841" name="组合 12"/>
          <p:cNvSpPr/>
          <p:nvPr/>
        </p:nvSpPr>
        <p:spPr>
          <a:xfrm>
            <a:off x="17375802" y="339090"/>
            <a:ext cx="3810001" cy="123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80C0E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审计台账</a:t>
            </a:r>
          </a:p>
        </p:txBody>
      </p:sp>
      <p:sp>
        <p:nvSpPr>
          <p:cNvPr id="1842" name="组合 12"/>
          <p:cNvSpPr/>
          <p:nvPr/>
        </p:nvSpPr>
        <p:spPr>
          <a:xfrm>
            <a:off x="20530890" y="339090"/>
            <a:ext cx="3810001" cy="123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86CAF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整改跟进</a:t>
            </a:r>
          </a:p>
        </p:txBody>
      </p:sp>
      <p:pic>
        <p:nvPicPr>
          <p:cNvPr id="184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45400" y="3454400"/>
            <a:ext cx="16547046" cy="84582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0" dir="2700000">
              <a:srgbClr val="000000">
                <a:alpha val="75000"/>
              </a:srgbClr>
            </a:outerShdw>
          </a:effectLst>
        </p:spPr>
      </p:pic>
      <p:sp>
        <p:nvSpPr>
          <p:cNvPr id="1844" name="线条"/>
          <p:cNvSpPr/>
          <p:nvPr/>
        </p:nvSpPr>
        <p:spPr>
          <a:xfrm>
            <a:off x="9033215" y="1309661"/>
            <a:ext cx="1884293" cy="1"/>
          </a:xfrm>
          <a:prstGeom prst="line">
            <a:avLst/>
          </a:prstGeom>
          <a:ln w="101600">
            <a:solidFill>
              <a:srgbClr val="FFFFFF"/>
            </a:solidFill>
            <a:miter/>
          </a:ln>
        </p:spPr>
        <p:txBody>
          <a:bodyPr tIns="91439" bIns="91439"/>
          <a:lstStyle/>
          <a:p>
            <a:pPr/>
          </a:p>
        </p:txBody>
      </p:sp>
      <p:sp>
        <p:nvSpPr>
          <p:cNvPr id="1845" name="Text Box 10"/>
          <p:cNvSpPr txBox="1"/>
          <p:nvPr/>
        </p:nvSpPr>
        <p:spPr>
          <a:xfrm>
            <a:off x="1794412" y="3402882"/>
            <a:ext cx="4284135" cy="233172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60" tIns="60960" rIns="60960" bIns="60960">
            <a:spAutoFit/>
          </a:bodyPr>
          <a:lstStyle/>
          <a:p>
            <a:pPr algn="r" defTabSz="2174875">
              <a:lnSpc>
                <a:spcPct val="120000"/>
              </a:lnSpc>
              <a:defRPr b="1" sz="28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审计内容</a:t>
            </a:r>
          </a:p>
          <a:p>
            <a:pPr algn="r" defTabSz="2174875">
              <a:defRPr sz="3000">
                <a:solidFill>
                  <a:srgbClr val="535353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制定审计对象，审计要求，审计时间等基本要求。</a:t>
            </a:r>
          </a:p>
        </p:txBody>
      </p:sp>
      <p:sp>
        <p:nvSpPr>
          <p:cNvPr id="1846" name="Text Box 10"/>
          <p:cNvSpPr txBox="1"/>
          <p:nvPr/>
        </p:nvSpPr>
        <p:spPr>
          <a:xfrm>
            <a:off x="1794412" y="6909076"/>
            <a:ext cx="4284135" cy="179832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60" tIns="60960" rIns="60960" bIns="60960">
            <a:spAutoFit/>
          </a:bodyPr>
          <a:lstStyle/>
          <a:p>
            <a:pPr algn="r" defTabSz="2174875">
              <a:lnSpc>
                <a:spcPct val="120000"/>
              </a:lnSpc>
              <a:defRPr b="1" sz="28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审计资源</a:t>
            </a:r>
          </a:p>
          <a:p>
            <a:pPr algn="r" defTabSz="2174875">
              <a:defRPr sz="3000">
                <a:solidFill>
                  <a:srgbClr val="535353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针对每条细分审计内容，分配具体负责人。</a:t>
            </a:r>
          </a:p>
        </p:txBody>
      </p:sp>
      <p:sp>
        <p:nvSpPr>
          <p:cNvPr id="1847" name="Text Box 10"/>
          <p:cNvSpPr txBox="1"/>
          <p:nvPr/>
        </p:nvSpPr>
        <p:spPr>
          <a:xfrm>
            <a:off x="1794412" y="9615170"/>
            <a:ext cx="4284135" cy="286512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60" tIns="60960" rIns="60960" bIns="60960">
            <a:spAutoFit/>
          </a:bodyPr>
          <a:lstStyle/>
          <a:p>
            <a:pPr algn="r" defTabSz="2174875">
              <a:lnSpc>
                <a:spcPct val="120000"/>
              </a:lnSpc>
              <a:defRPr b="1" sz="28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审计时限</a:t>
            </a:r>
          </a:p>
          <a:p>
            <a:pPr algn="r" defTabSz="2174875">
              <a:defRPr sz="3000">
                <a:solidFill>
                  <a:srgbClr val="535353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针对每条细分审计内容，设置完成时限，负责人必须在规定时限上传审计结果。</a:t>
            </a:r>
          </a:p>
        </p:txBody>
      </p:sp>
      <p:sp>
        <p:nvSpPr>
          <p:cNvPr id="1848" name="线条"/>
          <p:cNvSpPr/>
          <p:nvPr/>
        </p:nvSpPr>
        <p:spPr>
          <a:xfrm>
            <a:off x="6297456" y="3709825"/>
            <a:ext cx="1699765" cy="3393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13035" y="0"/>
                </a:lnTo>
                <a:lnTo>
                  <a:pt x="0" y="0"/>
                </a:lnTo>
              </a:path>
            </a:pathLst>
          </a:custGeom>
          <a:ln w="38100">
            <a:solidFill>
              <a:srgbClr val="FF2600"/>
            </a:solidFill>
            <a:miter/>
            <a:tailEnd type="oval"/>
          </a:ln>
        </p:spPr>
        <p:txBody>
          <a:bodyPr tIns="91439" bIns="91439"/>
          <a:lstStyle/>
          <a:p>
            <a:pPr/>
          </a:p>
        </p:txBody>
      </p:sp>
      <p:sp>
        <p:nvSpPr>
          <p:cNvPr id="1849" name="线条"/>
          <p:cNvSpPr/>
          <p:nvPr/>
        </p:nvSpPr>
        <p:spPr>
          <a:xfrm>
            <a:off x="6297456" y="7134035"/>
            <a:ext cx="2173974" cy="7771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13236" y="0"/>
                </a:lnTo>
                <a:lnTo>
                  <a:pt x="0" y="0"/>
                </a:lnTo>
              </a:path>
            </a:pathLst>
          </a:custGeom>
          <a:ln w="38100">
            <a:solidFill>
              <a:srgbClr val="FF2600"/>
            </a:solidFill>
            <a:miter/>
            <a:tailEnd type="oval"/>
          </a:ln>
        </p:spPr>
        <p:txBody>
          <a:bodyPr tIns="91439" bIns="91439"/>
          <a:lstStyle/>
          <a:p>
            <a:pPr/>
          </a:p>
        </p:txBody>
      </p:sp>
      <p:sp>
        <p:nvSpPr>
          <p:cNvPr id="1850" name="线条"/>
          <p:cNvSpPr/>
          <p:nvPr/>
        </p:nvSpPr>
        <p:spPr>
          <a:xfrm>
            <a:off x="6297456" y="9046481"/>
            <a:ext cx="7017402" cy="1236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7491" y="21600"/>
                </a:lnTo>
                <a:lnTo>
                  <a:pt x="0" y="21600"/>
                </a:lnTo>
              </a:path>
            </a:pathLst>
          </a:custGeom>
          <a:ln w="38100">
            <a:solidFill>
              <a:srgbClr val="FF2600"/>
            </a:solidFill>
            <a:miter/>
            <a:tailEnd type="oval"/>
          </a:ln>
        </p:spPr>
        <p:txBody>
          <a:bodyPr tIns="91439" bIns="91439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99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300"/>
                                        <p:tgtEl>
                                          <p:spTgt spid="1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Class="entr" nodeType="after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1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300"/>
                                        <p:tgtEl>
                                          <p:spTgt spid="1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"/>
                            </p:stCondLst>
                            <p:childTnLst>
                              <p:par>
                                <p:cTn id="19" presetClass="entr" nodeType="afterEffect" presetSubtype="2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00" fill="hold"/>
                                        <p:tgtEl>
                                          <p:spTgt spid="18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1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500"/>
                                        <p:tgtEl>
                                          <p:spTgt spid="1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Class="entr" nodeType="afterEffect" presetSubtype="2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1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1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50" grpId="5"/>
      <p:bldP build="whole" bldLvl="1" animBg="1" rev="0" advAuto="0" spid="1847" grpId="6"/>
      <p:bldP build="whole" bldLvl="1" animBg="1" rev="0" advAuto="0" spid="1846" grpId="4"/>
      <p:bldP build="whole" bldLvl="1" animBg="1" rev="0" advAuto="0" spid="1849" grpId="3"/>
      <p:bldP build="whole" bldLvl="1" animBg="1" rev="0" advAuto="0" spid="1848" grpId="1"/>
      <p:bldP build="whole" bldLvl="1" animBg="1" rev="0" advAuto="0" spid="1845" grpId="2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53" name="组合 6"/>
          <p:cNvSpPr/>
          <p:nvPr/>
        </p:nvSpPr>
        <p:spPr>
          <a:xfrm>
            <a:off x="7910539" y="339090"/>
            <a:ext cx="3810001" cy="123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2980B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方案管理</a:t>
            </a:r>
          </a:p>
        </p:txBody>
      </p:sp>
      <p:sp>
        <p:nvSpPr>
          <p:cNvPr id="1854" name="组合 9"/>
          <p:cNvSpPr/>
          <p:nvPr/>
        </p:nvSpPr>
        <p:spPr>
          <a:xfrm>
            <a:off x="4755451" y="339090"/>
            <a:ext cx="3810001" cy="123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1F608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计划管理</a:t>
            </a:r>
          </a:p>
        </p:txBody>
      </p:sp>
      <p:sp>
        <p:nvSpPr>
          <p:cNvPr id="1855" name="组合 12"/>
          <p:cNvSpPr/>
          <p:nvPr/>
        </p:nvSpPr>
        <p:spPr>
          <a:xfrm>
            <a:off x="14220714" y="339090"/>
            <a:ext cx="3810001" cy="123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7BB8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审计报告</a:t>
            </a:r>
          </a:p>
        </p:txBody>
      </p:sp>
      <p:sp>
        <p:nvSpPr>
          <p:cNvPr id="1856" name="组合 15"/>
          <p:cNvSpPr/>
          <p:nvPr/>
        </p:nvSpPr>
        <p:spPr>
          <a:xfrm>
            <a:off x="11065626" y="339090"/>
            <a:ext cx="3810001" cy="123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审计实施</a:t>
            </a:r>
          </a:p>
        </p:txBody>
      </p:sp>
      <p:sp>
        <p:nvSpPr>
          <p:cNvPr id="1857" name="文本框 6"/>
          <p:cNvSpPr txBox="1"/>
          <p:nvPr/>
        </p:nvSpPr>
        <p:spPr>
          <a:xfrm>
            <a:off x="2044700" y="539750"/>
            <a:ext cx="2800242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1.内部审计</a:t>
            </a:r>
          </a:p>
        </p:txBody>
      </p:sp>
      <p:sp>
        <p:nvSpPr>
          <p:cNvPr id="1858" name="文本框 7"/>
          <p:cNvSpPr txBox="1"/>
          <p:nvPr/>
        </p:nvSpPr>
        <p:spPr>
          <a:xfrm>
            <a:off x="2085975" y="1260475"/>
            <a:ext cx="2800243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</a:t>
            </a:r>
          </a:p>
        </p:txBody>
      </p:sp>
      <p:sp>
        <p:nvSpPr>
          <p:cNvPr id="1859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  <p:sp>
        <p:nvSpPr>
          <p:cNvPr id="1860" name="组合 12"/>
          <p:cNvSpPr/>
          <p:nvPr/>
        </p:nvSpPr>
        <p:spPr>
          <a:xfrm>
            <a:off x="17375802" y="339090"/>
            <a:ext cx="3810001" cy="123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80C0E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审计台账</a:t>
            </a:r>
          </a:p>
        </p:txBody>
      </p:sp>
      <p:sp>
        <p:nvSpPr>
          <p:cNvPr id="1861" name="组合 12"/>
          <p:cNvSpPr/>
          <p:nvPr/>
        </p:nvSpPr>
        <p:spPr>
          <a:xfrm>
            <a:off x="20530890" y="339090"/>
            <a:ext cx="3810001" cy="123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86CAF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整改跟进</a:t>
            </a:r>
          </a:p>
        </p:txBody>
      </p:sp>
      <p:sp>
        <p:nvSpPr>
          <p:cNvPr id="1862" name="线条"/>
          <p:cNvSpPr/>
          <p:nvPr/>
        </p:nvSpPr>
        <p:spPr>
          <a:xfrm>
            <a:off x="12182815" y="1309661"/>
            <a:ext cx="1884293" cy="1"/>
          </a:xfrm>
          <a:prstGeom prst="line">
            <a:avLst/>
          </a:prstGeom>
          <a:ln w="101600">
            <a:solidFill>
              <a:srgbClr val="FFFFFF"/>
            </a:solidFill>
            <a:miter/>
          </a:ln>
        </p:spPr>
        <p:txBody>
          <a:bodyPr tIns="91439" bIns="91439"/>
          <a:lstStyle/>
          <a:p>
            <a:pPr/>
          </a:p>
        </p:txBody>
      </p:sp>
      <p:pic>
        <p:nvPicPr>
          <p:cNvPr id="186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7163" y="3499143"/>
            <a:ext cx="22949674" cy="2073143"/>
          </a:xfrm>
          <a:prstGeom prst="rect">
            <a:avLst/>
          </a:prstGeom>
          <a:ln w="12700">
            <a:miter lim="400000"/>
          </a:ln>
        </p:spPr>
      </p:pic>
      <p:sp>
        <p:nvSpPr>
          <p:cNvPr id="1864" name="任务卡片："/>
          <p:cNvSpPr txBox="1"/>
          <p:nvPr/>
        </p:nvSpPr>
        <p:spPr>
          <a:xfrm>
            <a:off x="749649" y="2659794"/>
            <a:ext cx="2481581" cy="817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 b="1">
                <a:solidFill>
                  <a:srgbClr val="535353"/>
                </a:solidFill>
              </a:defRPr>
            </a:lvl1pPr>
          </a:lstStyle>
          <a:p>
            <a:pPr/>
            <a:r>
              <a:t>任务卡片：</a:t>
            </a:r>
          </a:p>
        </p:txBody>
      </p:sp>
      <p:pic>
        <p:nvPicPr>
          <p:cNvPr id="1865" name="图像" descr="图像"/>
          <p:cNvPicPr>
            <a:picLocks noChangeAspect="1"/>
          </p:cNvPicPr>
          <p:nvPr/>
        </p:nvPicPr>
        <p:blipFill>
          <a:blip r:embed="rId3">
            <a:extLst/>
          </a:blip>
          <a:srcRect l="9568" t="26606" r="0" b="0"/>
          <a:stretch>
            <a:fillRect/>
          </a:stretch>
        </p:blipFill>
        <p:spPr>
          <a:xfrm>
            <a:off x="9832703" y="6223485"/>
            <a:ext cx="12776872" cy="75858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5760"/>
                </a:lnTo>
                <a:lnTo>
                  <a:pt x="33" y="5760"/>
                </a:lnTo>
                <a:lnTo>
                  <a:pt x="33" y="13445"/>
                </a:lnTo>
                <a:lnTo>
                  <a:pt x="33" y="21131"/>
                </a:lnTo>
                <a:lnTo>
                  <a:pt x="0" y="21131"/>
                </a:lnTo>
                <a:lnTo>
                  <a:pt x="0" y="21600"/>
                </a:lnTo>
                <a:lnTo>
                  <a:pt x="9657" y="21600"/>
                </a:lnTo>
                <a:lnTo>
                  <a:pt x="21600" y="21600"/>
                </a:lnTo>
                <a:lnTo>
                  <a:pt x="21600" y="6884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866" name="问题反馈及汇总：…"/>
          <p:cNvSpPr txBox="1"/>
          <p:nvPr/>
        </p:nvSpPr>
        <p:spPr>
          <a:xfrm>
            <a:off x="1774302" y="7999659"/>
            <a:ext cx="7614492" cy="41071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1600" tIns="101600" rIns="101600" bIns="101600">
            <a:spAutoFit/>
          </a:bodyPr>
          <a:lstStyle/>
          <a:p>
            <a:pPr algn="r">
              <a:lnSpc>
                <a:spcPct val="120000"/>
              </a:lnSpc>
              <a:defRPr sz="38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b="1"/>
              <a:t>问题反馈及汇总：</a:t>
            </a:r>
            <a:endParaRPr b="1"/>
          </a:p>
          <a:p>
            <a:pPr algn="r">
              <a:lnSpc>
                <a:spcPct val="120000"/>
              </a:lnSpc>
              <a:defRPr sz="38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参审单位必须在规定时限内，对审计的结果进行反馈。每条细分审计内容</a:t>
            </a:r>
            <a:r>
              <a:rPr b="1"/>
              <a:t>是否存在问题</a:t>
            </a:r>
            <a:r>
              <a:t>，</a:t>
            </a:r>
            <a:r>
              <a:rPr b="1"/>
              <a:t>审计底稿</a:t>
            </a:r>
            <a:r>
              <a:t>等都要明确说明。</a:t>
            </a:r>
          </a:p>
        </p:txBody>
      </p:sp>
      <p:sp>
        <p:nvSpPr>
          <p:cNvPr id="1867" name="线条"/>
          <p:cNvSpPr/>
          <p:nvPr/>
        </p:nvSpPr>
        <p:spPr>
          <a:xfrm>
            <a:off x="21363988" y="4866432"/>
            <a:ext cx="1" cy="1645315"/>
          </a:xfrm>
          <a:prstGeom prst="line">
            <a:avLst/>
          </a:prstGeom>
          <a:ln w="38100">
            <a:solidFill>
              <a:srgbClr val="FF2600"/>
            </a:solidFill>
            <a:miter/>
            <a:tailEnd type="oval"/>
          </a:ln>
        </p:spPr>
        <p:txBody>
          <a:bodyPr tIns="91439" bIns="91439"/>
          <a:lstStyle/>
          <a:p>
            <a:pPr/>
          </a:p>
        </p:txBody>
      </p:sp>
      <p:sp>
        <p:nvSpPr>
          <p:cNvPr id="1868" name="线条"/>
          <p:cNvSpPr/>
          <p:nvPr/>
        </p:nvSpPr>
        <p:spPr>
          <a:xfrm flipV="1">
            <a:off x="17166941" y="3245670"/>
            <a:ext cx="1" cy="823596"/>
          </a:xfrm>
          <a:prstGeom prst="line">
            <a:avLst/>
          </a:prstGeom>
          <a:ln w="38100">
            <a:solidFill>
              <a:srgbClr val="FF2600"/>
            </a:solidFill>
            <a:miter/>
            <a:tailEnd type="oval"/>
          </a:ln>
        </p:spPr>
        <p:txBody>
          <a:bodyPr tIns="91439" bIns="91439"/>
          <a:lstStyle/>
          <a:p>
            <a:pPr/>
          </a:p>
        </p:txBody>
      </p:sp>
      <p:sp>
        <p:nvSpPr>
          <p:cNvPr id="1869" name="参审单位工作逾期，系统红灯提醒。"/>
          <p:cNvSpPr txBox="1"/>
          <p:nvPr/>
        </p:nvSpPr>
        <p:spPr>
          <a:xfrm>
            <a:off x="12087056" y="2463041"/>
            <a:ext cx="7215134" cy="7747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1600" tIns="101600" rIns="101600" bIns="101600">
            <a:spAutoFit/>
          </a:bodyPr>
          <a:lstStyle>
            <a:lvl1pPr>
              <a:lnSpc>
                <a:spcPct val="120000"/>
              </a:lnSpc>
              <a:defRPr sz="32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参审单位工作逾期，系统红灯提醒。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99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499"/>
                                        <p:tgtEl>
                                          <p:spTgt spid="1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99"/>
                            </p:stCondLst>
                            <p:childTnLst>
                              <p:par>
                                <p:cTn id="9" presetClass="entr" nodeType="after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8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99"/>
                            </p:stCondLst>
                            <p:childTnLst>
                              <p:par>
                                <p:cTn id="14" presetClass="entr" nodeType="afterEffect" presetSubtype="2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499"/>
                                        <p:tgtEl>
                                          <p:spTgt spid="1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99"/>
                            </p:stCondLst>
                            <p:childTnLst>
                              <p:par>
                                <p:cTn id="24" presetClass="entr" nodeType="afterEffect" presetSubtype="2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66" grpId="3"/>
      <p:bldP build="whole" bldLvl="1" animBg="1" rev="0" advAuto="0" spid="1867" grpId="1"/>
      <p:bldP build="whole" bldLvl="1" animBg="1" rev="0" advAuto="0" spid="1868" grpId="4"/>
      <p:bldP build="whole" bldLvl="1" animBg="1" rev="0" advAuto="0" spid="1865" grpId="2"/>
      <p:bldP build="whole" bldLvl="1" animBg="1" rev="0" advAuto="0" spid="1869" grpId="5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72" name="组合 6"/>
          <p:cNvSpPr/>
          <p:nvPr/>
        </p:nvSpPr>
        <p:spPr>
          <a:xfrm>
            <a:off x="7910539" y="339090"/>
            <a:ext cx="3810001" cy="123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2980B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方案管理</a:t>
            </a:r>
          </a:p>
        </p:txBody>
      </p:sp>
      <p:sp>
        <p:nvSpPr>
          <p:cNvPr id="1873" name="组合 9"/>
          <p:cNvSpPr/>
          <p:nvPr/>
        </p:nvSpPr>
        <p:spPr>
          <a:xfrm>
            <a:off x="4755451" y="339090"/>
            <a:ext cx="3810001" cy="123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1F608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计划管理</a:t>
            </a:r>
          </a:p>
        </p:txBody>
      </p:sp>
      <p:sp>
        <p:nvSpPr>
          <p:cNvPr id="1874" name="组合 12"/>
          <p:cNvSpPr/>
          <p:nvPr/>
        </p:nvSpPr>
        <p:spPr>
          <a:xfrm>
            <a:off x="14220714" y="339090"/>
            <a:ext cx="3810001" cy="123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7BB8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审计报告</a:t>
            </a:r>
          </a:p>
        </p:txBody>
      </p:sp>
      <p:sp>
        <p:nvSpPr>
          <p:cNvPr id="1875" name="组合 15"/>
          <p:cNvSpPr/>
          <p:nvPr/>
        </p:nvSpPr>
        <p:spPr>
          <a:xfrm>
            <a:off x="11065626" y="339090"/>
            <a:ext cx="3810001" cy="123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审计实施</a:t>
            </a:r>
          </a:p>
        </p:txBody>
      </p:sp>
      <p:sp>
        <p:nvSpPr>
          <p:cNvPr id="1876" name="文本框 6"/>
          <p:cNvSpPr txBox="1"/>
          <p:nvPr/>
        </p:nvSpPr>
        <p:spPr>
          <a:xfrm>
            <a:off x="2044700" y="539750"/>
            <a:ext cx="2800242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1.内部审计</a:t>
            </a:r>
          </a:p>
        </p:txBody>
      </p:sp>
      <p:sp>
        <p:nvSpPr>
          <p:cNvPr id="1877" name="文本框 7"/>
          <p:cNvSpPr txBox="1"/>
          <p:nvPr/>
        </p:nvSpPr>
        <p:spPr>
          <a:xfrm>
            <a:off x="2085975" y="1260475"/>
            <a:ext cx="2800243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</a:t>
            </a:r>
          </a:p>
        </p:txBody>
      </p:sp>
      <p:sp>
        <p:nvSpPr>
          <p:cNvPr id="1878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  <p:sp>
        <p:nvSpPr>
          <p:cNvPr id="1879" name="组合 12"/>
          <p:cNvSpPr/>
          <p:nvPr/>
        </p:nvSpPr>
        <p:spPr>
          <a:xfrm>
            <a:off x="17375802" y="339090"/>
            <a:ext cx="3810001" cy="123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80C0E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审计台账</a:t>
            </a:r>
          </a:p>
        </p:txBody>
      </p:sp>
      <p:sp>
        <p:nvSpPr>
          <p:cNvPr id="1880" name="组合 12"/>
          <p:cNvSpPr/>
          <p:nvPr/>
        </p:nvSpPr>
        <p:spPr>
          <a:xfrm>
            <a:off x="20530890" y="339090"/>
            <a:ext cx="3810001" cy="123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86CAF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整改跟进</a:t>
            </a:r>
          </a:p>
        </p:txBody>
      </p:sp>
      <p:sp>
        <p:nvSpPr>
          <p:cNvPr id="1881" name="线条"/>
          <p:cNvSpPr/>
          <p:nvPr/>
        </p:nvSpPr>
        <p:spPr>
          <a:xfrm>
            <a:off x="15332416" y="1309661"/>
            <a:ext cx="1884293" cy="1"/>
          </a:xfrm>
          <a:prstGeom prst="line">
            <a:avLst/>
          </a:prstGeom>
          <a:ln w="101600">
            <a:solidFill>
              <a:srgbClr val="FFFFFF"/>
            </a:solidFill>
            <a:miter/>
          </a:ln>
        </p:spPr>
        <p:txBody>
          <a:bodyPr tIns="91439" bIns="91439"/>
          <a:lstStyle/>
          <a:p>
            <a:pPr/>
          </a:p>
        </p:txBody>
      </p:sp>
      <p:pic>
        <p:nvPicPr>
          <p:cNvPr id="188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7333" y="2726994"/>
            <a:ext cx="14819566" cy="9413170"/>
          </a:xfrm>
          <a:prstGeom prst="rect">
            <a:avLst/>
          </a:prstGeom>
          <a:ln w="12700">
            <a:miter lim="400000"/>
          </a:ln>
        </p:spPr>
      </p:pic>
      <p:sp>
        <p:nvSpPr>
          <p:cNvPr id="1883" name="审计报告：…"/>
          <p:cNvSpPr txBox="1"/>
          <p:nvPr/>
        </p:nvSpPr>
        <p:spPr>
          <a:xfrm>
            <a:off x="16067417" y="4018598"/>
            <a:ext cx="7614493" cy="329946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1600" tIns="101600" rIns="101600" bIns="101600">
            <a:spAutoFit/>
          </a:bodyPr>
          <a:lstStyle/>
          <a:p>
            <a:pPr>
              <a:lnSpc>
                <a:spcPct val="120000"/>
              </a:lnSpc>
              <a:defRPr sz="38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b="1"/>
              <a:t>审计报告：</a:t>
            </a:r>
            <a:endParaRPr b="1"/>
          </a:p>
          <a:p>
            <a:pPr>
              <a:lnSpc>
                <a:spcPct val="120000"/>
              </a:lnSpc>
              <a:defRPr sz="38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审计完成，形成</a:t>
            </a:r>
            <a:r>
              <a:rPr b="1"/>
              <a:t>审计报告</a:t>
            </a:r>
            <a:r>
              <a:t>。同时将发现的问题转为</a:t>
            </a:r>
            <a:r>
              <a:rPr b="1"/>
              <a:t>审计台账</a:t>
            </a:r>
            <a:r>
              <a:t>，系统自动发送</a:t>
            </a:r>
            <a:r>
              <a:rPr b="1"/>
              <a:t>整改通知</a:t>
            </a:r>
            <a:r>
              <a:t>，</a:t>
            </a:r>
            <a:r>
              <a:rPr b="1"/>
              <a:t>跟踪整改</a:t>
            </a:r>
            <a:r>
              <a:t>情况。</a:t>
            </a:r>
          </a:p>
        </p:txBody>
      </p:sp>
      <p:sp>
        <p:nvSpPr>
          <p:cNvPr id="1884" name="箭头"/>
          <p:cNvSpPr/>
          <p:nvPr/>
        </p:nvSpPr>
        <p:spPr>
          <a:xfrm>
            <a:off x="16465452" y="7634915"/>
            <a:ext cx="6812320" cy="894718"/>
          </a:xfrm>
          <a:prstGeom prst="rightArrow">
            <a:avLst>
              <a:gd name="adj1" fmla="val 36780"/>
              <a:gd name="adj2" fmla="val 84343"/>
            </a:avLst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12700">
            <a:solidFill>
              <a:schemeClr val="accent5"/>
            </a:solidFill>
            <a:miter/>
          </a:ln>
        </p:spPr>
        <p:txBody>
          <a:bodyPr tIns="91439" bIns="9143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99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83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87" name="组合 6"/>
          <p:cNvSpPr/>
          <p:nvPr/>
        </p:nvSpPr>
        <p:spPr>
          <a:xfrm>
            <a:off x="7910539" y="339090"/>
            <a:ext cx="3810001" cy="123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2980B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方案管理</a:t>
            </a:r>
          </a:p>
        </p:txBody>
      </p:sp>
      <p:sp>
        <p:nvSpPr>
          <p:cNvPr id="1888" name="组合 9"/>
          <p:cNvSpPr/>
          <p:nvPr/>
        </p:nvSpPr>
        <p:spPr>
          <a:xfrm>
            <a:off x="4755451" y="339090"/>
            <a:ext cx="3810001" cy="123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1F608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计划管理</a:t>
            </a:r>
          </a:p>
        </p:txBody>
      </p:sp>
      <p:sp>
        <p:nvSpPr>
          <p:cNvPr id="1889" name="组合 12"/>
          <p:cNvSpPr/>
          <p:nvPr/>
        </p:nvSpPr>
        <p:spPr>
          <a:xfrm>
            <a:off x="14220714" y="339090"/>
            <a:ext cx="3810001" cy="123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7BB8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审计报告</a:t>
            </a:r>
          </a:p>
        </p:txBody>
      </p:sp>
      <p:sp>
        <p:nvSpPr>
          <p:cNvPr id="1890" name="组合 15"/>
          <p:cNvSpPr/>
          <p:nvPr/>
        </p:nvSpPr>
        <p:spPr>
          <a:xfrm>
            <a:off x="11065626" y="339090"/>
            <a:ext cx="3810001" cy="123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审计实施</a:t>
            </a:r>
          </a:p>
        </p:txBody>
      </p:sp>
      <p:sp>
        <p:nvSpPr>
          <p:cNvPr id="1891" name="文本框 6"/>
          <p:cNvSpPr txBox="1"/>
          <p:nvPr/>
        </p:nvSpPr>
        <p:spPr>
          <a:xfrm>
            <a:off x="2044700" y="539750"/>
            <a:ext cx="2800242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1.内部审计</a:t>
            </a:r>
          </a:p>
        </p:txBody>
      </p:sp>
      <p:sp>
        <p:nvSpPr>
          <p:cNvPr id="1892" name="文本框 7"/>
          <p:cNvSpPr txBox="1"/>
          <p:nvPr/>
        </p:nvSpPr>
        <p:spPr>
          <a:xfrm>
            <a:off x="2085975" y="1260475"/>
            <a:ext cx="2800243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</a:t>
            </a:r>
          </a:p>
        </p:txBody>
      </p:sp>
      <p:sp>
        <p:nvSpPr>
          <p:cNvPr id="1893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  <p:sp>
        <p:nvSpPr>
          <p:cNvPr id="1894" name="组合 12"/>
          <p:cNvSpPr/>
          <p:nvPr/>
        </p:nvSpPr>
        <p:spPr>
          <a:xfrm>
            <a:off x="17375802" y="339090"/>
            <a:ext cx="3810001" cy="123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80C0E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审计台账</a:t>
            </a:r>
          </a:p>
        </p:txBody>
      </p:sp>
      <p:sp>
        <p:nvSpPr>
          <p:cNvPr id="1895" name="组合 12"/>
          <p:cNvSpPr/>
          <p:nvPr/>
        </p:nvSpPr>
        <p:spPr>
          <a:xfrm>
            <a:off x="20530890" y="339090"/>
            <a:ext cx="3810001" cy="123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86CAF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整改跟进</a:t>
            </a:r>
          </a:p>
        </p:txBody>
      </p:sp>
      <p:sp>
        <p:nvSpPr>
          <p:cNvPr id="1896" name="线条"/>
          <p:cNvSpPr/>
          <p:nvPr/>
        </p:nvSpPr>
        <p:spPr>
          <a:xfrm>
            <a:off x="18532816" y="1309661"/>
            <a:ext cx="1884293" cy="1"/>
          </a:xfrm>
          <a:prstGeom prst="line">
            <a:avLst/>
          </a:prstGeom>
          <a:ln w="101600">
            <a:solidFill>
              <a:srgbClr val="FFFFFF"/>
            </a:solidFill>
            <a:miter/>
          </a:ln>
        </p:spPr>
        <p:txBody>
          <a:bodyPr tIns="91439" bIns="91439"/>
          <a:lstStyle/>
          <a:p>
            <a:pPr/>
          </a:p>
        </p:txBody>
      </p:sp>
      <p:pic>
        <p:nvPicPr>
          <p:cNvPr id="1897" name="Group 2.png" descr="Group 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7386" y="2306108"/>
            <a:ext cx="14637069" cy="1035933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0" dir="2700000">
              <a:srgbClr val="000000">
                <a:alpha val="75000"/>
              </a:srgbClr>
            </a:outerShdw>
          </a:effectLst>
        </p:spPr>
      </p:pic>
      <p:sp>
        <p:nvSpPr>
          <p:cNvPr id="1898" name="矩形"/>
          <p:cNvSpPr/>
          <p:nvPr/>
        </p:nvSpPr>
        <p:spPr>
          <a:xfrm>
            <a:off x="9258481" y="4722300"/>
            <a:ext cx="1312686" cy="6920723"/>
          </a:xfrm>
          <a:prstGeom prst="rect">
            <a:avLst/>
          </a:prstGeom>
          <a:ln w="76200">
            <a:solidFill>
              <a:srgbClr val="FF2600"/>
            </a:solidFill>
            <a:miter/>
          </a:ln>
        </p:spPr>
        <p:txBody>
          <a:bodyPr tIns="91439" bIns="91439" anchor="ctr"/>
          <a:lstStyle/>
          <a:p>
            <a:pPr>
              <a:defRPr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899" name="审计台账：…"/>
          <p:cNvSpPr txBox="1"/>
          <p:nvPr/>
        </p:nvSpPr>
        <p:spPr>
          <a:xfrm>
            <a:off x="15984478" y="5865255"/>
            <a:ext cx="7614493" cy="329946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1600" tIns="101600" rIns="101600" bIns="101600">
            <a:spAutoFit/>
          </a:bodyPr>
          <a:lstStyle/>
          <a:p>
            <a:pPr>
              <a:lnSpc>
                <a:spcPct val="120000"/>
              </a:lnSpc>
              <a:defRPr sz="38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b="1"/>
              <a:t>审计台账：</a:t>
            </a:r>
            <a:endParaRPr b="1"/>
          </a:p>
          <a:p>
            <a:pPr>
              <a:lnSpc>
                <a:spcPct val="120000"/>
              </a:lnSpc>
              <a:defRPr sz="38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参审单位反馈审计结果后，形成审计台账。通过台账可以统一跟进被整改部门整改状态。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99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800"/>
                                        <p:tgtEl>
                                          <p:spTgt spid="1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Class="entr" nodeType="after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99" grpId="2"/>
      <p:bldP build="whole" bldLvl="1" animBg="1" rev="0" advAuto="0" spid="189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幻灯片编号"/>
          <p:cNvSpPr txBox="1"/>
          <p:nvPr>
            <p:ph type="sldNum" sz="quarter" idx="2"/>
          </p:nvPr>
        </p:nvSpPr>
        <p:spPr>
          <a:xfrm>
            <a:off x="11761613" y="12791195"/>
            <a:ext cx="860774" cy="6654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9" tIns="91439" rIns="91439" bIns="91439"/>
          <a:lstStyle/>
          <a:p>
            <a:pPr/>
            <a:fld id="{86CB4B4D-7CA3-9044-876B-883B54F8677D}" type="slidenum"/>
          </a:p>
        </p:txBody>
      </p:sp>
      <p:sp>
        <p:nvSpPr>
          <p:cNvPr id="289" name="文本框 6"/>
          <p:cNvSpPr txBox="1"/>
          <p:nvPr/>
        </p:nvSpPr>
        <p:spPr>
          <a:xfrm>
            <a:off x="2044700" y="539750"/>
            <a:ext cx="6877050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调研结果概览</a:t>
            </a:r>
          </a:p>
        </p:txBody>
      </p:sp>
      <p:sp>
        <p:nvSpPr>
          <p:cNvPr id="290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grpSp>
        <p:nvGrpSpPr>
          <p:cNvPr id="293" name="组合 8"/>
          <p:cNvGrpSpPr/>
          <p:nvPr/>
        </p:nvGrpSpPr>
        <p:grpSpPr>
          <a:xfrm>
            <a:off x="412750" y="631826"/>
            <a:ext cx="1631950" cy="985114"/>
            <a:chOff x="0" y="0"/>
            <a:chExt cx="1631950" cy="985113"/>
          </a:xfrm>
        </p:grpSpPr>
        <p:sp>
          <p:nvSpPr>
            <p:cNvPr id="291" name="KSO_Shape"/>
            <p:cNvSpPr/>
            <p:nvPr/>
          </p:nvSpPr>
          <p:spPr>
            <a:xfrm>
              <a:off x="0" y="3173"/>
              <a:ext cx="1631950" cy="895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111" y="12220"/>
                  </a:moveTo>
                  <a:lnTo>
                    <a:pt x="19086" y="11837"/>
                  </a:lnTo>
                  <a:lnTo>
                    <a:pt x="19058" y="11462"/>
                  </a:lnTo>
                  <a:lnTo>
                    <a:pt x="19018" y="11087"/>
                  </a:lnTo>
                  <a:lnTo>
                    <a:pt x="18965" y="10726"/>
                  </a:lnTo>
                  <a:lnTo>
                    <a:pt x="18909" y="10366"/>
                  </a:lnTo>
                  <a:lnTo>
                    <a:pt x="18844" y="10013"/>
                  </a:lnTo>
                  <a:lnTo>
                    <a:pt x="18767" y="9667"/>
                  </a:lnTo>
                  <a:lnTo>
                    <a:pt x="18678" y="9329"/>
                  </a:lnTo>
                  <a:lnTo>
                    <a:pt x="18589" y="8998"/>
                  </a:lnTo>
                  <a:lnTo>
                    <a:pt x="18488" y="8689"/>
                  </a:lnTo>
                  <a:lnTo>
                    <a:pt x="18379" y="8372"/>
                  </a:lnTo>
                  <a:lnTo>
                    <a:pt x="18262" y="8078"/>
                  </a:lnTo>
                  <a:lnTo>
                    <a:pt x="18141" y="7791"/>
                  </a:lnTo>
                  <a:lnTo>
                    <a:pt x="18011" y="7511"/>
                  </a:lnTo>
                  <a:lnTo>
                    <a:pt x="17870" y="7239"/>
                  </a:lnTo>
                  <a:lnTo>
                    <a:pt x="17729" y="6989"/>
                  </a:lnTo>
                  <a:lnTo>
                    <a:pt x="17579" y="6746"/>
                  </a:lnTo>
                  <a:lnTo>
                    <a:pt x="17425" y="6518"/>
                  </a:lnTo>
                  <a:lnTo>
                    <a:pt x="17264" y="6298"/>
                  </a:lnTo>
                  <a:lnTo>
                    <a:pt x="17094" y="6092"/>
                  </a:lnTo>
                  <a:lnTo>
                    <a:pt x="16924" y="5900"/>
                  </a:lnTo>
                  <a:lnTo>
                    <a:pt x="16747" y="5724"/>
                  </a:lnTo>
                  <a:lnTo>
                    <a:pt x="16565" y="5569"/>
                  </a:lnTo>
                  <a:lnTo>
                    <a:pt x="16379" y="5422"/>
                  </a:lnTo>
                  <a:lnTo>
                    <a:pt x="16185" y="5290"/>
                  </a:lnTo>
                  <a:lnTo>
                    <a:pt x="15991" y="5172"/>
                  </a:lnTo>
                  <a:lnTo>
                    <a:pt x="15789" y="5069"/>
                  </a:lnTo>
                  <a:lnTo>
                    <a:pt x="15587" y="4995"/>
                  </a:lnTo>
                  <a:lnTo>
                    <a:pt x="15381" y="4929"/>
                  </a:lnTo>
                  <a:lnTo>
                    <a:pt x="15171" y="4878"/>
                  </a:lnTo>
                  <a:lnTo>
                    <a:pt x="14956" y="4856"/>
                  </a:lnTo>
                  <a:lnTo>
                    <a:pt x="14742" y="4841"/>
                  </a:lnTo>
                  <a:lnTo>
                    <a:pt x="14581" y="4856"/>
                  </a:lnTo>
                  <a:lnTo>
                    <a:pt x="14411" y="4863"/>
                  </a:lnTo>
                  <a:lnTo>
                    <a:pt x="14249" y="4892"/>
                  </a:lnTo>
                  <a:lnTo>
                    <a:pt x="14087" y="4929"/>
                  </a:lnTo>
                  <a:lnTo>
                    <a:pt x="13926" y="4981"/>
                  </a:lnTo>
                  <a:lnTo>
                    <a:pt x="13611" y="5113"/>
                  </a:lnTo>
                  <a:lnTo>
                    <a:pt x="13457" y="5194"/>
                  </a:lnTo>
                  <a:lnTo>
                    <a:pt x="13312" y="5282"/>
                  </a:lnTo>
                  <a:lnTo>
                    <a:pt x="13013" y="5488"/>
                  </a:lnTo>
                  <a:lnTo>
                    <a:pt x="12871" y="5613"/>
                  </a:lnTo>
                  <a:lnTo>
                    <a:pt x="12730" y="5731"/>
                  </a:lnTo>
                  <a:lnTo>
                    <a:pt x="12592" y="5871"/>
                  </a:lnTo>
                  <a:lnTo>
                    <a:pt x="12459" y="6011"/>
                  </a:lnTo>
                  <a:lnTo>
                    <a:pt x="12326" y="6165"/>
                  </a:lnTo>
                  <a:lnTo>
                    <a:pt x="12277" y="5834"/>
                  </a:lnTo>
                  <a:lnTo>
                    <a:pt x="12220" y="5518"/>
                  </a:lnTo>
                  <a:lnTo>
                    <a:pt x="12152" y="5201"/>
                  </a:lnTo>
                  <a:lnTo>
                    <a:pt x="12079" y="4885"/>
                  </a:lnTo>
                  <a:lnTo>
                    <a:pt x="12002" y="4583"/>
                  </a:lnTo>
                  <a:lnTo>
                    <a:pt x="11917" y="4289"/>
                  </a:lnTo>
                  <a:lnTo>
                    <a:pt x="11828" y="3987"/>
                  </a:lnTo>
                  <a:lnTo>
                    <a:pt x="11731" y="3708"/>
                  </a:lnTo>
                  <a:lnTo>
                    <a:pt x="11626" y="3436"/>
                  </a:lnTo>
                  <a:lnTo>
                    <a:pt x="11517" y="3163"/>
                  </a:lnTo>
                  <a:lnTo>
                    <a:pt x="11400" y="2913"/>
                  </a:lnTo>
                  <a:lnTo>
                    <a:pt x="11283" y="2656"/>
                  </a:lnTo>
                  <a:lnTo>
                    <a:pt x="11158" y="2420"/>
                  </a:lnTo>
                  <a:lnTo>
                    <a:pt x="11024" y="2185"/>
                  </a:lnTo>
                  <a:lnTo>
                    <a:pt x="10887" y="1972"/>
                  </a:lnTo>
                  <a:lnTo>
                    <a:pt x="10745" y="1751"/>
                  </a:lnTo>
                  <a:lnTo>
                    <a:pt x="10600" y="1552"/>
                  </a:lnTo>
                  <a:lnTo>
                    <a:pt x="10450" y="1361"/>
                  </a:lnTo>
                  <a:lnTo>
                    <a:pt x="10297" y="1184"/>
                  </a:lnTo>
                  <a:lnTo>
                    <a:pt x="10139" y="1023"/>
                  </a:lnTo>
                  <a:lnTo>
                    <a:pt x="9974" y="861"/>
                  </a:lnTo>
                  <a:lnTo>
                    <a:pt x="9808" y="714"/>
                  </a:lnTo>
                  <a:lnTo>
                    <a:pt x="9634" y="581"/>
                  </a:lnTo>
                  <a:lnTo>
                    <a:pt x="9464" y="463"/>
                  </a:lnTo>
                  <a:lnTo>
                    <a:pt x="9287" y="360"/>
                  </a:lnTo>
                  <a:lnTo>
                    <a:pt x="9105" y="265"/>
                  </a:lnTo>
                  <a:lnTo>
                    <a:pt x="8923" y="184"/>
                  </a:lnTo>
                  <a:lnTo>
                    <a:pt x="8737" y="125"/>
                  </a:lnTo>
                  <a:lnTo>
                    <a:pt x="8543" y="66"/>
                  </a:lnTo>
                  <a:lnTo>
                    <a:pt x="8353" y="29"/>
                  </a:lnTo>
                  <a:lnTo>
                    <a:pt x="8159" y="7"/>
                  </a:lnTo>
                  <a:lnTo>
                    <a:pt x="7965" y="0"/>
                  </a:lnTo>
                  <a:lnTo>
                    <a:pt x="7844" y="0"/>
                  </a:lnTo>
                  <a:lnTo>
                    <a:pt x="7731" y="7"/>
                  </a:lnTo>
                  <a:lnTo>
                    <a:pt x="7614" y="29"/>
                  </a:lnTo>
                  <a:lnTo>
                    <a:pt x="7500" y="44"/>
                  </a:lnTo>
                  <a:lnTo>
                    <a:pt x="7391" y="59"/>
                  </a:lnTo>
                  <a:lnTo>
                    <a:pt x="7274" y="96"/>
                  </a:lnTo>
                  <a:lnTo>
                    <a:pt x="7056" y="169"/>
                  </a:lnTo>
                  <a:lnTo>
                    <a:pt x="6834" y="250"/>
                  </a:lnTo>
                  <a:lnTo>
                    <a:pt x="6619" y="368"/>
                  </a:lnTo>
                  <a:lnTo>
                    <a:pt x="6413" y="500"/>
                  </a:lnTo>
                  <a:lnTo>
                    <a:pt x="6207" y="647"/>
                  </a:lnTo>
                  <a:lnTo>
                    <a:pt x="6009" y="809"/>
                  </a:lnTo>
                  <a:lnTo>
                    <a:pt x="5811" y="993"/>
                  </a:lnTo>
                  <a:lnTo>
                    <a:pt x="5625" y="1184"/>
                  </a:lnTo>
                  <a:lnTo>
                    <a:pt x="5443" y="1405"/>
                  </a:lnTo>
                  <a:lnTo>
                    <a:pt x="5266" y="1626"/>
                  </a:lnTo>
                  <a:lnTo>
                    <a:pt x="5092" y="1876"/>
                  </a:lnTo>
                  <a:lnTo>
                    <a:pt x="4930" y="2134"/>
                  </a:lnTo>
                  <a:lnTo>
                    <a:pt x="4773" y="2406"/>
                  </a:lnTo>
                  <a:lnTo>
                    <a:pt x="4623" y="2693"/>
                  </a:lnTo>
                  <a:lnTo>
                    <a:pt x="4482" y="2987"/>
                  </a:lnTo>
                  <a:lnTo>
                    <a:pt x="4348" y="3296"/>
                  </a:lnTo>
                  <a:lnTo>
                    <a:pt x="4223" y="3612"/>
                  </a:lnTo>
                  <a:lnTo>
                    <a:pt x="4106" y="3958"/>
                  </a:lnTo>
                  <a:lnTo>
                    <a:pt x="3997" y="4296"/>
                  </a:lnTo>
                  <a:lnTo>
                    <a:pt x="3896" y="4650"/>
                  </a:lnTo>
                  <a:lnTo>
                    <a:pt x="3807" y="5010"/>
                  </a:lnTo>
                  <a:lnTo>
                    <a:pt x="3726" y="5385"/>
                  </a:lnTo>
                  <a:lnTo>
                    <a:pt x="3657" y="5768"/>
                  </a:lnTo>
                  <a:lnTo>
                    <a:pt x="3597" y="6158"/>
                  </a:lnTo>
                  <a:lnTo>
                    <a:pt x="3544" y="6548"/>
                  </a:lnTo>
                  <a:lnTo>
                    <a:pt x="3504" y="6960"/>
                  </a:lnTo>
                  <a:lnTo>
                    <a:pt x="3492" y="7158"/>
                  </a:lnTo>
                  <a:lnTo>
                    <a:pt x="3475" y="7372"/>
                  </a:lnTo>
                  <a:lnTo>
                    <a:pt x="3467" y="7578"/>
                  </a:lnTo>
                  <a:lnTo>
                    <a:pt x="3455" y="7791"/>
                  </a:lnTo>
                  <a:lnTo>
                    <a:pt x="3455" y="7997"/>
                  </a:lnTo>
                  <a:lnTo>
                    <a:pt x="3451" y="8203"/>
                  </a:lnTo>
                  <a:lnTo>
                    <a:pt x="3455" y="8460"/>
                  </a:lnTo>
                  <a:lnTo>
                    <a:pt x="3463" y="8703"/>
                  </a:lnTo>
                  <a:lnTo>
                    <a:pt x="3475" y="8946"/>
                  </a:lnTo>
                  <a:lnTo>
                    <a:pt x="3492" y="9196"/>
                  </a:lnTo>
                  <a:lnTo>
                    <a:pt x="3415" y="9189"/>
                  </a:lnTo>
                  <a:lnTo>
                    <a:pt x="3237" y="9196"/>
                  </a:lnTo>
                  <a:lnTo>
                    <a:pt x="3063" y="9218"/>
                  </a:lnTo>
                  <a:lnTo>
                    <a:pt x="2893" y="9262"/>
                  </a:lnTo>
                  <a:lnTo>
                    <a:pt x="2724" y="9314"/>
                  </a:lnTo>
                  <a:lnTo>
                    <a:pt x="2558" y="9380"/>
                  </a:lnTo>
                  <a:lnTo>
                    <a:pt x="2400" y="9468"/>
                  </a:lnTo>
                  <a:lnTo>
                    <a:pt x="2243" y="9564"/>
                  </a:lnTo>
                  <a:lnTo>
                    <a:pt x="2081" y="9682"/>
                  </a:lnTo>
                  <a:lnTo>
                    <a:pt x="1936" y="9799"/>
                  </a:lnTo>
                  <a:lnTo>
                    <a:pt x="1786" y="9939"/>
                  </a:lnTo>
                  <a:lnTo>
                    <a:pt x="1645" y="10086"/>
                  </a:lnTo>
                  <a:lnTo>
                    <a:pt x="1503" y="10248"/>
                  </a:lnTo>
                  <a:lnTo>
                    <a:pt x="1370" y="10417"/>
                  </a:lnTo>
                  <a:lnTo>
                    <a:pt x="1241" y="10601"/>
                  </a:lnTo>
                  <a:lnTo>
                    <a:pt x="1119" y="10800"/>
                  </a:lnTo>
                  <a:lnTo>
                    <a:pt x="1002" y="11006"/>
                  </a:lnTo>
                  <a:lnTo>
                    <a:pt x="885" y="11219"/>
                  </a:lnTo>
                  <a:lnTo>
                    <a:pt x="780" y="11447"/>
                  </a:lnTo>
                  <a:lnTo>
                    <a:pt x="683" y="11683"/>
                  </a:lnTo>
                  <a:lnTo>
                    <a:pt x="586" y="11926"/>
                  </a:lnTo>
                  <a:lnTo>
                    <a:pt x="493" y="12176"/>
                  </a:lnTo>
                  <a:lnTo>
                    <a:pt x="412" y="12433"/>
                  </a:lnTo>
                  <a:lnTo>
                    <a:pt x="335" y="12698"/>
                  </a:lnTo>
                  <a:lnTo>
                    <a:pt x="206" y="13257"/>
                  </a:lnTo>
                  <a:lnTo>
                    <a:pt x="154" y="13544"/>
                  </a:lnTo>
                  <a:lnTo>
                    <a:pt x="73" y="14147"/>
                  </a:lnTo>
                  <a:lnTo>
                    <a:pt x="40" y="14456"/>
                  </a:lnTo>
                  <a:lnTo>
                    <a:pt x="20" y="14758"/>
                  </a:lnTo>
                  <a:lnTo>
                    <a:pt x="8" y="15074"/>
                  </a:lnTo>
                  <a:lnTo>
                    <a:pt x="0" y="15391"/>
                  </a:lnTo>
                  <a:lnTo>
                    <a:pt x="8" y="15707"/>
                  </a:lnTo>
                  <a:lnTo>
                    <a:pt x="20" y="16009"/>
                  </a:lnTo>
                  <a:lnTo>
                    <a:pt x="40" y="16310"/>
                  </a:lnTo>
                  <a:lnTo>
                    <a:pt x="69" y="16605"/>
                  </a:lnTo>
                  <a:lnTo>
                    <a:pt x="101" y="16899"/>
                  </a:lnTo>
                  <a:lnTo>
                    <a:pt x="145" y="17186"/>
                  </a:lnTo>
                  <a:lnTo>
                    <a:pt x="198" y="17465"/>
                  </a:lnTo>
                  <a:lnTo>
                    <a:pt x="255" y="17738"/>
                  </a:lnTo>
                  <a:lnTo>
                    <a:pt x="319" y="18010"/>
                  </a:lnTo>
                  <a:lnTo>
                    <a:pt x="388" y="18267"/>
                  </a:lnTo>
                  <a:lnTo>
                    <a:pt x="465" y="18517"/>
                  </a:lnTo>
                  <a:lnTo>
                    <a:pt x="554" y="18775"/>
                  </a:lnTo>
                  <a:lnTo>
                    <a:pt x="643" y="19010"/>
                  </a:lnTo>
                  <a:lnTo>
                    <a:pt x="740" y="19238"/>
                  </a:lnTo>
                  <a:lnTo>
                    <a:pt x="841" y="19459"/>
                  </a:lnTo>
                  <a:lnTo>
                    <a:pt x="946" y="19672"/>
                  </a:lnTo>
                  <a:lnTo>
                    <a:pt x="1059" y="19878"/>
                  </a:lnTo>
                  <a:lnTo>
                    <a:pt x="1172" y="20070"/>
                  </a:lnTo>
                  <a:lnTo>
                    <a:pt x="1297" y="20254"/>
                  </a:lnTo>
                  <a:lnTo>
                    <a:pt x="1422" y="20430"/>
                  </a:lnTo>
                  <a:lnTo>
                    <a:pt x="1556" y="20592"/>
                  </a:lnTo>
                  <a:lnTo>
                    <a:pt x="1689" y="20739"/>
                  </a:lnTo>
                  <a:lnTo>
                    <a:pt x="1831" y="20894"/>
                  </a:lnTo>
                  <a:lnTo>
                    <a:pt x="1972" y="21011"/>
                  </a:lnTo>
                  <a:lnTo>
                    <a:pt x="2122" y="21137"/>
                  </a:lnTo>
                  <a:lnTo>
                    <a:pt x="2275" y="21240"/>
                  </a:lnTo>
                  <a:lnTo>
                    <a:pt x="2429" y="21328"/>
                  </a:lnTo>
                  <a:lnTo>
                    <a:pt x="2744" y="21475"/>
                  </a:lnTo>
                  <a:lnTo>
                    <a:pt x="2906" y="21526"/>
                  </a:lnTo>
                  <a:lnTo>
                    <a:pt x="3075" y="21563"/>
                  </a:lnTo>
                  <a:lnTo>
                    <a:pt x="3241" y="21585"/>
                  </a:lnTo>
                  <a:lnTo>
                    <a:pt x="3241" y="21600"/>
                  </a:lnTo>
                  <a:lnTo>
                    <a:pt x="18921" y="21600"/>
                  </a:lnTo>
                  <a:lnTo>
                    <a:pt x="18921" y="21578"/>
                  </a:lnTo>
                  <a:lnTo>
                    <a:pt x="18965" y="21585"/>
                  </a:lnTo>
                  <a:lnTo>
                    <a:pt x="19018" y="21600"/>
                  </a:lnTo>
                  <a:lnTo>
                    <a:pt x="19155" y="21600"/>
                  </a:lnTo>
                  <a:lnTo>
                    <a:pt x="19284" y="21578"/>
                  </a:lnTo>
                  <a:lnTo>
                    <a:pt x="19414" y="21541"/>
                  </a:lnTo>
                  <a:lnTo>
                    <a:pt x="19543" y="21497"/>
                  </a:lnTo>
                  <a:lnTo>
                    <a:pt x="19664" y="21446"/>
                  </a:lnTo>
                  <a:lnTo>
                    <a:pt x="19786" y="21387"/>
                  </a:lnTo>
                  <a:lnTo>
                    <a:pt x="19907" y="21320"/>
                  </a:lnTo>
                  <a:lnTo>
                    <a:pt x="20024" y="21232"/>
                  </a:lnTo>
                  <a:lnTo>
                    <a:pt x="20141" y="21137"/>
                  </a:lnTo>
                  <a:lnTo>
                    <a:pt x="20250" y="21034"/>
                  </a:lnTo>
                  <a:lnTo>
                    <a:pt x="20359" y="20916"/>
                  </a:lnTo>
                  <a:lnTo>
                    <a:pt x="20460" y="20798"/>
                  </a:lnTo>
                  <a:lnTo>
                    <a:pt x="20565" y="20666"/>
                  </a:lnTo>
                  <a:lnTo>
                    <a:pt x="20662" y="20526"/>
                  </a:lnTo>
                  <a:lnTo>
                    <a:pt x="20751" y="20379"/>
                  </a:lnTo>
                  <a:lnTo>
                    <a:pt x="20844" y="20217"/>
                  </a:lnTo>
                  <a:lnTo>
                    <a:pt x="20929" y="20062"/>
                  </a:lnTo>
                  <a:lnTo>
                    <a:pt x="21010" y="19886"/>
                  </a:lnTo>
                  <a:lnTo>
                    <a:pt x="21087" y="19717"/>
                  </a:lnTo>
                  <a:lnTo>
                    <a:pt x="21160" y="19533"/>
                  </a:lnTo>
                  <a:lnTo>
                    <a:pt x="21224" y="19341"/>
                  </a:lnTo>
                  <a:lnTo>
                    <a:pt x="21289" y="19143"/>
                  </a:lnTo>
                  <a:lnTo>
                    <a:pt x="21345" y="18937"/>
                  </a:lnTo>
                  <a:lnTo>
                    <a:pt x="21398" y="18731"/>
                  </a:lnTo>
                  <a:lnTo>
                    <a:pt x="21442" y="18517"/>
                  </a:lnTo>
                  <a:lnTo>
                    <a:pt x="21483" y="18304"/>
                  </a:lnTo>
                  <a:lnTo>
                    <a:pt x="21519" y="18076"/>
                  </a:lnTo>
                  <a:lnTo>
                    <a:pt x="21547" y="17848"/>
                  </a:lnTo>
                  <a:lnTo>
                    <a:pt x="21572" y="17613"/>
                  </a:lnTo>
                  <a:lnTo>
                    <a:pt x="21596" y="17142"/>
                  </a:lnTo>
                  <a:lnTo>
                    <a:pt x="21600" y="16899"/>
                  </a:lnTo>
                  <a:lnTo>
                    <a:pt x="21596" y="16663"/>
                  </a:lnTo>
                  <a:lnTo>
                    <a:pt x="21584" y="16428"/>
                  </a:lnTo>
                  <a:lnTo>
                    <a:pt x="21572" y="16207"/>
                  </a:lnTo>
                  <a:lnTo>
                    <a:pt x="21552" y="15979"/>
                  </a:lnTo>
                  <a:lnTo>
                    <a:pt x="21523" y="15751"/>
                  </a:lnTo>
                  <a:lnTo>
                    <a:pt x="21491" y="15531"/>
                  </a:lnTo>
                  <a:lnTo>
                    <a:pt x="21450" y="15325"/>
                  </a:lnTo>
                  <a:lnTo>
                    <a:pt x="21402" y="15111"/>
                  </a:lnTo>
                  <a:lnTo>
                    <a:pt x="21353" y="14905"/>
                  </a:lnTo>
                  <a:lnTo>
                    <a:pt x="21301" y="14714"/>
                  </a:lnTo>
                  <a:lnTo>
                    <a:pt x="21180" y="14331"/>
                  </a:lnTo>
                  <a:lnTo>
                    <a:pt x="21107" y="14147"/>
                  </a:lnTo>
                  <a:lnTo>
                    <a:pt x="21034" y="13971"/>
                  </a:lnTo>
                  <a:lnTo>
                    <a:pt x="20953" y="13809"/>
                  </a:lnTo>
                  <a:lnTo>
                    <a:pt x="20873" y="13640"/>
                  </a:lnTo>
                  <a:lnTo>
                    <a:pt x="20695" y="13346"/>
                  </a:lnTo>
                  <a:lnTo>
                    <a:pt x="20602" y="13206"/>
                  </a:lnTo>
                  <a:lnTo>
                    <a:pt x="20505" y="13073"/>
                  </a:lnTo>
                  <a:lnTo>
                    <a:pt x="20404" y="12956"/>
                  </a:lnTo>
                  <a:lnTo>
                    <a:pt x="20299" y="12838"/>
                  </a:lnTo>
                  <a:lnTo>
                    <a:pt x="20194" y="12735"/>
                  </a:lnTo>
                  <a:lnTo>
                    <a:pt x="20081" y="12632"/>
                  </a:lnTo>
                  <a:lnTo>
                    <a:pt x="19967" y="12551"/>
                  </a:lnTo>
                  <a:lnTo>
                    <a:pt x="19854" y="12477"/>
                  </a:lnTo>
                  <a:lnTo>
                    <a:pt x="19733" y="12404"/>
                  </a:lnTo>
                  <a:lnTo>
                    <a:pt x="19612" y="12345"/>
                  </a:lnTo>
                  <a:lnTo>
                    <a:pt x="19491" y="12301"/>
                  </a:lnTo>
                  <a:lnTo>
                    <a:pt x="19365" y="12264"/>
                  </a:lnTo>
                  <a:lnTo>
                    <a:pt x="19240" y="12242"/>
                  </a:lnTo>
                  <a:lnTo>
                    <a:pt x="19111" y="12220"/>
                  </a:lnTo>
                  <a:close/>
                </a:path>
              </a:pathLst>
            </a:custGeom>
            <a:solidFill>
              <a:srgbClr val="58A6D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 defTabSz="1371508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2" name="文本框 10"/>
            <p:cNvSpPr txBox="1"/>
            <p:nvPr/>
          </p:nvSpPr>
          <p:spPr>
            <a:xfrm>
              <a:off x="340136" y="0"/>
              <a:ext cx="951675" cy="98511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>
                <a:defRPr sz="5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299" name="成组"/>
          <p:cNvGrpSpPr/>
          <p:nvPr/>
        </p:nvGrpSpPr>
        <p:grpSpPr>
          <a:xfrm>
            <a:off x="1332989" y="5216883"/>
            <a:ext cx="2753785" cy="2198709"/>
            <a:chOff x="0" y="0"/>
            <a:chExt cx="2753784" cy="2198707"/>
          </a:xfrm>
        </p:grpSpPr>
        <p:sp>
          <p:nvSpPr>
            <p:cNvPr id="294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295" name="招标管理"/>
            <p:cNvSpPr txBox="1"/>
            <p:nvPr/>
          </p:nvSpPr>
          <p:spPr>
            <a:xfrm>
              <a:off x="165949" y="1267000"/>
              <a:ext cx="2421886" cy="4572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1168400">
                <a:lnSpc>
                  <a:spcPct val="110000"/>
                </a:lnSpc>
                <a:spcBef>
                  <a:spcPts val="6000"/>
                </a:spcBef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招标管理</a:t>
              </a:r>
            </a:p>
          </p:txBody>
        </p:sp>
        <p:grpSp>
          <p:nvGrpSpPr>
            <p:cNvPr id="298" name="成组"/>
            <p:cNvGrpSpPr/>
            <p:nvPr/>
          </p:nvGrpSpPr>
          <p:grpSpPr>
            <a:xfrm>
              <a:off x="826212" y="0"/>
              <a:ext cx="1101360" cy="1101359"/>
              <a:chOff x="0" y="0"/>
              <a:chExt cx="1101358" cy="1101358"/>
            </a:xfrm>
          </p:grpSpPr>
          <p:sp>
            <p:nvSpPr>
              <p:cNvPr id="296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F8CA63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297" name="形状"/>
              <p:cNvSpPr/>
              <p:nvPr/>
            </p:nvSpPr>
            <p:spPr>
              <a:xfrm>
                <a:off x="358238" y="357758"/>
                <a:ext cx="384883" cy="3858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1730" y="15723"/>
                    </a:lnTo>
                    <a:lnTo>
                      <a:pt x="5834" y="19822"/>
                    </a:lnTo>
                    <a:cubicBezTo>
                      <a:pt x="5834" y="19822"/>
                      <a:pt x="0" y="21600"/>
                      <a:pt x="0" y="21600"/>
                    </a:cubicBezTo>
                    <a:close/>
                    <a:moveTo>
                      <a:pt x="6506" y="19151"/>
                    </a:moveTo>
                    <a:lnTo>
                      <a:pt x="2402" y="15052"/>
                    </a:lnTo>
                    <a:lnTo>
                      <a:pt x="14384" y="3102"/>
                    </a:lnTo>
                    <a:lnTo>
                      <a:pt x="18490" y="7198"/>
                    </a:lnTo>
                    <a:cubicBezTo>
                      <a:pt x="18490" y="7198"/>
                      <a:pt x="6506" y="19151"/>
                      <a:pt x="6506" y="19151"/>
                    </a:cubicBezTo>
                    <a:close/>
                    <a:moveTo>
                      <a:pt x="19175" y="6514"/>
                    </a:moveTo>
                    <a:lnTo>
                      <a:pt x="15069" y="2417"/>
                    </a:lnTo>
                    <a:lnTo>
                      <a:pt x="17493" y="0"/>
                    </a:lnTo>
                    <a:lnTo>
                      <a:pt x="21600" y="4097"/>
                    </a:lnTo>
                    <a:cubicBezTo>
                      <a:pt x="21600" y="4097"/>
                      <a:pt x="19175" y="6514"/>
                      <a:pt x="19175" y="65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6200" tIns="76200" rIns="76200" bIns="76200" numCol="1" anchor="ctr">
                <a:noAutofit/>
              </a:bodyPr>
              <a:lstStyle/>
              <a:p>
                <a:pPr algn="ctr" defTabSz="914400">
                  <a:defRPr sz="6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</p:grpSp>
      <p:grpSp>
        <p:nvGrpSpPr>
          <p:cNvPr id="305" name="成组"/>
          <p:cNvGrpSpPr/>
          <p:nvPr/>
        </p:nvGrpSpPr>
        <p:grpSpPr>
          <a:xfrm>
            <a:off x="7654401" y="5216883"/>
            <a:ext cx="2753785" cy="2198709"/>
            <a:chOff x="0" y="0"/>
            <a:chExt cx="2753784" cy="2198707"/>
          </a:xfrm>
        </p:grpSpPr>
        <p:sp>
          <p:nvSpPr>
            <p:cNvPr id="300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301" name="工程设计"/>
            <p:cNvSpPr txBox="1"/>
            <p:nvPr/>
          </p:nvSpPr>
          <p:spPr>
            <a:xfrm>
              <a:off x="165949" y="1267000"/>
              <a:ext cx="2421887" cy="4572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1168400">
                <a:lnSpc>
                  <a:spcPct val="110000"/>
                </a:lnSpc>
                <a:spcBef>
                  <a:spcPts val="6000"/>
                </a:spcBef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工程设计</a:t>
              </a:r>
            </a:p>
          </p:txBody>
        </p:sp>
        <p:grpSp>
          <p:nvGrpSpPr>
            <p:cNvPr id="304" name="成组"/>
            <p:cNvGrpSpPr/>
            <p:nvPr/>
          </p:nvGrpSpPr>
          <p:grpSpPr>
            <a:xfrm>
              <a:off x="826212" y="0"/>
              <a:ext cx="1101360" cy="1101359"/>
              <a:chOff x="0" y="0"/>
              <a:chExt cx="1101358" cy="1101358"/>
            </a:xfrm>
          </p:grpSpPr>
          <p:sp>
            <p:nvSpPr>
              <p:cNvPr id="302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4CB7F5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303" name="形状"/>
              <p:cNvSpPr/>
              <p:nvPr/>
            </p:nvSpPr>
            <p:spPr>
              <a:xfrm>
                <a:off x="435002" y="328221"/>
                <a:ext cx="231356" cy="4449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8796" y="4104"/>
                    </a:moveTo>
                    <a:lnTo>
                      <a:pt x="2804" y="4104"/>
                    </a:lnTo>
                    <a:lnTo>
                      <a:pt x="2804" y="17604"/>
                    </a:lnTo>
                    <a:lnTo>
                      <a:pt x="18796" y="17604"/>
                    </a:lnTo>
                    <a:cubicBezTo>
                      <a:pt x="18796" y="17604"/>
                      <a:pt x="18796" y="4104"/>
                      <a:pt x="18796" y="4104"/>
                    </a:cubicBezTo>
                    <a:close/>
                    <a:moveTo>
                      <a:pt x="14045" y="2025"/>
                    </a:moveTo>
                    <a:lnTo>
                      <a:pt x="7555" y="2025"/>
                    </a:lnTo>
                    <a:cubicBezTo>
                      <a:pt x="7196" y="2025"/>
                      <a:pt x="6906" y="2176"/>
                      <a:pt x="6906" y="2363"/>
                    </a:cubicBezTo>
                    <a:cubicBezTo>
                      <a:pt x="6906" y="2549"/>
                      <a:pt x="7196" y="2700"/>
                      <a:pt x="7555" y="2700"/>
                    </a:cubicBezTo>
                    <a:lnTo>
                      <a:pt x="14045" y="2700"/>
                    </a:lnTo>
                    <a:cubicBezTo>
                      <a:pt x="14404" y="2700"/>
                      <a:pt x="14694" y="2549"/>
                      <a:pt x="14694" y="2363"/>
                    </a:cubicBezTo>
                    <a:cubicBezTo>
                      <a:pt x="14694" y="2176"/>
                      <a:pt x="14404" y="2025"/>
                      <a:pt x="14045" y="2025"/>
                    </a:cubicBezTo>
                    <a:close/>
                    <a:moveTo>
                      <a:pt x="10800" y="20250"/>
                    </a:moveTo>
                    <a:cubicBezTo>
                      <a:pt x="11875" y="20250"/>
                      <a:pt x="12747" y="19796"/>
                      <a:pt x="12747" y="19237"/>
                    </a:cubicBezTo>
                    <a:cubicBezTo>
                      <a:pt x="12747" y="18678"/>
                      <a:pt x="11875" y="18225"/>
                      <a:pt x="10800" y="18225"/>
                    </a:cubicBezTo>
                    <a:cubicBezTo>
                      <a:pt x="9725" y="18225"/>
                      <a:pt x="8853" y="18678"/>
                      <a:pt x="8853" y="19237"/>
                    </a:cubicBezTo>
                    <a:cubicBezTo>
                      <a:pt x="8853" y="19796"/>
                      <a:pt x="9725" y="20250"/>
                      <a:pt x="10800" y="20250"/>
                    </a:cubicBezTo>
                    <a:close/>
                    <a:moveTo>
                      <a:pt x="19004" y="21600"/>
                    </a:moveTo>
                    <a:lnTo>
                      <a:pt x="2596" y="21600"/>
                    </a:lnTo>
                    <a:cubicBezTo>
                      <a:pt x="1162" y="21600"/>
                      <a:pt x="0" y="20996"/>
                      <a:pt x="0" y="20250"/>
                    </a:cubicBezTo>
                    <a:lnTo>
                      <a:pt x="0" y="1350"/>
                    </a:lnTo>
                    <a:cubicBezTo>
                      <a:pt x="0" y="604"/>
                      <a:pt x="1162" y="0"/>
                      <a:pt x="2596" y="0"/>
                    </a:cubicBezTo>
                    <a:lnTo>
                      <a:pt x="19004" y="0"/>
                    </a:lnTo>
                    <a:cubicBezTo>
                      <a:pt x="20438" y="0"/>
                      <a:pt x="21600" y="604"/>
                      <a:pt x="21600" y="1350"/>
                    </a:cubicBezTo>
                    <a:lnTo>
                      <a:pt x="21600" y="20250"/>
                    </a:lnTo>
                    <a:cubicBezTo>
                      <a:pt x="21600" y="20996"/>
                      <a:pt x="20438" y="21600"/>
                      <a:pt x="19004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6200" tIns="76200" rIns="76200" bIns="76200" numCol="1" anchor="ctr">
                <a:noAutofit/>
              </a:bodyPr>
              <a:lstStyle/>
              <a:p>
                <a:pPr algn="ctr" defTabSz="914400">
                  <a:defRPr sz="6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</p:grpSp>
      <p:grpSp>
        <p:nvGrpSpPr>
          <p:cNvPr id="311" name="成组"/>
          <p:cNvGrpSpPr/>
          <p:nvPr/>
        </p:nvGrpSpPr>
        <p:grpSpPr>
          <a:xfrm>
            <a:off x="10815108" y="5216883"/>
            <a:ext cx="2753785" cy="2198709"/>
            <a:chOff x="0" y="0"/>
            <a:chExt cx="2753784" cy="2198707"/>
          </a:xfrm>
        </p:grpSpPr>
        <p:sp>
          <p:nvSpPr>
            <p:cNvPr id="306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307" name="合同管理…"/>
            <p:cNvSpPr txBox="1"/>
            <p:nvPr/>
          </p:nvSpPr>
          <p:spPr>
            <a:xfrm>
              <a:off x="165949" y="1178100"/>
              <a:ext cx="2421887" cy="10160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ctr" defTabSz="1168400">
                <a:lnSpc>
                  <a:spcPct val="80000"/>
                </a:lnSpc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合同管理</a:t>
              </a:r>
            </a:p>
            <a:p>
              <a:pPr algn="ctr" defTabSz="1168400">
                <a:lnSpc>
                  <a:spcPct val="80000"/>
                </a:lnSpc>
                <a:defRPr sz="23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一期已完成</a:t>
              </a:r>
            </a:p>
          </p:txBody>
        </p:sp>
        <p:grpSp>
          <p:nvGrpSpPr>
            <p:cNvPr id="310" name="成组"/>
            <p:cNvGrpSpPr/>
            <p:nvPr/>
          </p:nvGrpSpPr>
          <p:grpSpPr>
            <a:xfrm>
              <a:off x="826212" y="0"/>
              <a:ext cx="1101360" cy="1101359"/>
              <a:chOff x="0" y="0"/>
              <a:chExt cx="1101358" cy="1101358"/>
            </a:xfrm>
          </p:grpSpPr>
          <p:sp>
            <p:nvSpPr>
              <p:cNvPr id="308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00CBCD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309" name="形状"/>
              <p:cNvSpPr/>
              <p:nvPr/>
            </p:nvSpPr>
            <p:spPr>
              <a:xfrm>
                <a:off x="360083" y="360078"/>
                <a:ext cx="381194" cy="3812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6913"/>
                    </a:moveTo>
                    <a:cubicBezTo>
                      <a:pt x="8653" y="6913"/>
                      <a:pt x="6912" y="8653"/>
                      <a:pt x="6912" y="10800"/>
                    </a:cubicBezTo>
                    <a:cubicBezTo>
                      <a:pt x="6912" y="12947"/>
                      <a:pt x="8653" y="14687"/>
                      <a:pt x="10800" y="14687"/>
                    </a:cubicBezTo>
                    <a:cubicBezTo>
                      <a:pt x="12947" y="14687"/>
                      <a:pt x="14687" y="12947"/>
                      <a:pt x="14687" y="10800"/>
                    </a:cubicBezTo>
                    <a:cubicBezTo>
                      <a:pt x="14687" y="8653"/>
                      <a:pt x="12947" y="6913"/>
                      <a:pt x="10800" y="6913"/>
                    </a:cubicBezTo>
                    <a:close/>
                    <a:moveTo>
                      <a:pt x="21600" y="9257"/>
                    </a:moveTo>
                    <a:lnTo>
                      <a:pt x="21600" y="12343"/>
                    </a:lnTo>
                    <a:cubicBezTo>
                      <a:pt x="21600" y="12343"/>
                      <a:pt x="20184" y="12738"/>
                      <a:pt x="18089" y="13128"/>
                    </a:cubicBezTo>
                    <a:cubicBezTo>
                      <a:pt x="17994" y="13428"/>
                      <a:pt x="17898" y="13723"/>
                      <a:pt x="17766" y="14007"/>
                    </a:cubicBezTo>
                    <a:cubicBezTo>
                      <a:pt x="19158" y="15729"/>
                      <a:pt x="20056" y="16971"/>
                      <a:pt x="20056" y="16971"/>
                    </a:cubicBezTo>
                    <a:lnTo>
                      <a:pt x="16970" y="20057"/>
                    </a:lnTo>
                    <a:cubicBezTo>
                      <a:pt x="16970" y="20057"/>
                      <a:pt x="15727" y="19158"/>
                      <a:pt x="14006" y="17768"/>
                    </a:cubicBezTo>
                    <a:cubicBezTo>
                      <a:pt x="13725" y="17897"/>
                      <a:pt x="13429" y="17994"/>
                      <a:pt x="13131" y="18089"/>
                    </a:cubicBezTo>
                    <a:cubicBezTo>
                      <a:pt x="12740" y="20184"/>
                      <a:pt x="12341" y="21600"/>
                      <a:pt x="12341" y="21600"/>
                    </a:cubicBezTo>
                    <a:lnTo>
                      <a:pt x="9257" y="21600"/>
                    </a:lnTo>
                    <a:cubicBezTo>
                      <a:pt x="9257" y="21600"/>
                      <a:pt x="8859" y="20187"/>
                      <a:pt x="8467" y="18098"/>
                    </a:cubicBezTo>
                    <a:cubicBezTo>
                      <a:pt x="8166" y="18003"/>
                      <a:pt x="7867" y="17907"/>
                      <a:pt x="7583" y="17777"/>
                    </a:cubicBezTo>
                    <a:cubicBezTo>
                      <a:pt x="5866" y="19163"/>
                      <a:pt x="4628" y="20057"/>
                      <a:pt x="4628" y="20057"/>
                    </a:cubicBezTo>
                    <a:lnTo>
                      <a:pt x="1543" y="16972"/>
                    </a:lnTo>
                    <a:cubicBezTo>
                      <a:pt x="1543" y="16972"/>
                      <a:pt x="2434" y="15738"/>
                      <a:pt x="3816" y="14027"/>
                    </a:cubicBezTo>
                    <a:cubicBezTo>
                      <a:pt x="3682" y="13741"/>
                      <a:pt x="3581" y="13440"/>
                      <a:pt x="3483" y="13136"/>
                    </a:cubicBezTo>
                    <a:cubicBezTo>
                      <a:pt x="1403" y="12743"/>
                      <a:pt x="0" y="12343"/>
                      <a:pt x="0" y="12343"/>
                    </a:cubicBezTo>
                    <a:lnTo>
                      <a:pt x="0" y="9257"/>
                    </a:lnTo>
                    <a:cubicBezTo>
                      <a:pt x="0" y="9257"/>
                      <a:pt x="1398" y="8860"/>
                      <a:pt x="3473" y="8469"/>
                    </a:cubicBezTo>
                    <a:cubicBezTo>
                      <a:pt x="3570" y="8160"/>
                      <a:pt x="3671" y="7856"/>
                      <a:pt x="3805" y="7565"/>
                    </a:cubicBezTo>
                    <a:cubicBezTo>
                      <a:pt x="2429" y="5858"/>
                      <a:pt x="1543" y="4629"/>
                      <a:pt x="1543" y="4629"/>
                    </a:cubicBezTo>
                    <a:lnTo>
                      <a:pt x="4628" y="1543"/>
                    </a:lnTo>
                    <a:cubicBezTo>
                      <a:pt x="4628" y="1543"/>
                      <a:pt x="5858" y="2430"/>
                      <a:pt x="7565" y="3805"/>
                    </a:cubicBezTo>
                    <a:cubicBezTo>
                      <a:pt x="7856" y="3671"/>
                      <a:pt x="8162" y="3570"/>
                      <a:pt x="8472" y="3472"/>
                    </a:cubicBezTo>
                    <a:cubicBezTo>
                      <a:pt x="8863" y="1399"/>
                      <a:pt x="9257" y="0"/>
                      <a:pt x="9257" y="0"/>
                    </a:cubicBezTo>
                    <a:lnTo>
                      <a:pt x="12341" y="0"/>
                    </a:lnTo>
                    <a:cubicBezTo>
                      <a:pt x="12341" y="0"/>
                      <a:pt x="12741" y="1404"/>
                      <a:pt x="13132" y="3482"/>
                    </a:cubicBezTo>
                    <a:cubicBezTo>
                      <a:pt x="13437" y="3581"/>
                      <a:pt x="13738" y="3681"/>
                      <a:pt x="14025" y="3814"/>
                    </a:cubicBezTo>
                    <a:cubicBezTo>
                      <a:pt x="15736" y="2434"/>
                      <a:pt x="16970" y="1543"/>
                      <a:pt x="16970" y="1543"/>
                    </a:cubicBezTo>
                    <a:lnTo>
                      <a:pt x="20056" y="4629"/>
                    </a:lnTo>
                    <a:cubicBezTo>
                      <a:pt x="20056" y="4629"/>
                      <a:pt x="19164" y="5869"/>
                      <a:pt x="17778" y="7587"/>
                    </a:cubicBezTo>
                    <a:cubicBezTo>
                      <a:pt x="17909" y="7870"/>
                      <a:pt x="18002" y="8169"/>
                      <a:pt x="18099" y="8469"/>
                    </a:cubicBezTo>
                    <a:cubicBezTo>
                      <a:pt x="20187" y="8861"/>
                      <a:pt x="21600" y="9257"/>
                      <a:pt x="21600" y="92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6200" tIns="76200" rIns="76200" bIns="76200" numCol="1" anchor="ctr">
                <a:noAutofit/>
              </a:bodyPr>
              <a:lstStyle/>
              <a:p>
                <a:pPr algn="ctr" defTabSz="914400">
                  <a:defRPr sz="6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</p:grpSp>
      <p:grpSp>
        <p:nvGrpSpPr>
          <p:cNvPr id="317" name="成组"/>
          <p:cNvGrpSpPr/>
          <p:nvPr/>
        </p:nvGrpSpPr>
        <p:grpSpPr>
          <a:xfrm>
            <a:off x="13975813" y="5216883"/>
            <a:ext cx="2753785" cy="2210103"/>
            <a:chOff x="0" y="0"/>
            <a:chExt cx="2753784" cy="2210101"/>
          </a:xfrm>
        </p:grpSpPr>
        <p:sp>
          <p:nvSpPr>
            <p:cNvPr id="312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grpSp>
          <p:nvGrpSpPr>
            <p:cNvPr id="315" name="成组"/>
            <p:cNvGrpSpPr/>
            <p:nvPr/>
          </p:nvGrpSpPr>
          <p:grpSpPr>
            <a:xfrm>
              <a:off x="826212" y="0"/>
              <a:ext cx="1101360" cy="1101359"/>
              <a:chOff x="0" y="0"/>
              <a:chExt cx="1101358" cy="1101358"/>
            </a:xfrm>
          </p:grpSpPr>
          <p:sp>
            <p:nvSpPr>
              <p:cNvPr id="313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60CD75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314" name="书"/>
              <p:cNvSpPr/>
              <p:nvPr/>
            </p:nvSpPr>
            <p:spPr>
              <a:xfrm>
                <a:off x="313245" y="357932"/>
                <a:ext cx="474867" cy="3854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8703"/>
                    </a:lnTo>
                    <a:lnTo>
                      <a:pt x="0" y="17407"/>
                    </a:lnTo>
                    <a:cubicBezTo>
                      <a:pt x="7892" y="17407"/>
                      <a:pt x="10521" y="21600"/>
                      <a:pt x="10521" y="21600"/>
                    </a:cubicBezTo>
                    <a:lnTo>
                      <a:pt x="10521" y="13417"/>
                    </a:lnTo>
                    <a:lnTo>
                      <a:pt x="10521" y="5233"/>
                    </a:lnTo>
                    <a:cubicBezTo>
                      <a:pt x="10521" y="5233"/>
                      <a:pt x="7892" y="0"/>
                      <a:pt x="0" y="0"/>
                    </a:cubicBezTo>
                    <a:close/>
                    <a:moveTo>
                      <a:pt x="21600" y="0"/>
                    </a:moveTo>
                    <a:cubicBezTo>
                      <a:pt x="13708" y="0"/>
                      <a:pt x="11079" y="5233"/>
                      <a:pt x="11079" y="5233"/>
                    </a:cubicBezTo>
                    <a:lnTo>
                      <a:pt x="11079" y="13417"/>
                    </a:lnTo>
                    <a:lnTo>
                      <a:pt x="11079" y="21600"/>
                    </a:lnTo>
                    <a:cubicBezTo>
                      <a:pt x="11079" y="21600"/>
                      <a:pt x="13708" y="17407"/>
                      <a:pt x="21600" y="17407"/>
                    </a:cubicBezTo>
                    <a:lnTo>
                      <a:pt x="21600" y="8703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316" name="计量支付…"/>
            <p:cNvSpPr txBox="1"/>
            <p:nvPr/>
          </p:nvSpPr>
          <p:spPr>
            <a:xfrm>
              <a:off x="165949" y="1194101"/>
              <a:ext cx="2421886" cy="10160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ctr" defTabSz="1168400">
                <a:lnSpc>
                  <a:spcPct val="80000"/>
                </a:lnSpc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计量支付</a:t>
              </a:r>
            </a:p>
            <a:p>
              <a:pPr algn="ctr" defTabSz="1168400">
                <a:lnSpc>
                  <a:spcPct val="80000"/>
                </a:lnSpc>
                <a:defRPr sz="23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一期已完成</a:t>
              </a:r>
            </a:p>
          </p:txBody>
        </p:sp>
      </p:grpSp>
      <p:grpSp>
        <p:nvGrpSpPr>
          <p:cNvPr id="323" name="成组"/>
          <p:cNvGrpSpPr/>
          <p:nvPr/>
        </p:nvGrpSpPr>
        <p:grpSpPr>
          <a:xfrm>
            <a:off x="17136519" y="5216883"/>
            <a:ext cx="2753786" cy="2198709"/>
            <a:chOff x="0" y="0"/>
            <a:chExt cx="2753784" cy="2198707"/>
          </a:xfrm>
        </p:grpSpPr>
        <p:sp>
          <p:nvSpPr>
            <p:cNvPr id="318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319" name="经济签证"/>
            <p:cNvSpPr txBox="1"/>
            <p:nvPr/>
          </p:nvSpPr>
          <p:spPr>
            <a:xfrm>
              <a:off x="165949" y="1267000"/>
              <a:ext cx="2421887" cy="4572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1168400">
                <a:lnSpc>
                  <a:spcPct val="110000"/>
                </a:lnSpc>
                <a:spcBef>
                  <a:spcPts val="6000"/>
                </a:spcBef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经济签证</a:t>
              </a:r>
            </a:p>
          </p:txBody>
        </p:sp>
        <p:grpSp>
          <p:nvGrpSpPr>
            <p:cNvPr id="322" name="成组"/>
            <p:cNvGrpSpPr/>
            <p:nvPr/>
          </p:nvGrpSpPr>
          <p:grpSpPr>
            <a:xfrm>
              <a:off x="826213" y="0"/>
              <a:ext cx="1101359" cy="1101359"/>
              <a:chOff x="0" y="0"/>
              <a:chExt cx="1101358" cy="1101358"/>
            </a:xfrm>
          </p:grpSpPr>
          <p:sp>
            <p:nvSpPr>
              <p:cNvPr id="320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CD00C0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321" name="钢笔"/>
              <p:cNvSpPr/>
              <p:nvPr/>
            </p:nvSpPr>
            <p:spPr>
              <a:xfrm>
                <a:off x="443154" y="296679"/>
                <a:ext cx="215050" cy="508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935" y="0"/>
                    </a:moveTo>
                    <a:cubicBezTo>
                      <a:pt x="1645" y="0"/>
                      <a:pt x="1407" y="101"/>
                      <a:pt x="1407" y="224"/>
                    </a:cubicBezTo>
                    <a:lnTo>
                      <a:pt x="1407" y="3038"/>
                    </a:lnTo>
                    <a:cubicBezTo>
                      <a:pt x="1407" y="3161"/>
                      <a:pt x="1645" y="3262"/>
                      <a:pt x="1935" y="3262"/>
                    </a:cubicBezTo>
                    <a:lnTo>
                      <a:pt x="19665" y="3262"/>
                    </a:lnTo>
                    <a:cubicBezTo>
                      <a:pt x="19955" y="3262"/>
                      <a:pt x="20193" y="3161"/>
                      <a:pt x="20193" y="3038"/>
                    </a:cubicBezTo>
                    <a:lnTo>
                      <a:pt x="20193" y="224"/>
                    </a:lnTo>
                    <a:cubicBezTo>
                      <a:pt x="20193" y="101"/>
                      <a:pt x="19955" y="0"/>
                      <a:pt x="19665" y="0"/>
                    </a:cubicBezTo>
                    <a:lnTo>
                      <a:pt x="1935" y="0"/>
                    </a:lnTo>
                    <a:close/>
                    <a:moveTo>
                      <a:pt x="1882" y="3889"/>
                    </a:moveTo>
                    <a:cubicBezTo>
                      <a:pt x="1882" y="3889"/>
                      <a:pt x="1613" y="7417"/>
                      <a:pt x="0" y="12311"/>
                    </a:cubicBezTo>
                    <a:lnTo>
                      <a:pt x="10218" y="21600"/>
                    </a:lnTo>
                    <a:lnTo>
                      <a:pt x="10602" y="16527"/>
                    </a:lnTo>
                    <a:lnTo>
                      <a:pt x="10602" y="11088"/>
                    </a:lnTo>
                    <a:cubicBezTo>
                      <a:pt x="9608" y="11046"/>
                      <a:pt x="8831" y="10690"/>
                      <a:pt x="8831" y="10258"/>
                    </a:cubicBezTo>
                    <a:cubicBezTo>
                      <a:pt x="8831" y="9798"/>
                      <a:pt x="9712" y="9425"/>
                      <a:pt x="10800" y="9425"/>
                    </a:cubicBezTo>
                    <a:cubicBezTo>
                      <a:pt x="11888" y="9425"/>
                      <a:pt x="12769" y="9798"/>
                      <a:pt x="12769" y="10258"/>
                    </a:cubicBezTo>
                    <a:cubicBezTo>
                      <a:pt x="12769" y="10691"/>
                      <a:pt x="11993" y="11046"/>
                      <a:pt x="10998" y="11088"/>
                    </a:cubicBezTo>
                    <a:lnTo>
                      <a:pt x="10998" y="16527"/>
                    </a:lnTo>
                    <a:lnTo>
                      <a:pt x="11382" y="21600"/>
                    </a:lnTo>
                    <a:lnTo>
                      <a:pt x="21600" y="12311"/>
                    </a:lnTo>
                    <a:cubicBezTo>
                      <a:pt x="19987" y="7417"/>
                      <a:pt x="19718" y="3889"/>
                      <a:pt x="19718" y="3889"/>
                    </a:cubicBezTo>
                    <a:lnTo>
                      <a:pt x="11559" y="3889"/>
                    </a:lnTo>
                    <a:lnTo>
                      <a:pt x="10041" y="3889"/>
                    </a:lnTo>
                    <a:lnTo>
                      <a:pt x="1882" y="3889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329" name="成组"/>
          <p:cNvGrpSpPr/>
          <p:nvPr/>
        </p:nvGrpSpPr>
        <p:grpSpPr>
          <a:xfrm>
            <a:off x="20297226" y="5216883"/>
            <a:ext cx="2753785" cy="2198709"/>
            <a:chOff x="0" y="0"/>
            <a:chExt cx="2753784" cy="2198707"/>
          </a:xfrm>
        </p:grpSpPr>
        <p:sp>
          <p:nvSpPr>
            <p:cNvPr id="324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325" name="结算审计…"/>
            <p:cNvSpPr txBox="1"/>
            <p:nvPr/>
          </p:nvSpPr>
          <p:spPr>
            <a:xfrm>
              <a:off x="165949" y="1267000"/>
              <a:ext cx="2421887" cy="852139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ctr" defTabSz="1168400">
                <a:lnSpc>
                  <a:spcPct val="80000"/>
                </a:lnSpc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结算审计</a:t>
              </a:r>
            </a:p>
            <a:p>
              <a:pPr algn="ctr" defTabSz="1168400">
                <a:lnSpc>
                  <a:spcPct val="80000"/>
                </a:lnSpc>
                <a:defRPr sz="23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审计系统</a:t>
              </a:r>
            </a:p>
          </p:txBody>
        </p:sp>
        <p:grpSp>
          <p:nvGrpSpPr>
            <p:cNvPr id="328" name="成组"/>
            <p:cNvGrpSpPr/>
            <p:nvPr/>
          </p:nvGrpSpPr>
          <p:grpSpPr>
            <a:xfrm>
              <a:off x="826213" y="0"/>
              <a:ext cx="1101359" cy="1101359"/>
              <a:chOff x="0" y="0"/>
              <a:chExt cx="1101358" cy="1101358"/>
            </a:xfrm>
          </p:grpSpPr>
          <p:sp>
            <p:nvSpPr>
              <p:cNvPr id="326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CD6200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327" name="计算器"/>
              <p:cNvSpPr/>
              <p:nvPr/>
            </p:nvSpPr>
            <p:spPr>
              <a:xfrm>
                <a:off x="390317" y="323694"/>
                <a:ext cx="320724" cy="4539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522" y="0"/>
                    </a:moveTo>
                    <a:cubicBezTo>
                      <a:pt x="681" y="0"/>
                      <a:pt x="0" y="481"/>
                      <a:pt x="0" y="1075"/>
                    </a:cubicBezTo>
                    <a:lnTo>
                      <a:pt x="0" y="20525"/>
                    </a:lnTo>
                    <a:cubicBezTo>
                      <a:pt x="0" y="21119"/>
                      <a:pt x="681" y="21600"/>
                      <a:pt x="1522" y="21600"/>
                    </a:cubicBezTo>
                    <a:lnTo>
                      <a:pt x="20081" y="21600"/>
                    </a:lnTo>
                    <a:cubicBezTo>
                      <a:pt x="20922" y="21600"/>
                      <a:pt x="21600" y="21119"/>
                      <a:pt x="21600" y="20525"/>
                    </a:cubicBezTo>
                    <a:lnTo>
                      <a:pt x="21600" y="1075"/>
                    </a:lnTo>
                    <a:cubicBezTo>
                      <a:pt x="21592" y="481"/>
                      <a:pt x="20912" y="0"/>
                      <a:pt x="20071" y="0"/>
                    </a:cubicBezTo>
                    <a:lnTo>
                      <a:pt x="1522" y="0"/>
                    </a:lnTo>
                    <a:close/>
                    <a:moveTo>
                      <a:pt x="2866" y="1696"/>
                    </a:moveTo>
                    <a:lnTo>
                      <a:pt x="18734" y="1696"/>
                    </a:lnTo>
                    <a:cubicBezTo>
                      <a:pt x="19017" y="1696"/>
                      <a:pt x="19254" y="1857"/>
                      <a:pt x="19254" y="2062"/>
                    </a:cubicBezTo>
                    <a:lnTo>
                      <a:pt x="19254" y="4985"/>
                    </a:lnTo>
                    <a:cubicBezTo>
                      <a:pt x="19254" y="5185"/>
                      <a:pt x="19024" y="5351"/>
                      <a:pt x="18734" y="5351"/>
                    </a:cubicBezTo>
                    <a:lnTo>
                      <a:pt x="2866" y="5351"/>
                    </a:lnTo>
                    <a:cubicBezTo>
                      <a:pt x="2583" y="5351"/>
                      <a:pt x="2348" y="5190"/>
                      <a:pt x="2348" y="4985"/>
                    </a:cubicBezTo>
                    <a:lnTo>
                      <a:pt x="2348" y="2062"/>
                    </a:lnTo>
                    <a:cubicBezTo>
                      <a:pt x="2348" y="1862"/>
                      <a:pt x="2576" y="1696"/>
                      <a:pt x="2866" y="1696"/>
                    </a:cubicBezTo>
                    <a:close/>
                    <a:moveTo>
                      <a:pt x="17580" y="6615"/>
                    </a:moveTo>
                    <a:cubicBezTo>
                      <a:pt x="17771" y="6615"/>
                      <a:pt x="17924" y="6723"/>
                      <a:pt x="17924" y="6858"/>
                    </a:cubicBezTo>
                    <a:cubicBezTo>
                      <a:pt x="17924" y="6993"/>
                      <a:pt x="17771" y="7101"/>
                      <a:pt x="17580" y="7101"/>
                    </a:cubicBezTo>
                    <a:cubicBezTo>
                      <a:pt x="17389" y="7106"/>
                      <a:pt x="17236" y="6993"/>
                      <a:pt x="17236" y="6858"/>
                    </a:cubicBezTo>
                    <a:cubicBezTo>
                      <a:pt x="17236" y="6723"/>
                      <a:pt x="17389" y="6615"/>
                      <a:pt x="17580" y="6615"/>
                    </a:cubicBezTo>
                    <a:close/>
                    <a:moveTo>
                      <a:pt x="2890" y="6674"/>
                    </a:moveTo>
                    <a:lnTo>
                      <a:pt x="5121" y="6674"/>
                    </a:lnTo>
                    <a:cubicBezTo>
                      <a:pt x="5419" y="6674"/>
                      <a:pt x="5663" y="6847"/>
                      <a:pt x="5663" y="7057"/>
                    </a:cubicBezTo>
                    <a:lnTo>
                      <a:pt x="5663" y="8073"/>
                    </a:lnTo>
                    <a:cubicBezTo>
                      <a:pt x="5663" y="8284"/>
                      <a:pt x="5419" y="8456"/>
                      <a:pt x="5121" y="8456"/>
                    </a:cubicBezTo>
                    <a:lnTo>
                      <a:pt x="2890" y="8456"/>
                    </a:lnTo>
                    <a:cubicBezTo>
                      <a:pt x="2592" y="8456"/>
                      <a:pt x="2348" y="8284"/>
                      <a:pt x="2348" y="8073"/>
                    </a:cubicBezTo>
                    <a:lnTo>
                      <a:pt x="2348" y="7057"/>
                    </a:lnTo>
                    <a:cubicBezTo>
                      <a:pt x="2348" y="6847"/>
                      <a:pt x="2592" y="6674"/>
                      <a:pt x="2890" y="6674"/>
                    </a:cubicBezTo>
                    <a:close/>
                    <a:moveTo>
                      <a:pt x="7400" y="6674"/>
                    </a:moveTo>
                    <a:lnTo>
                      <a:pt x="9669" y="6674"/>
                    </a:lnTo>
                    <a:cubicBezTo>
                      <a:pt x="9967" y="6674"/>
                      <a:pt x="10211" y="6847"/>
                      <a:pt x="10211" y="7057"/>
                    </a:cubicBezTo>
                    <a:lnTo>
                      <a:pt x="10211" y="8073"/>
                    </a:lnTo>
                    <a:cubicBezTo>
                      <a:pt x="10211" y="8284"/>
                      <a:pt x="9967" y="8456"/>
                      <a:pt x="9669" y="8456"/>
                    </a:cubicBezTo>
                    <a:lnTo>
                      <a:pt x="7400" y="8456"/>
                    </a:lnTo>
                    <a:cubicBezTo>
                      <a:pt x="7102" y="8456"/>
                      <a:pt x="6858" y="8284"/>
                      <a:pt x="6858" y="8073"/>
                    </a:cubicBezTo>
                    <a:lnTo>
                      <a:pt x="6858" y="7057"/>
                    </a:lnTo>
                    <a:cubicBezTo>
                      <a:pt x="6858" y="6847"/>
                      <a:pt x="7102" y="6674"/>
                      <a:pt x="7400" y="6674"/>
                    </a:cubicBezTo>
                    <a:close/>
                    <a:moveTo>
                      <a:pt x="11924" y="6674"/>
                    </a:moveTo>
                    <a:lnTo>
                      <a:pt x="14195" y="6674"/>
                    </a:lnTo>
                    <a:cubicBezTo>
                      <a:pt x="14493" y="6674"/>
                      <a:pt x="14738" y="6847"/>
                      <a:pt x="14738" y="7057"/>
                    </a:cubicBezTo>
                    <a:lnTo>
                      <a:pt x="14738" y="8073"/>
                    </a:lnTo>
                    <a:cubicBezTo>
                      <a:pt x="14738" y="8284"/>
                      <a:pt x="14493" y="8456"/>
                      <a:pt x="14195" y="8456"/>
                    </a:cubicBezTo>
                    <a:lnTo>
                      <a:pt x="11924" y="8456"/>
                    </a:lnTo>
                    <a:cubicBezTo>
                      <a:pt x="11626" y="8456"/>
                      <a:pt x="11382" y="8284"/>
                      <a:pt x="11382" y="8073"/>
                    </a:cubicBezTo>
                    <a:lnTo>
                      <a:pt x="11382" y="7057"/>
                    </a:lnTo>
                    <a:cubicBezTo>
                      <a:pt x="11382" y="6847"/>
                      <a:pt x="11626" y="6674"/>
                      <a:pt x="11924" y="6674"/>
                    </a:cubicBezTo>
                    <a:close/>
                    <a:moveTo>
                      <a:pt x="16433" y="7290"/>
                    </a:moveTo>
                    <a:lnTo>
                      <a:pt x="18743" y="7290"/>
                    </a:lnTo>
                    <a:lnTo>
                      <a:pt x="18743" y="7685"/>
                    </a:lnTo>
                    <a:lnTo>
                      <a:pt x="16433" y="7685"/>
                    </a:lnTo>
                    <a:lnTo>
                      <a:pt x="16433" y="7290"/>
                    </a:lnTo>
                    <a:close/>
                    <a:moveTo>
                      <a:pt x="17580" y="7867"/>
                    </a:moveTo>
                    <a:cubicBezTo>
                      <a:pt x="17771" y="7867"/>
                      <a:pt x="17924" y="7975"/>
                      <a:pt x="17924" y="8110"/>
                    </a:cubicBezTo>
                    <a:cubicBezTo>
                      <a:pt x="17924" y="8245"/>
                      <a:pt x="17771" y="8353"/>
                      <a:pt x="17580" y="8353"/>
                    </a:cubicBezTo>
                    <a:cubicBezTo>
                      <a:pt x="17389" y="8353"/>
                      <a:pt x="17236" y="8245"/>
                      <a:pt x="17236" y="8110"/>
                    </a:cubicBezTo>
                    <a:cubicBezTo>
                      <a:pt x="17236" y="7975"/>
                      <a:pt x="17389" y="7867"/>
                      <a:pt x="17580" y="7867"/>
                    </a:cubicBezTo>
                    <a:close/>
                    <a:moveTo>
                      <a:pt x="2890" y="9580"/>
                    </a:moveTo>
                    <a:lnTo>
                      <a:pt x="5121" y="9580"/>
                    </a:lnTo>
                    <a:cubicBezTo>
                      <a:pt x="5419" y="9580"/>
                      <a:pt x="5663" y="9752"/>
                      <a:pt x="5663" y="9963"/>
                    </a:cubicBezTo>
                    <a:lnTo>
                      <a:pt x="5663" y="10979"/>
                    </a:lnTo>
                    <a:cubicBezTo>
                      <a:pt x="5663" y="11189"/>
                      <a:pt x="5419" y="11362"/>
                      <a:pt x="5121" y="11362"/>
                    </a:cubicBezTo>
                    <a:lnTo>
                      <a:pt x="2890" y="11362"/>
                    </a:lnTo>
                    <a:cubicBezTo>
                      <a:pt x="2592" y="11362"/>
                      <a:pt x="2348" y="11189"/>
                      <a:pt x="2348" y="10979"/>
                    </a:cubicBezTo>
                    <a:lnTo>
                      <a:pt x="2348" y="9963"/>
                    </a:lnTo>
                    <a:cubicBezTo>
                      <a:pt x="2348" y="9752"/>
                      <a:pt x="2592" y="9580"/>
                      <a:pt x="2890" y="9580"/>
                    </a:cubicBezTo>
                    <a:close/>
                    <a:moveTo>
                      <a:pt x="7400" y="9580"/>
                    </a:moveTo>
                    <a:lnTo>
                      <a:pt x="9669" y="9580"/>
                    </a:lnTo>
                    <a:cubicBezTo>
                      <a:pt x="9967" y="9580"/>
                      <a:pt x="10211" y="9752"/>
                      <a:pt x="10211" y="9963"/>
                    </a:cubicBezTo>
                    <a:lnTo>
                      <a:pt x="10211" y="10979"/>
                    </a:lnTo>
                    <a:cubicBezTo>
                      <a:pt x="10211" y="11189"/>
                      <a:pt x="9967" y="11362"/>
                      <a:pt x="9669" y="11362"/>
                    </a:cubicBezTo>
                    <a:lnTo>
                      <a:pt x="7400" y="11362"/>
                    </a:lnTo>
                    <a:cubicBezTo>
                      <a:pt x="7102" y="11362"/>
                      <a:pt x="6858" y="11189"/>
                      <a:pt x="6858" y="10979"/>
                    </a:cubicBezTo>
                    <a:lnTo>
                      <a:pt x="6858" y="9963"/>
                    </a:lnTo>
                    <a:cubicBezTo>
                      <a:pt x="6858" y="9752"/>
                      <a:pt x="7102" y="9580"/>
                      <a:pt x="7400" y="9580"/>
                    </a:cubicBezTo>
                    <a:close/>
                    <a:moveTo>
                      <a:pt x="11924" y="9580"/>
                    </a:moveTo>
                    <a:lnTo>
                      <a:pt x="14195" y="9580"/>
                    </a:lnTo>
                    <a:cubicBezTo>
                      <a:pt x="14493" y="9580"/>
                      <a:pt x="14738" y="9752"/>
                      <a:pt x="14738" y="9963"/>
                    </a:cubicBezTo>
                    <a:lnTo>
                      <a:pt x="14738" y="10979"/>
                    </a:lnTo>
                    <a:cubicBezTo>
                      <a:pt x="14738" y="11189"/>
                      <a:pt x="14493" y="11362"/>
                      <a:pt x="14195" y="11362"/>
                    </a:cubicBezTo>
                    <a:lnTo>
                      <a:pt x="11924" y="11362"/>
                    </a:lnTo>
                    <a:cubicBezTo>
                      <a:pt x="11626" y="11362"/>
                      <a:pt x="11382" y="11189"/>
                      <a:pt x="11382" y="10979"/>
                    </a:cubicBezTo>
                    <a:lnTo>
                      <a:pt x="11382" y="9963"/>
                    </a:lnTo>
                    <a:cubicBezTo>
                      <a:pt x="11382" y="9752"/>
                      <a:pt x="11626" y="9580"/>
                      <a:pt x="11924" y="9580"/>
                    </a:cubicBezTo>
                    <a:close/>
                    <a:moveTo>
                      <a:pt x="16969" y="9752"/>
                    </a:moveTo>
                    <a:lnTo>
                      <a:pt x="17587" y="10189"/>
                    </a:lnTo>
                    <a:lnTo>
                      <a:pt x="18208" y="9752"/>
                    </a:lnTo>
                    <a:lnTo>
                      <a:pt x="18598" y="10027"/>
                    </a:lnTo>
                    <a:lnTo>
                      <a:pt x="17979" y="10466"/>
                    </a:lnTo>
                    <a:lnTo>
                      <a:pt x="18598" y="10903"/>
                    </a:lnTo>
                    <a:lnTo>
                      <a:pt x="18199" y="11183"/>
                    </a:lnTo>
                    <a:lnTo>
                      <a:pt x="17580" y="10746"/>
                    </a:lnTo>
                    <a:lnTo>
                      <a:pt x="16961" y="11183"/>
                    </a:lnTo>
                    <a:lnTo>
                      <a:pt x="16572" y="10908"/>
                    </a:lnTo>
                    <a:lnTo>
                      <a:pt x="17191" y="10471"/>
                    </a:lnTo>
                    <a:lnTo>
                      <a:pt x="16572" y="10034"/>
                    </a:lnTo>
                    <a:lnTo>
                      <a:pt x="16969" y="9752"/>
                    </a:lnTo>
                    <a:close/>
                    <a:moveTo>
                      <a:pt x="2890" y="12437"/>
                    </a:moveTo>
                    <a:lnTo>
                      <a:pt x="5121" y="12437"/>
                    </a:lnTo>
                    <a:cubicBezTo>
                      <a:pt x="5419" y="12437"/>
                      <a:pt x="5663" y="12609"/>
                      <a:pt x="5663" y="12820"/>
                    </a:cubicBezTo>
                    <a:lnTo>
                      <a:pt x="5663" y="13834"/>
                    </a:lnTo>
                    <a:cubicBezTo>
                      <a:pt x="5663" y="14045"/>
                      <a:pt x="5419" y="14219"/>
                      <a:pt x="5121" y="14219"/>
                    </a:cubicBezTo>
                    <a:lnTo>
                      <a:pt x="2890" y="14219"/>
                    </a:lnTo>
                    <a:cubicBezTo>
                      <a:pt x="2592" y="14219"/>
                      <a:pt x="2348" y="14045"/>
                      <a:pt x="2348" y="13834"/>
                    </a:cubicBezTo>
                    <a:lnTo>
                      <a:pt x="2348" y="12820"/>
                    </a:lnTo>
                    <a:cubicBezTo>
                      <a:pt x="2348" y="12609"/>
                      <a:pt x="2592" y="12437"/>
                      <a:pt x="2890" y="12437"/>
                    </a:cubicBezTo>
                    <a:close/>
                    <a:moveTo>
                      <a:pt x="7400" y="12437"/>
                    </a:moveTo>
                    <a:lnTo>
                      <a:pt x="9669" y="12437"/>
                    </a:lnTo>
                    <a:cubicBezTo>
                      <a:pt x="9967" y="12437"/>
                      <a:pt x="10211" y="12609"/>
                      <a:pt x="10211" y="12820"/>
                    </a:cubicBezTo>
                    <a:lnTo>
                      <a:pt x="10211" y="13834"/>
                    </a:lnTo>
                    <a:cubicBezTo>
                      <a:pt x="10211" y="14045"/>
                      <a:pt x="9967" y="14219"/>
                      <a:pt x="9669" y="14219"/>
                    </a:cubicBezTo>
                    <a:lnTo>
                      <a:pt x="7400" y="14219"/>
                    </a:lnTo>
                    <a:cubicBezTo>
                      <a:pt x="7102" y="14219"/>
                      <a:pt x="6858" y="14045"/>
                      <a:pt x="6858" y="13834"/>
                    </a:cubicBezTo>
                    <a:lnTo>
                      <a:pt x="6858" y="12820"/>
                    </a:lnTo>
                    <a:cubicBezTo>
                      <a:pt x="6858" y="12609"/>
                      <a:pt x="7102" y="12437"/>
                      <a:pt x="7400" y="12437"/>
                    </a:cubicBezTo>
                    <a:close/>
                    <a:moveTo>
                      <a:pt x="11924" y="12437"/>
                    </a:moveTo>
                    <a:lnTo>
                      <a:pt x="14195" y="12437"/>
                    </a:lnTo>
                    <a:cubicBezTo>
                      <a:pt x="14493" y="12437"/>
                      <a:pt x="14738" y="12609"/>
                      <a:pt x="14738" y="12820"/>
                    </a:cubicBezTo>
                    <a:lnTo>
                      <a:pt x="14738" y="13834"/>
                    </a:lnTo>
                    <a:cubicBezTo>
                      <a:pt x="14738" y="14045"/>
                      <a:pt x="14493" y="14219"/>
                      <a:pt x="14195" y="14219"/>
                    </a:cubicBezTo>
                    <a:lnTo>
                      <a:pt x="11924" y="14219"/>
                    </a:lnTo>
                    <a:cubicBezTo>
                      <a:pt x="11626" y="14219"/>
                      <a:pt x="11382" y="14045"/>
                      <a:pt x="11382" y="13834"/>
                    </a:cubicBezTo>
                    <a:lnTo>
                      <a:pt x="11382" y="12820"/>
                    </a:lnTo>
                    <a:cubicBezTo>
                      <a:pt x="11382" y="12609"/>
                      <a:pt x="11626" y="12437"/>
                      <a:pt x="11924" y="12437"/>
                    </a:cubicBezTo>
                    <a:close/>
                    <a:moveTo>
                      <a:pt x="16426" y="13127"/>
                    </a:moveTo>
                    <a:lnTo>
                      <a:pt x="18734" y="13127"/>
                    </a:lnTo>
                    <a:lnTo>
                      <a:pt x="18734" y="13522"/>
                    </a:lnTo>
                    <a:lnTo>
                      <a:pt x="16426" y="13522"/>
                    </a:lnTo>
                    <a:lnTo>
                      <a:pt x="16426" y="13127"/>
                    </a:lnTo>
                    <a:close/>
                    <a:moveTo>
                      <a:pt x="2890" y="15292"/>
                    </a:moveTo>
                    <a:lnTo>
                      <a:pt x="5121" y="15292"/>
                    </a:lnTo>
                    <a:cubicBezTo>
                      <a:pt x="5419" y="15292"/>
                      <a:pt x="5663" y="15466"/>
                      <a:pt x="5663" y="15677"/>
                    </a:cubicBezTo>
                    <a:lnTo>
                      <a:pt x="5663" y="16691"/>
                    </a:lnTo>
                    <a:cubicBezTo>
                      <a:pt x="5663" y="16902"/>
                      <a:pt x="5419" y="17074"/>
                      <a:pt x="5121" y="17074"/>
                    </a:cubicBezTo>
                    <a:lnTo>
                      <a:pt x="2890" y="17074"/>
                    </a:lnTo>
                    <a:cubicBezTo>
                      <a:pt x="2592" y="17074"/>
                      <a:pt x="2348" y="16902"/>
                      <a:pt x="2348" y="16691"/>
                    </a:cubicBezTo>
                    <a:lnTo>
                      <a:pt x="2348" y="15677"/>
                    </a:lnTo>
                    <a:cubicBezTo>
                      <a:pt x="2348" y="15466"/>
                      <a:pt x="2592" y="15292"/>
                      <a:pt x="2890" y="15292"/>
                    </a:cubicBezTo>
                    <a:close/>
                    <a:moveTo>
                      <a:pt x="7400" y="15292"/>
                    </a:moveTo>
                    <a:lnTo>
                      <a:pt x="9669" y="15292"/>
                    </a:lnTo>
                    <a:cubicBezTo>
                      <a:pt x="9967" y="15292"/>
                      <a:pt x="10211" y="15466"/>
                      <a:pt x="10211" y="15677"/>
                    </a:cubicBezTo>
                    <a:lnTo>
                      <a:pt x="10211" y="16691"/>
                    </a:lnTo>
                    <a:cubicBezTo>
                      <a:pt x="10211" y="16902"/>
                      <a:pt x="9967" y="17074"/>
                      <a:pt x="9669" y="17074"/>
                    </a:cubicBezTo>
                    <a:lnTo>
                      <a:pt x="7400" y="17074"/>
                    </a:lnTo>
                    <a:cubicBezTo>
                      <a:pt x="7102" y="17074"/>
                      <a:pt x="6858" y="16902"/>
                      <a:pt x="6858" y="16691"/>
                    </a:cubicBezTo>
                    <a:lnTo>
                      <a:pt x="6858" y="15677"/>
                    </a:lnTo>
                    <a:cubicBezTo>
                      <a:pt x="6858" y="15466"/>
                      <a:pt x="7102" y="15292"/>
                      <a:pt x="7400" y="15292"/>
                    </a:cubicBezTo>
                    <a:close/>
                    <a:moveTo>
                      <a:pt x="11924" y="15292"/>
                    </a:moveTo>
                    <a:lnTo>
                      <a:pt x="14195" y="15292"/>
                    </a:lnTo>
                    <a:cubicBezTo>
                      <a:pt x="14493" y="15292"/>
                      <a:pt x="14738" y="15466"/>
                      <a:pt x="14738" y="15677"/>
                    </a:cubicBezTo>
                    <a:lnTo>
                      <a:pt x="14738" y="16691"/>
                    </a:lnTo>
                    <a:cubicBezTo>
                      <a:pt x="14738" y="16902"/>
                      <a:pt x="14493" y="17074"/>
                      <a:pt x="14195" y="17074"/>
                    </a:cubicBezTo>
                    <a:lnTo>
                      <a:pt x="11924" y="17074"/>
                    </a:lnTo>
                    <a:cubicBezTo>
                      <a:pt x="11626" y="17074"/>
                      <a:pt x="11382" y="16902"/>
                      <a:pt x="11382" y="16691"/>
                    </a:cubicBezTo>
                    <a:lnTo>
                      <a:pt x="11382" y="15677"/>
                    </a:lnTo>
                    <a:cubicBezTo>
                      <a:pt x="11382" y="15466"/>
                      <a:pt x="11626" y="15292"/>
                      <a:pt x="11924" y="15292"/>
                    </a:cubicBezTo>
                    <a:close/>
                    <a:moveTo>
                      <a:pt x="17305" y="15368"/>
                    </a:moveTo>
                    <a:lnTo>
                      <a:pt x="17864" y="15368"/>
                    </a:lnTo>
                    <a:lnTo>
                      <a:pt x="17864" y="15984"/>
                    </a:lnTo>
                    <a:lnTo>
                      <a:pt x="18734" y="15984"/>
                    </a:lnTo>
                    <a:lnTo>
                      <a:pt x="18734" y="16379"/>
                    </a:lnTo>
                    <a:lnTo>
                      <a:pt x="17864" y="16379"/>
                    </a:lnTo>
                    <a:lnTo>
                      <a:pt x="17864" y="17000"/>
                    </a:lnTo>
                    <a:lnTo>
                      <a:pt x="17305" y="17000"/>
                    </a:lnTo>
                    <a:lnTo>
                      <a:pt x="17305" y="16379"/>
                    </a:lnTo>
                    <a:lnTo>
                      <a:pt x="16433" y="16379"/>
                    </a:lnTo>
                    <a:lnTo>
                      <a:pt x="16433" y="15984"/>
                    </a:lnTo>
                    <a:lnTo>
                      <a:pt x="17305" y="15984"/>
                    </a:lnTo>
                    <a:lnTo>
                      <a:pt x="17305" y="15368"/>
                    </a:lnTo>
                    <a:close/>
                    <a:moveTo>
                      <a:pt x="2897" y="18144"/>
                    </a:moveTo>
                    <a:lnTo>
                      <a:pt x="9669" y="18144"/>
                    </a:lnTo>
                    <a:cubicBezTo>
                      <a:pt x="9967" y="18144"/>
                      <a:pt x="10211" y="18316"/>
                      <a:pt x="10211" y="18527"/>
                    </a:cubicBezTo>
                    <a:lnTo>
                      <a:pt x="10211" y="19543"/>
                    </a:lnTo>
                    <a:cubicBezTo>
                      <a:pt x="10211" y="19754"/>
                      <a:pt x="9967" y="19926"/>
                      <a:pt x="9669" y="19926"/>
                    </a:cubicBezTo>
                    <a:lnTo>
                      <a:pt x="2897" y="19926"/>
                    </a:lnTo>
                    <a:cubicBezTo>
                      <a:pt x="2599" y="19926"/>
                      <a:pt x="2355" y="19754"/>
                      <a:pt x="2355" y="19543"/>
                    </a:cubicBezTo>
                    <a:lnTo>
                      <a:pt x="2355" y="18527"/>
                    </a:lnTo>
                    <a:cubicBezTo>
                      <a:pt x="2355" y="18316"/>
                      <a:pt x="2599" y="18144"/>
                      <a:pt x="2897" y="18144"/>
                    </a:cubicBezTo>
                    <a:close/>
                    <a:moveTo>
                      <a:pt x="11924" y="18144"/>
                    </a:moveTo>
                    <a:lnTo>
                      <a:pt x="14195" y="18144"/>
                    </a:lnTo>
                    <a:cubicBezTo>
                      <a:pt x="14493" y="18144"/>
                      <a:pt x="14738" y="18316"/>
                      <a:pt x="14738" y="18527"/>
                    </a:cubicBezTo>
                    <a:lnTo>
                      <a:pt x="14738" y="19543"/>
                    </a:lnTo>
                    <a:cubicBezTo>
                      <a:pt x="14738" y="19754"/>
                      <a:pt x="14493" y="19926"/>
                      <a:pt x="14195" y="19926"/>
                    </a:cubicBezTo>
                    <a:lnTo>
                      <a:pt x="11924" y="19926"/>
                    </a:lnTo>
                    <a:cubicBezTo>
                      <a:pt x="11626" y="19926"/>
                      <a:pt x="11382" y="19754"/>
                      <a:pt x="11382" y="19543"/>
                    </a:cubicBezTo>
                    <a:lnTo>
                      <a:pt x="11382" y="18527"/>
                    </a:lnTo>
                    <a:cubicBezTo>
                      <a:pt x="11382" y="18316"/>
                      <a:pt x="11626" y="18144"/>
                      <a:pt x="11924" y="18144"/>
                    </a:cubicBezTo>
                    <a:close/>
                    <a:moveTo>
                      <a:pt x="16426" y="18517"/>
                    </a:moveTo>
                    <a:lnTo>
                      <a:pt x="18734" y="18517"/>
                    </a:lnTo>
                    <a:lnTo>
                      <a:pt x="18734" y="18910"/>
                    </a:lnTo>
                    <a:lnTo>
                      <a:pt x="16426" y="18910"/>
                    </a:lnTo>
                    <a:lnTo>
                      <a:pt x="16426" y="18517"/>
                    </a:lnTo>
                    <a:close/>
                    <a:moveTo>
                      <a:pt x="16426" y="19165"/>
                    </a:moveTo>
                    <a:lnTo>
                      <a:pt x="18734" y="19165"/>
                    </a:lnTo>
                    <a:lnTo>
                      <a:pt x="18734" y="19558"/>
                    </a:lnTo>
                    <a:lnTo>
                      <a:pt x="16426" y="19558"/>
                    </a:lnTo>
                    <a:lnTo>
                      <a:pt x="16426" y="19165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330" name="工程建设监察主线"/>
          <p:cNvSpPr txBox="1"/>
          <p:nvPr/>
        </p:nvSpPr>
        <p:spPr>
          <a:xfrm>
            <a:off x="7512050" y="2507794"/>
            <a:ext cx="9359901" cy="16383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3" indent="0" algn="ctr" defTabSz="1168400">
              <a:lnSpc>
                <a:spcPct val="110000"/>
              </a:lnSpc>
              <a:spcBef>
                <a:spcPts val="6000"/>
              </a:spcBef>
              <a:defRPr sz="9200">
                <a:solidFill>
                  <a:srgbClr val="3A576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工程建设监察主线</a:t>
            </a:r>
          </a:p>
        </p:txBody>
      </p:sp>
      <p:sp>
        <p:nvSpPr>
          <p:cNvPr id="331" name="目前，青岛地铁处于大规模建设期，工程量大，涉及面广。监察平台将工程建设核心业务全部纳入监察范围，实现从招标管理到工程结算审计的全生命周期监察。旨在有效防控风险，提升管理水平。"/>
          <p:cNvSpPr txBox="1"/>
          <p:nvPr/>
        </p:nvSpPr>
        <p:spPr>
          <a:xfrm>
            <a:off x="3119927" y="8486380"/>
            <a:ext cx="18144146" cy="294752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 defTabSz="1168400">
              <a:lnSpc>
                <a:spcPct val="110000"/>
              </a:lnSpc>
              <a:spcBef>
                <a:spcPts val="2000"/>
              </a:spcBef>
              <a:defRPr sz="4200">
                <a:solidFill>
                  <a:srgbClr val="5353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目前，青岛地铁处于大规模建设期，工程量大，涉及面广。监察平台将工程建设核心业务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全部纳入</a:t>
            </a:r>
            <a:r>
              <a:t>监察范围，实现从招标管理到工程结算审计的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全生命周期监察</a:t>
            </a:r>
            <a:r>
              <a:t>。旨在有效防控风险，提升管理水平。</a:t>
            </a:r>
          </a:p>
        </p:txBody>
      </p:sp>
      <p:grpSp>
        <p:nvGrpSpPr>
          <p:cNvPr id="337" name="成组"/>
          <p:cNvGrpSpPr/>
          <p:nvPr/>
        </p:nvGrpSpPr>
        <p:grpSpPr>
          <a:xfrm>
            <a:off x="4493695" y="5216883"/>
            <a:ext cx="2753786" cy="2198709"/>
            <a:chOff x="0" y="0"/>
            <a:chExt cx="2753784" cy="2198707"/>
          </a:xfrm>
        </p:grpSpPr>
        <p:sp>
          <p:nvSpPr>
            <p:cNvPr id="332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333" name="供应商管理"/>
            <p:cNvSpPr txBox="1"/>
            <p:nvPr/>
          </p:nvSpPr>
          <p:spPr>
            <a:xfrm>
              <a:off x="165949" y="1267000"/>
              <a:ext cx="2421886" cy="4572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1168400">
                <a:lnSpc>
                  <a:spcPct val="110000"/>
                </a:lnSpc>
                <a:spcBef>
                  <a:spcPts val="6000"/>
                </a:spcBef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供应商管理</a:t>
              </a:r>
            </a:p>
          </p:txBody>
        </p:sp>
        <p:grpSp>
          <p:nvGrpSpPr>
            <p:cNvPr id="336" name="成组"/>
            <p:cNvGrpSpPr/>
            <p:nvPr/>
          </p:nvGrpSpPr>
          <p:grpSpPr>
            <a:xfrm>
              <a:off x="826212" y="0"/>
              <a:ext cx="1101360" cy="1101359"/>
              <a:chOff x="0" y="0"/>
              <a:chExt cx="1101358" cy="1101358"/>
            </a:xfrm>
          </p:grpSpPr>
          <p:sp>
            <p:nvSpPr>
              <p:cNvPr id="334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F8806A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335" name="椅子"/>
              <p:cNvSpPr/>
              <p:nvPr/>
            </p:nvSpPr>
            <p:spPr>
              <a:xfrm>
                <a:off x="360179" y="316574"/>
                <a:ext cx="381001" cy="4682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5" fill="norm" stroke="1" extrusionOk="0">
                    <a:moveTo>
                      <a:pt x="19748" y="3"/>
                    </a:moveTo>
                    <a:cubicBezTo>
                      <a:pt x="19500" y="-25"/>
                      <a:pt x="19269" y="113"/>
                      <a:pt x="19228" y="313"/>
                    </a:cubicBezTo>
                    <a:lnTo>
                      <a:pt x="17274" y="9415"/>
                    </a:lnTo>
                    <a:cubicBezTo>
                      <a:pt x="17210" y="9715"/>
                      <a:pt x="17210" y="10021"/>
                      <a:pt x="17276" y="10321"/>
                    </a:cubicBezTo>
                    <a:lnTo>
                      <a:pt x="17770" y="12234"/>
                    </a:lnTo>
                    <a:lnTo>
                      <a:pt x="3899" y="11477"/>
                    </a:lnTo>
                    <a:cubicBezTo>
                      <a:pt x="3299" y="11448"/>
                      <a:pt x="2762" y="11777"/>
                      <a:pt x="2634" y="12254"/>
                    </a:cubicBezTo>
                    <a:lnTo>
                      <a:pt x="0" y="21575"/>
                    </a:lnTo>
                    <a:lnTo>
                      <a:pt x="1501" y="21575"/>
                    </a:lnTo>
                    <a:lnTo>
                      <a:pt x="3905" y="14727"/>
                    </a:lnTo>
                    <a:cubicBezTo>
                      <a:pt x="4178" y="14061"/>
                      <a:pt x="4985" y="13637"/>
                      <a:pt x="5896" y="13682"/>
                    </a:cubicBezTo>
                    <a:lnTo>
                      <a:pt x="16629" y="14206"/>
                    </a:lnTo>
                    <a:cubicBezTo>
                      <a:pt x="17536" y="14250"/>
                      <a:pt x="18294" y="14752"/>
                      <a:pt x="18500" y="15443"/>
                    </a:cubicBezTo>
                    <a:lnTo>
                      <a:pt x="20287" y="21575"/>
                    </a:lnTo>
                    <a:lnTo>
                      <a:pt x="21600" y="21575"/>
                    </a:lnTo>
                    <a:lnTo>
                      <a:pt x="21165" y="19444"/>
                    </a:lnTo>
                    <a:lnTo>
                      <a:pt x="19771" y="12633"/>
                    </a:lnTo>
                    <a:lnTo>
                      <a:pt x="19711" y="12340"/>
                    </a:lnTo>
                    <a:lnTo>
                      <a:pt x="19265" y="10167"/>
                    </a:lnTo>
                    <a:cubicBezTo>
                      <a:pt x="19222" y="9957"/>
                      <a:pt x="19223" y="9742"/>
                      <a:pt x="19267" y="9532"/>
                    </a:cubicBezTo>
                    <a:lnTo>
                      <a:pt x="21144" y="521"/>
                    </a:lnTo>
                    <a:cubicBezTo>
                      <a:pt x="21187" y="312"/>
                      <a:pt x="21010" y="115"/>
                      <a:pt x="20752" y="86"/>
                    </a:cubicBezTo>
                    <a:lnTo>
                      <a:pt x="19748" y="3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02" name="组合 6"/>
          <p:cNvSpPr/>
          <p:nvPr/>
        </p:nvSpPr>
        <p:spPr>
          <a:xfrm>
            <a:off x="7910539" y="339090"/>
            <a:ext cx="3810001" cy="123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2980B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方案管理</a:t>
            </a:r>
          </a:p>
        </p:txBody>
      </p:sp>
      <p:sp>
        <p:nvSpPr>
          <p:cNvPr id="1903" name="组合 9"/>
          <p:cNvSpPr/>
          <p:nvPr/>
        </p:nvSpPr>
        <p:spPr>
          <a:xfrm>
            <a:off x="4755451" y="339090"/>
            <a:ext cx="3810001" cy="123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1F608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计划管理</a:t>
            </a:r>
          </a:p>
        </p:txBody>
      </p:sp>
      <p:sp>
        <p:nvSpPr>
          <p:cNvPr id="1904" name="组合 12"/>
          <p:cNvSpPr/>
          <p:nvPr/>
        </p:nvSpPr>
        <p:spPr>
          <a:xfrm>
            <a:off x="14220714" y="339090"/>
            <a:ext cx="3810001" cy="123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7BB8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审计报告</a:t>
            </a:r>
          </a:p>
        </p:txBody>
      </p:sp>
      <p:sp>
        <p:nvSpPr>
          <p:cNvPr id="1905" name="组合 15"/>
          <p:cNvSpPr/>
          <p:nvPr/>
        </p:nvSpPr>
        <p:spPr>
          <a:xfrm>
            <a:off x="11065626" y="339090"/>
            <a:ext cx="3810001" cy="123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审计实施</a:t>
            </a:r>
          </a:p>
        </p:txBody>
      </p:sp>
      <p:sp>
        <p:nvSpPr>
          <p:cNvPr id="1906" name="文本框 6"/>
          <p:cNvSpPr txBox="1"/>
          <p:nvPr/>
        </p:nvSpPr>
        <p:spPr>
          <a:xfrm>
            <a:off x="2044700" y="539750"/>
            <a:ext cx="2800242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1.内部审计</a:t>
            </a:r>
          </a:p>
        </p:txBody>
      </p:sp>
      <p:sp>
        <p:nvSpPr>
          <p:cNvPr id="1907" name="文本框 7"/>
          <p:cNvSpPr txBox="1"/>
          <p:nvPr/>
        </p:nvSpPr>
        <p:spPr>
          <a:xfrm>
            <a:off x="2085975" y="1260475"/>
            <a:ext cx="2800243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</a:t>
            </a:r>
          </a:p>
        </p:txBody>
      </p:sp>
      <p:sp>
        <p:nvSpPr>
          <p:cNvPr id="1908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  <p:sp>
        <p:nvSpPr>
          <p:cNvPr id="1909" name="组合 12"/>
          <p:cNvSpPr/>
          <p:nvPr/>
        </p:nvSpPr>
        <p:spPr>
          <a:xfrm>
            <a:off x="17375802" y="339090"/>
            <a:ext cx="3810001" cy="123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80C0E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审计台账</a:t>
            </a:r>
          </a:p>
        </p:txBody>
      </p:sp>
      <p:sp>
        <p:nvSpPr>
          <p:cNvPr id="1910" name="组合 12"/>
          <p:cNvSpPr/>
          <p:nvPr/>
        </p:nvSpPr>
        <p:spPr>
          <a:xfrm>
            <a:off x="20530890" y="339090"/>
            <a:ext cx="3810001" cy="123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86CAF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整改跟进</a:t>
            </a:r>
          </a:p>
        </p:txBody>
      </p:sp>
      <p:sp>
        <p:nvSpPr>
          <p:cNvPr id="1911" name="线条"/>
          <p:cNvSpPr/>
          <p:nvPr/>
        </p:nvSpPr>
        <p:spPr>
          <a:xfrm>
            <a:off x="21657016" y="1309661"/>
            <a:ext cx="1884293" cy="1"/>
          </a:xfrm>
          <a:prstGeom prst="line">
            <a:avLst/>
          </a:prstGeom>
          <a:ln w="101600">
            <a:solidFill>
              <a:srgbClr val="FFFFFF"/>
            </a:solidFill>
            <a:miter/>
          </a:ln>
        </p:spPr>
        <p:txBody>
          <a:bodyPr tIns="91439" bIns="91439"/>
          <a:lstStyle/>
          <a:p>
            <a:pPr/>
          </a:p>
        </p:txBody>
      </p:sp>
      <p:pic>
        <p:nvPicPr>
          <p:cNvPr id="191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rcRect l="802" t="2276" r="802" b="2276"/>
          <a:stretch>
            <a:fillRect/>
          </a:stretch>
        </p:blipFill>
        <p:spPr>
          <a:xfrm>
            <a:off x="2564606" y="2926962"/>
            <a:ext cx="19254720" cy="568965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0" dir="2700000">
              <a:srgbClr val="000000">
                <a:alpha val="75000"/>
              </a:srgbClr>
            </a:outerShdw>
          </a:effectLst>
        </p:spPr>
      </p:pic>
      <p:sp>
        <p:nvSpPr>
          <p:cNvPr id="1913" name="整改跟踪：实现审计项目后续问题整改跟踪。包括：审计整改情况进度跟踪、发送审计整 改通知，被审计单位反馈整改结果，审计整改提醒可根据设置的问题整改期限，系统自动向整改责 任人发送整改待办提醒。"/>
          <p:cNvSpPr txBox="1"/>
          <p:nvPr/>
        </p:nvSpPr>
        <p:spPr>
          <a:xfrm>
            <a:off x="2407672" y="9316067"/>
            <a:ext cx="19568656" cy="22021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 sz="38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b="1"/>
              <a:t>整改跟踪：</a:t>
            </a:r>
            <a:r>
              <a:t>实现审计项目后续问题整改跟踪。包括：审计整改情况进度跟踪、发送审计整 改通知，被审计单位反馈整改结果，审计整改提醒可根据设置的问题整改期限，系统自动向整改责 任人发送整改待办提醒。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99">
        <p:dissolve/>
      </p:transition>
    </mc:Choice>
    <mc:Fallback>
      <p:transition spd="fast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16" name="组合 6"/>
          <p:cNvSpPr/>
          <p:nvPr/>
        </p:nvSpPr>
        <p:spPr>
          <a:xfrm>
            <a:off x="7910539" y="339090"/>
            <a:ext cx="3810001" cy="123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2980B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问题回复</a:t>
            </a:r>
          </a:p>
        </p:txBody>
      </p:sp>
      <p:sp>
        <p:nvSpPr>
          <p:cNvPr id="1917" name="组合 9"/>
          <p:cNvSpPr/>
          <p:nvPr/>
        </p:nvSpPr>
        <p:spPr>
          <a:xfrm>
            <a:off x="4755451" y="339090"/>
            <a:ext cx="3810001" cy="123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1F608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审计通知</a:t>
            </a:r>
          </a:p>
        </p:txBody>
      </p:sp>
      <p:sp>
        <p:nvSpPr>
          <p:cNvPr id="1918" name="组合 12"/>
          <p:cNvSpPr/>
          <p:nvPr/>
        </p:nvSpPr>
        <p:spPr>
          <a:xfrm>
            <a:off x="14220714" y="339090"/>
            <a:ext cx="3810001" cy="123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7BB8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整改跟进</a:t>
            </a:r>
          </a:p>
        </p:txBody>
      </p:sp>
      <p:sp>
        <p:nvSpPr>
          <p:cNvPr id="1919" name="组合 15"/>
          <p:cNvSpPr/>
          <p:nvPr/>
        </p:nvSpPr>
        <p:spPr>
          <a:xfrm>
            <a:off x="11065626" y="339090"/>
            <a:ext cx="3810001" cy="123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审计报告</a:t>
            </a:r>
          </a:p>
        </p:txBody>
      </p:sp>
      <p:sp>
        <p:nvSpPr>
          <p:cNvPr id="1920" name="文本框 6"/>
          <p:cNvSpPr txBox="1"/>
          <p:nvPr/>
        </p:nvSpPr>
        <p:spPr>
          <a:xfrm>
            <a:off x="2044700" y="539750"/>
            <a:ext cx="2800242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2.政府审计</a:t>
            </a:r>
          </a:p>
        </p:txBody>
      </p:sp>
      <p:sp>
        <p:nvSpPr>
          <p:cNvPr id="1921" name="文本框 7"/>
          <p:cNvSpPr txBox="1"/>
          <p:nvPr/>
        </p:nvSpPr>
        <p:spPr>
          <a:xfrm>
            <a:off x="2085975" y="1260475"/>
            <a:ext cx="2800243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</a:t>
            </a:r>
          </a:p>
        </p:txBody>
      </p:sp>
      <p:sp>
        <p:nvSpPr>
          <p:cNvPr id="1922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  <p:sp>
        <p:nvSpPr>
          <p:cNvPr id="1923" name="线条"/>
          <p:cNvSpPr/>
          <p:nvPr/>
        </p:nvSpPr>
        <p:spPr>
          <a:xfrm>
            <a:off x="5934416" y="1309661"/>
            <a:ext cx="1884293" cy="1"/>
          </a:xfrm>
          <a:prstGeom prst="line">
            <a:avLst/>
          </a:prstGeom>
          <a:ln w="101600">
            <a:solidFill>
              <a:srgbClr val="FFFFFF"/>
            </a:solidFill>
            <a:miter/>
          </a:ln>
        </p:spPr>
        <p:txBody>
          <a:bodyPr tIns="91439" bIns="91439"/>
          <a:lstStyle/>
          <a:p>
            <a:pPr/>
          </a:p>
        </p:txBody>
      </p:sp>
      <p:pic>
        <p:nvPicPr>
          <p:cNvPr id="192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1264" y="2097320"/>
            <a:ext cx="16204767" cy="11065755"/>
          </a:xfrm>
          <a:prstGeom prst="rect">
            <a:avLst/>
          </a:prstGeom>
          <a:ln w="12700">
            <a:miter lim="400000"/>
          </a:ln>
        </p:spPr>
      </p:pic>
      <p:sp>
        <p:nvSpPr>
          <p:cNvPr id="1925" name="下发审计通知：…"/>
          <p:cNvSpPr txBox="1"/>
          <p:nvPr/>
        </p:nvSpPr>
        <p:spPr>
          <a:xfrm>
            <a:off x="938650" y="6009677"/>
            <a:ext cx="6349028" cy="329946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1600" tIns="101600" rIns="101600" bIns="101600">
            <a:spAutoFit/>
          </a:bodyPr>
          <a:lstStyle/>
          <a:p>
            <a:pPr algn="r">
              <a:lnSpc>
                <a:spcPct val="120000"/>
              </a:lnSpc>
              <a:defRPr sz="38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b="1"/>
              <a:t>下发审计通知：</a:t>
            </a:r>
            <a:endParaRPr b="1"/>
          </a:p>
          <a:p>
            <a:pPr algn="r">
              <a:lnSpc>
                <a:spcPct val="120000"/>
              </a:lnSpc>
              <a:defRPr sz="38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收到政府下达的审计通知书后，可同时下达各被审单位，进入准备阶段。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fast" advClick="1" p14:dur="599">
        <p15:prstTrans prst="peelOff" invX="1"/>
      </p:transition>
    </mc:Choice>
    <mc:Choice xmlns:p14="http://schemas.microsoft.com/office/powerpoint/2010/main" Requires="p14">
      <p:transition spd="fast" advClick="1" p14:dur="599">
        <p:wipe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25" grpId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28" name="组合 6"/>
          <p:cNvSpPr/>
          <p:nvPr/>
        </p:nvSpPr>
        <p:spPr>
          <a:xfrm>
            <a:off x="7910539" y="339090"/>
            <a:ext cx="3810001" cy="123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2980B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问题回复</a:t>
            </a:r>
          </a:p>
        </p:txBody>
      </p:sp>
      <p:sp>
        <p:nvSpPr>
          <p:cNvPr id="1929" name="组合 9"/>
          <p:cNvSpPr/>
          <p:nvPr/>
        </p:nvSpPr>
        <p:spPr>
          <a:xfrm>
            <a:off x="4755451" y="339090"/>
            <a:ext cx="3810001" cy="123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1F608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审计通知</a:t>
            </a:r>
          </a:p>
        </p:txBody>
      </p:sp>
      <p:sp>
        <p:nvSpPr>
          <p:cNvPr id="1930" name="组合 12"/>
          <p:cNvSpPr/>
          <p:nvPr/>
        </p:nvSpPr>
        <p:spPr>
          <a:xfrm>
            <a:off x="14220714" y="339090"/>
            <a:ext cx="3810001" cy="123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7BB8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整改跟进</a:t>
            </a:r>
          </a:p>
        </p:txBody>
      </p:sp>
      <p:sp>
        <p:nvSpPr>
          <p:cNvPr id="1931" name="组合 15"/>
          <p:cNvSpPr/>
          <p:nvPr/>
        </p:nvSpPr>
        <p:spPr>
          <a:xfrm>
            <a:off x="11065626" y="339090"/>
            <a:ext cx="3810001" cy="123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审计报告</a:t>
            </a:r>
          </a:p>
        </p:txBody>
      </p:sp>
      <p:sp>
        <p:nvSpPr>
          <p:cNvPr id="1932" name="文本框 6"/>
          <p:cNvSpPr txBox="1"/>
          <p:nvPr/>
        </p:nvSpPr>
        <p:spPr>
          <a:xfrm>
            <a:off x="2044700" y="539750"/>
            <a:ext cx="2800242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2.政府审计</a:t>
            </a:r>
          </a:p>
        </p:txBody>
      </p:sp>
      <p:sp>
        <p:nvSpPr>
          <p:cNvPr id="1933" name="文本框 7"/>
          <p:cNvSpPr txBox="1"/>
          <p:nvPr/>
        </p:nvSpPr>
        <p:spPr>
          <a:xfrm>
            <a:off x="2085975" y="1260475"/>
            <a:ext cx="2800243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</a:t>
            </a:r>
          </a:p>
        </p:txBody>
      </p:sp>
      <p:sp>
        <p:nvSpPr>
          <p:cNvPr id="1934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  <p:sp>
        <p:nvSpPr>
          <p:cNvPr id="1935" name="线条"/>
          <p:cNvSpPr/>
          <p:nvPr/>
        </p:nvSpPr>
        <p:spPr>
          <a:xfrm>
            <a:off x="9058616" y="1309661"/>
            <a:ext cx="1884293" cy="1"/>
          </a:xfrm>
          <a:prstGeom prst="line">
            <a:avLst/>
          </a:prstGeom>
          <a:ln w="101600">
            <a:solidFill>
              <a:srgbClr val="FFFFFF"/>
            </a:solidFill>
            <a:miter/>
          </a:ln>
        </p:spPr>
        <p:txBody>
          <a:bodyPr tIns="91439" bIns="91439"/>
          <a:lstStyle/>
          <a:p>
            <a:pPr/>
          </a:p>
        </p:txBody>
      </p:sp>
      <p:pic>
        <p:nvPicPr>
          <p:cNvPr id="1936" name="Group 2.png" descr="Group 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7386" y="2306108"/>
            <a:ext cx="14637069" cy="1035933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0" dir="2700000">
              <a:srgbClr val="000000">
                <a:alpha val="75000"/>
              </a:srgbClr>
            </a:outerShdw>
          </a:effectLst>
        </p:spPr>
      </p:pic>
      <p:sp>
        <p:nvSpPr>
          <p:cNvPr id="1937" name="矩形"/>
          <p:cNvSpPr/>
          <p:nvPr/>
        </p:nvSpPr>
        <p:spPr>
          <a:xfrm>
            <a:off x="1234125" y="6005540"/>
            <a:ext cx="13443592" cy="817881"/>
          </a:xfrm>
          <a:prstGeom prst="rect">
            <a:avLst/>
          </a:prstGeom>
          <a:ln w="76200">
            <a:solidFill>
              <a:srgbClr val="FF2600"/>
            </a:solidFill>
            <a:miter/>
          </a:ln>
        </p:spPr>
        <p:txBody>
          <a:bodyPr tIns="91439" bIns="91439" anchor="ctr"/>
          <a:lstStyle/>
          <a:p>
            <a:pPr>
              <a:defRPr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938" name="问题回复：…"/>
          <p:cNvSpPr txBox="1"/>
          <p:nvPr/>
        </p:nvSpPr>
        <p:spPr>
          <a:xfrm>
            <a:off x="15984478" y="5865255"/>
            <a:ext cx="7407470" cy="41071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1600" tIns="101600" rIns="101600" bIns="101600">
            <a:spAutoFit/>
          </a:bodyPr>
          <a:lstStyle/>
          <a:p>
            <a:pPr>
              <a:lnSpc>
                <a:spcPct val="120000"/>
              </a:lnSpc>
              <a:defRPr sz="38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b="1"/>
              <a:t>问题回复：</a:t>
            </a:r>
            <a:endParaRPr b="1"/>
          </a:p>
          <a:p>
            <a:pPr>
              <a:lnSpc>
                <a:spcPct val="120000"/>
              </a:lnSpc>
              <a:defRPr sz="38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针对政府审计过程中发现的问题，也可建立台账，各被审单位通过平台就问题原因或整改情况进行回复。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99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800"/>
                                        <p:tgtEl>
                                          <p:spTgt spid="1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Class="entr" nodeType="after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37" grpId="1"/>
      <p:bldP build="whole" bldLvl="1" animBg="1" rev="0" advAuto="0" spid="1938" grpId="2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41" name="组合 6"/>
          <p:cNvSpPr/>
          <p:nvPr/>
        </p:nvSpPr>
        <p:spPr>
          <a:xfrm>
            <a:off x="7910539" y="339090"/>
            <a:ext cx="3810001" cy="123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2980B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问题回复</a:t>
            </a:r>
          </a:p>
        </p:txBody>
      </p:sp>
      <p:sp>
        <p:nvSpPr>
          <p:cNvPr id="1942" name="组合 9"/>
          <p:cNvSpPr/>
          <p:nvPr/>
        </p:nvSpPr>
        <p:spPr>
          <a:xfrm>
            <a:off x="4755451" y="339090"/>
            <a:ext cx="3810001" cy="123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1F608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审计通知</a:t>
            </a:r>
          </a:p>
        </p:txBody>
      </p:sp>
      <p:sp>
        <p:nvSpPr>
          <p:cNvPr id="1943" name="组合 12"/>
          <p:cNvSpPr/>
          <p:nvPr/>
        </p:nvSpPr>
        <p:spPr>
          <a:xfrm>
            <a:off x="14220714" y="339090"/>
            <a:ext cx="3810001" cy="123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7BB8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整改跟进</a:t>
            </a:r>
          </a:p>
        </p:txBody>
      </p:sp>
      <p:sp>
        <p:nvSpPr>
          <p:cNvPr id="1944" name="组合 15"/>
          <p:cNvSpPr/>
          <p:nvPr/>
        </p:nvSpPr>
        <p:spPr>
          <a:xfrm>
            <a:off x="11065626" y="339090"/>
            <a:ext cx="3810001" cy="123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审计报告</a:t>
            </a:r>
          </a:p>
        </p:txBody>
      </p:sp>
      <p:sp>
        <p:nvSpPr>
          <p:cNvPr id="1945" name="文本框 6"/>
          <p:cNvSpPr txBox="1"/>
          <p:nvPr/>
        </p:nvSpPr>
        <p:spPr>
          <a:xfrm>
            <a:off x="2044700" y="539750"/>
            <a:ext cx="2800242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2.政府审计</a:t>
            </a:r>
          </a:p>
        </p:txBody>
      </p:sp>
      <p:sp>
        <p:nvSpPr>
          <p:cNvPr id="1946" name="文本框 7"/>
          <p:cNvSpPr txBox="1"/>
          <p:nvPr/>
        </p:nvSpPr>
        <p:spPr>
          <a:xfrm>
            <a:off x="2085975" y="1260475"/>
            <a:ext cx="2800243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</a:t>
            </a:r>
          </a:p>
        </p:txBody>
      </p:sp>
      <p:sp>
        <p:nvSpPr>
          <p:cNvPr id="1947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  <p:sp>
        <p:nvSpPr>
          <p:cNvPr id="1948" name="线条"/>
          <p:cNvSpPr/>
          <p:nvPr/>
        </p:nvSpPr>
        <p:spPr>
          <a:xfrm>
            <a:off x="12259016" y="1309661"/>
            <a:ext cx="4814797" cy="1"/>
          </a:xfrm>
          <a:prstGeom prst="line">
            <a:avLst/>
          </a:prstGeom>
          <a:ln w="101600">
            <a:solidFill>
              <a:srgbClr val="FFFFFF"/>
            </a:solidFill>
            <a:miter/>
          </a:ln>
        </p:spPr>
        <p:txBody>
          <a:bodyPr tIns="91439" bIns="91439"/>
          <a:lstStyle/>
          <a:p>
            <a:pPr/>
          </a:p>
        </p:txBody>
      </p:sp>
      <p:sp>
        <p:nvSpPr>
          <p:cNvPr id="1949" name="“审计报告”和“整改跟进”执行原理与内部审计一致"/>
          <p:cNvSpPr txBox="1"/>
          <p:nvPr/>
        </p:nvSpPr>
        <p:spPr>
          <a:xfrm>
            <a:off x="6226809" y="3050733"/>
            <a:ext cx="11930381" cy="9321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ctr">
              <a:defRPr b="1" sz="4200">
                <a:solidFill>
                  <a:srgbClr val="535353"/>
                </a:solidFill>
              </a:defRPr>
            </a:lvl1pPr>
          </a:lstStyle>
          <a:p>
            <a:pPr/>
            <a:r>
              <a:t>“审计报告”和“整改跟进”执行原理与内部审计一致</a:t>
            </a:r>
          </a:p>
        </p:txBody>
      </p:sp>
      <p:sp>
        <p:nvSpPr>
          <p:cNvPr id="1950" name="审计报告"/>
          <p:cNvSpPr/>
          <p:nvPr/>
        </p:nvSpPr>
        <p:spPr>
          <a:xfrm>
            <a:off x="2215291" y="4592734"/>
            <a:ext cx="3282724" cy="3282725"/>
          </a:xfrm>
          <a:prstGeom prst="ellipse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76200">
            <a:solidFill>
              <a:srgbClr val="FFFFFF"/>
            </a:solidFill>
            <a:miter/>
          </a:ln>
          <a:effectLst>
            <a:outerShdw sx="100000" sy="100000" kx="0" ky="0" algn="b" rotWithShape="0" blurRad="254000" dist="0" dir="27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4000">
                <a:solidFill>
                  <a:srgbClr val="FFFFFF"/>
                </a:solidFill>
              </a:defRPr>
            </a:lvl1pPr>
          </a:lstStyle>
          <a:p>
            <a:pPr/>
            <a:r>
              <a:t>审计报告</a:t>
            </a:r>
          </a:p>
        </p:txBody>
      </p:sp>
      <p:sp>
        <p:nvSpPr>
          <p:cNvPr id="1951" name="问题清单"/>
          <p:cNvSpPr/>
          <p:nvPr/>
        </p:nvSpPr>
        <p:spPr>
          <a:xfrm>
            <a:off x="7772189" y="4592734"/>
            <a:ext cx="3282724" cy="3282725"/>
          </a:xfrm>
          <a:prstGeom prst="ellipse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76200">
            <a:solidFill>
              <a:srgbClr val="FFFFFF"/>
            </a:solidFill>
            <a:miter/>
          </a:ln>
          <a:effectLst>
            <a:outerShdw sx="100000" sy="100000" kx="0" ky="0" algn="b" rotWithShape="0" blurRad="254000" dist="0" dir="27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4000">
                <a:solidFill>
                  <a:srgbClr val="FFFFFF"/>
                </a:solidFill>
              </a:defRPr>
            </a:lvl1pPr>
          </a:lstStyle>
          <a:p>
            <a:pPr/>
            <a:r>
              <a:t>问题清单</a:t>
            </a:r>
          </a:p>
        </p:txBody>
      </p:sp>
      <p:sp>
        <p:nvSpPr>
          <p:cNvPr id="1952" name="整改通知"/>
          <p:cNvSpPr/>
          <p:nvPr/>
        </p:nvSpPr>
        <p:spPr>
          <a:xfrm>
            <a:off x="13329087" y="4592734"/>
            <a:ext cx="3282724" cy="3282725"/>
          </a:xfrm>
          <a:prstGeom prst="ellipse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76200">
            <a:solidFill>
              <a:srgbClr val="FFFFFF"/>
            </a:solidFill>
            <a:miter/>
          </a:ln>
          <a:effectLst>
            <a:outerShdw sx="100000" sy="100000" kx="0" ky="0" algn="b" rotWithShape="0" blurRad="254000" dist="0" dir="27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4000">
                <a:solidFill>
                  <a:srgbClr val="FFFFFF"/>
                </a:solidFill>
              </a:defRPr>
            </a:lvl1pPr>
          </a:lstStyle>
          <a:p>
            <a:pPr/>
            <a:r>
              <a:t>整改通知</a:t>
            </a:r>
          </a:p>
        </p:txBody>
      </p:sp>
      <p:sp>
        <p:nvSpPr>
          <p:cNvPr id="1953" name="监察问责"/>
          <p:cNvSpPr/>
          <p:nvPr/>
        </p:nvSpPr>
        <p:spPr>
          <a:xfrm>
            <a:off x="18885985" y="4592734"/>
            <a:ext cx="3282724" cy="3282725"/>
          </a:xfrm>
          <a:prstGeom prst="ellipse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76200">
            <a:solidFill>
              <a:srgbClr val="FFFFFF"/>
            </a:solidFill>
            <a:miter/>
          </a:ln>
          <a:effectLst>
            <a:outerShdw sx="100000" sy="100000" kx="0" ky="0" algn="b" rotWithShape="0" blurRad="254000" dist="0" dir="27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4000">
                <a:solidFill>
                  <a:srgbClr val="FFFFFF"/>
                </a:solidFill>
              </a:defRPr>
            </a:lvl1pPr>
          </a:lstStyle>
          <a:p>
            <a:pPr/>
            <a:r>
              <a:t>监察问责</a:t>
            </a:r>
          </a:p>
        </p:txBody>
      </p:sp>
      <p:sp>
        <p:nvSpPr>
          <p:cNvPr id="1954" name="线条"/>
          <p:cNvSpPr/>
          <p:nvPr/>
        </p:nvSpPr>
        <p:spPr>
          <a:xfrm>
            <a:off x="5975182" y="6234096"/>
            <a:ext cx="1319840" cy="1"/>
          </a:xfrm>
          <a:prstGeom prst="line">
            <a:avLst/>
          </a:prstGeom>
          <a:ln w="127000">
            <a:solidFill>
              <a:schemeClr val="accent1"/>
            </a:solidFill>
            <a:miter/>
            <a:tailEnd type="triangle"/>
          </a:ln>
        </p:spPr>
        <p:txBody>
          <a:bodyPr tIns="91439" bIns="91439"/>
          <a:lstStyle/>
          <a:p>
            <a:pPr/>
          </a:p>
        </p:txBody>
      </p:sp>
      <p:sp>
        <p:nvSpPr>
          <p:cNvPr id="1955" name="线条"/>
          <p:cNvSpPr/>
          <p:nvPr/>
        </p:nvSpPr>
        <p:spPr>
          <a:xfrm>
            <a:off x="11532080" y="6234096"/>
            <a:ext cx="1319840" cy="1"/>
          </a:xfrm>
          <a:prstGeom prst="line">
            <a:avLst/>
          </a:prstGeom>
          <a:ln w="127000">
            <a:solidFill>
              <a:schemeClr val="accent1"/>
            </a:solidFill>
            <a:miter/>
            <a:tailEnd type="triangle"/>
          </a:ln>
        </p:spPr>
        <p:txBody>
          <a:bodyPr tIns="91439" bIns="91439"/>
          <a:lstStyle/>
          <a:p>
            <a:pPr/>
          </a:p>
        </p:txBody>
      </p:sp>
      <p:sp>
        <p:nvSpPr>
          <p:cNvPr id="1956" name="线条"/>
          <p:cNvSpPr/>
          <p:nvPr/>
        </p:nvSpPr>
        <p:spPr>
          <a:xfrm>
            <a:off x="17088978" y="6234096"/>
            <a:ext cx="1319840" cy="1"/>
          </a:xfrm>
          <a:prstGeom prst="line">
            <a:avLst/>
          </a:prstGeom>
          <a:ln w="127000">
            <a:solidFill>
              <a:schemeClr val="accent1"/>
            </a:solidFill>
            <a:miter/>
            <a:tailEnd type="triangle"/>
          </a:ln>
        </p:spPr>
        <p:txBody>
          <a:bodyPr tIns="91439" bIns="91439"/>
          <a:lstStyle/>
          <a:p>
            <a:pPr/>
          </a:p>
        </p:txBody>
      </p:sp>
      <p:sp>
        <p:nvSpPr>
          <p:cNvPr id="1957" name="线条"/>
          <p:cNvSpPr/>
          <p:nvPr/>
        </p:nvSpPr>
        <p:spPr>
          <a:xfrm flipV="1">
            <a:off x="14970449" y="8497979"/>
            <a:ext cx="1" cy="1327332"/>
          </a:xfrm>
          <a:prstGeom prst="line">
            <a:avLst/>
          </a:prstGeom>
          <a:ln w="127000">
            <a:solidFill>
              <a:schemeClr val="accent1"/>
            </a:solidFill>
            <a:miter/>
            <a:tailEnd type="triangle"/>
          </a:ln>
        </p:spPr>
        <p:txBody>
          <a:bodyPr tIns="91439" bIns="91439"/>
          <a:lstStyle/>
          <a:p>
            <a:pPr/>
          </a:p>
        </p:txBody>
      </p:sp>
      <p:sp>
        <p:nvSpPr>
          <p:cNvPr id="1958" name="部门回复"/>
          <p:cNvSpPr txBox="1"/>
          <p:nvPr/>
        </p:nvSpPr>
        <p:spPr>
          <a:xfrm>
            <a:off x="13907458" y="10141252"/>
            <a:ext cx="2125981" cy="8559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ctr">
              <a:defRPr b="1" sz="3800">
                <a:solidFill>
                  <a:srgbClr val="535353"/>
                </a:solidFill>
              </a:defRPr>
            </a:lvl1pPr>
          </a:lstStyle>
          <a:p>
            <a:pPr/>
            <a:r>
              <a:t>部门回复</a:t>
            </a:r>
          </a:p>
        </p:txBody>
      </p:sp>
      <p:sp>
        <p:nvSpPr>
          <p:cNvPr id="1959" name="整而不改"/>
          <p:cNvSpPr txBox="1"/>
          <p:nvPr/>
        </p:nvSpPr>
        <p:spPr>
          <a:xfrm>
            <a:off x="16889108" y="5007031"/>
            <a:ext cx="1719581" cy="7162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ctr">
              <a:defRPr b="1" sz="3000">
                <a:solidFill>
                  <a:srgbClr val="535353"/>
                </a:solidFill>
              </a:defRPr>
            </a:lvl1pPr>
          </a:lstStyle>
          <a:p>
            <a:pPr/>
            <a:r>
              <a:t>整而不改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99">
        <p:dissolve/>
      </p:transition>
    </mc:Choice>
    <mc:Fallback>
      <p:transition spd="fast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62" name="全过程造价系统"/>
          <p:cNvSpPr/>
          <p:nvPr/>
        </p:nvSpPr>
        <p:spPr>
          <a:xfrm>
            <a:off x="1244537" y="3897829"/>
            <a:ext cx="4477115" cy="1477395"/>
          </a:xfrm>
          <a:prstGeom prst="roundRect">
            <a:avLst>
              <a:gd name="adj" fmla="val 25789"/>
            </a:avLst>
          </a:pr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lin ang="5400000"/>
          </a:gradFill>
          <a:ln w="12700">
            <a:solidFill>
              <a:schemeClr val="accent1"/>
            </a:solidFill>
            <a:miter/>
          </a:ln>
          <a:effectLst>
            <a:outerShdw sx="100000" sy="100000" kx="0" ky="0" algn="b" rotWithShape="0" blurRad="127000" dist="38100" dir="5400000">
              <a:srgbClr val="000000">
                <a:alpha val="63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sz="3400">
                <a:solidFill>
                  <a:srgbClr val="FFFFFF"/>
                </a:solidFill>
              </a:defRPr>
            </a:lvl1pPr>
          </a:lstStyle>
          <a:p>
            <a:pPr/>
            <a:r>
              <a:t>全过程造价系统</a:t>
            </a:r>
          </a:p>
        </p:txBody>
      </p:sp>
      <p:sp>
        <p:nvSpPr>
          <p:cNvPr id="1963" name="组合 6"/>
          <p:cNvSpPr/>
          <p:nvPr/>
        </p:nvSpPr>
        <p:spPr>
          <a:xfrm>
            <a:off x="8926539" y="339090"/>
            <a:ext cx="3810001" cy="123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2980B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结算填报</a:t>
            </a:r>
          </a:p>
        </p:txBody>
      </p:sp>
      <p:sp>
        <p:nvSpPr>
          <p:cNvPr id="1964" name="组合 9"/>
          <p:cNvSpPr/>
          <p:nvPr/>
        </p:nvSpPr>
        <p:spPr>
          <a:xfrm>
            <a:off x="5771451" y="339090"/>
            <a:ext cx="3810001" cy="123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1F608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合同采集</a:t>
            </a:r>
          </a:p>
        </p:txBody>
      </p:sp>
      <p:sp>
        <p:nvSpPr>
          <p:cNvPr id="1965" name="组合 15"/>
          <p:cNvSpPr/>
          <p:nvPr/>
        </p:nvSpPr>
        <p:spPr>
          <a:xfrm>
            <a:off x="12081626" y="339090"/>
            <a:ext cx="3810001" cy="123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结算台账</a:t>
            </a:r>
          </a:p>
        </p:txBody>
      </p:sp>
      <p:sp>
        <p:nvSpPr>
          <p:cNvPr id="1966" name="文本框 6"/>
          <p:cNvSpPr txBox="1"/>
          <p:nvPr/>
        </p:nvSpPr>
        <p:spPr>
          <a:xfrm>
            <a:off x="2044700" y="539750"/>
            <a:ext cx="3810000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3.工程结算审计</a:t>
            </a:r>
          </a:p>
        </p:txBody>
      </p:sp>
      <p:sp>
        <p:nvSpPr>
          <p:cNvPr id="1967" name="文本框 7"/>
          <p:cNvSpPr txBox="1"/>
          <p:nvPr/>
        </p:nvSpPr>
        <p:spPr>
          <a:xfrm>
            <a:off x="2085975" y="1260475"/>
            <a:ext cx="2800243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</a:t>
            </a:r>
          </a:p>
        </p:txBody>
      </p:sp>
      <p:sp>
        <p:nvSpPr>
          <p:cNvPr id="1968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  <p:sp>
        <p:nvSpPr>
          <p:cNvPr id="1969" name="线条"/>
          <p:cNvSpPr/>
          <p:nvPr/>
        </p:nvSpPr>
        <p:spPr>
          <a:xfrm>
            <a:off x="6899616" y="1309661"/>
            <a:ext cx="1884293" cy="1"/>
          </a:xfrm>
          <a:prstGeom prst="line">
            <a:avLst/>
          </a:prstGeom>
          <a:ln w="101600">
            <a:solidFill>
              <a:srgbClr val="FFFFFF"/>
            </a:solidFill>
            <a:miter/>
          </a:ln>
        </p:spPr>
        <p:txBody>
          <a:bodyPr tIns="91439" bIns="91439"/>
          <a:lstStyle/>
          <a:p>
            <a:pPr/>
          </a:p>
        </p:txBody>
      </p:sp>
      <p:sp>
        <p:nvSpPr>
          <p:cNvPr id="1970" name="箭头"/>
          <p:cNvSpPr/>
          <p:nvPr/>
        </p:nvSpPr>
        <p:spPr>
          <a:xfrm>
            <a:off x="6942152" y="4148597"/>
            <a:ext cx="975858" cy="975858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lin ang="5400000"/>
          </a:gradFill>
          <a:ln w="12700">
            <a:solidFill>
              <a:schemeClr val="accent1"/>
            </a:solidFill>
            <a:miter/>
          </a:ln>
          <a:effectLst>
            <a:outerShdw sx="100000" sy="100000" kx="0" ky="0" algn="b" rotWithShape="0" blurRad="127000" dist="38100" dir="5400000">
              <a:srgbClr val="000000">
                <a:alpha val="63000"/>
              </a:srgbClr>
            </a:outerShdw>
          </a:effectLst>
        </p:spPr>
        <p:txBody>
          <a:bodyPr tIns="91439" bIns="9143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971" name="青岛地铁集团电子监察平台.png" descr="青岛地铁集团电子监察平台.png"/>
          <p:cNvPicPr>
            <a:picLocks noChangeAspect="1"/>
          </p:cNvPicPr>
          <p:nvPr/>
        </p:nvPicPr>
        <p:blipFill>
          <a:blip r:embed="rId2">
            <a:extLst/>
          </a:blip>
          <a:srcRect l="11016" t="0" r="0" b="0"/>
          <a:stretch>
            <a:fillRect/>
          </a:stretch>
        </p:blipFill>
        <p:spPr>
          <a:xfrm>
            <a:off x="8721431" y="2628900"/>
            <a:ext cx="15758628" cy="84582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0" dir="2700000">
              <a:srgbClr val="000000">
                <a:alpha val="75000"/>
              </a:srgbClr>
            </a:outerShdw>
          </a:effectLst>
        </p:spPr>
      </p:pic>
      <p:sp>
        <p:nvSpPr>
          <p:cNvPr id="1972" name="合同采集：…"/>
          <p:cNvSpPr txBox="1"/>
          <p:nvPr/>
        </p:nvSpPr>
        <p:spPr>
          <a:xfrm>
            <a:off x="895267" y="5809385"/>
            <a:ext cx="7033057" cy="41071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1600" tIns="101600" rIns="101600" bIns="101600">
            <a:spAutoFit/>
          </a:bodyPr>
          <a:lstStyle/>
          <a:p>
            <a:pPr algn="r">
              <a:lnSpc>
                <a:spcPct val="120000"/>
              </a:lnSpc>
              <a:defRPr sz="38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b="1"/>
              <a:t>合同采集：</a:t>
            </a:r>
            <a:endParaRPr b="1"/>
          </a:p>
          <a:p>
            <a:pPr algn="r">
              <a:lnSpc>
                <a:spcPct val="120000"/>
              </a:lnSpc>
              <a:defRPr sz="38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系统与全过程造价系统对接，自动采集各线路合同信息，避免部门多次录入信息。逾期不填报数据的，系统自动预警催办。</a:t>
            </a:r>
          </a:p>
        </p:txBody>
      </p:sp>
      <p:sp>
        <p:nvSpPr>
          <p:cNvPr id="1973" name="矩形"/>
          <p:cNvSpPr/>
          <p:nvPr/>
        </p:nvSpPr>
        <p:spPr>
          <a:xfrm>
            <a:off x="11079457" y="4289584"/>
            <a:ext cx="6022726" cy="4154695"/>
          </a:xfrm>
          <a:prstGeom prst="rect">
            <a:avLst/>
          </a:prstGeom>
          <a:ln w="76200">
            <a:solidFill>
              <a:srgbClr val="FF2600"/>
            </a:solidFill>
            <a:miter/>
          </a:ln>
        </p:spPr>
        <p:txBody>
          <a:bodyPr tIns="91439" bIns="91439" anchor="ctr"/>
          <a:lstStyle/>
          <a:p>
            <a:pPr>
              <a:defRPr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fast" advClick="1" p14:dur="599">
        <p15:prstTrans prst="peelOff" invX="1"/>
      </p:transition>
    </mc:Choice>
    <mc:Choice xmlns:p14="http://schemas.microsoft.com/office/powerpoint/2010/main" Requires="p14">
      <p:transition spd="fast" advClick="1" p14:dur="599">
        <p:wipe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" dur="800"/>
                                        <p:tgtEl>
                                          <p:spTgt spid="1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73" grpId="2"/>
      <p:bldP build="whole" bldLvl="1" animBg="1" rev="0" advAuto="0" spid="1972" grpId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76" name="组合 6"/>
          <p:cNvSpPr/>
          <p:nvPr/>
        </p:nvSpPr>
        <p:spPr>
          <a:xfrm>
            <a:off x="8926539" y="339090"/>
            <a:ext cx="3810001" cy="123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2980B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结算填报</a:t>
            </a:r>
          </a:p>
        </p:txBody>
      </p:sp>
      <p:sp>
        <p:nvSpPr>
          <p:cNvPr id="1977" name="组合 9"/>
          <p:cNvSpPr/>
          <p:nvPr/>
        </p:nvSpPr>
        <p:spPr>
          <a:xfrm>
            <a:off x="5771451" y="339090"/>
            <a:ext cx="3810001" cy="123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1F608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合同采集</a:t>
            </a:r>
          </a:p>
        </p:txBody>
      </p:sp>
      <p:sp>
        <p:nvSpPr>
          <p:cNvPr id="1978" name="组合 15"/>
          <p:cNvSpPr/>
          <p:nvPr/>
        </p:nvSpPr>
        <p:spPr>
          <a:xfrm>
            <a:off x="12081626" y="339090"/>
            <a:ext cx="3810001" cy="123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结算台账</a:t>
            </a:r>
          </a:p>
        </p:txBody>
      </p:sp>
      <p:sp>
        <p:nvSpPr>
          <p:cNvPr id="1979" name="文本框 6"/>
          <p:cNvSpPr txBox="1"/>
          <p:nvPr/>
        </p:nvSpPr>
        <p:spPr>
          <a:xfrm>
            <a:off x="2044700" y="539750"/>
            <a:ext cx="3810000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3.工程结算审计</a:t>
            </a:r>
          </a:p>
        </p:txBody>
      </p:sp>
      <p:sp>
        <p:nvSpPr>
          <p:cNvPr id="1980" name="文本框 7"/>
          <p:cNvSpPr txBox="1"/>
          <p:nvPr/>
        </p:nvSpPr>
        <p:spPr>
          <a:xfrm>
            <a:off x="2085975" y="1260475"/>
            <a:ext cx="2800243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</a:t>
            </a:r>
          </a:p>
        </p:txBody>
      </p:sp>
      <p:sp>
        <p:nvSpPr>
          <p:cNvPr id="1981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  <p:sp>
        <p:nvSpPr>
          <p:cNvPr id="1982" name="线条"/>
          <p:cNvSpPr/>
          <p:nvPr/>
        </p:nvSpPr>
        <p:spPr>
          <a:xfrm>
            <a:off x="10100016" y="1309661"/>
            <a:ext cx="1884293" cy="1"/>
          </a:xfrm>
          <a:prstGeom prst="line">
            <a:avLst/>
          </a:prstGeom>
          <a:ln w="101600">
            <a:solidFill>
              <a:srgbClr val="FFFFFF"/>
            </a:solidFill>
            <a:miter/>
          </a:ln>
        </p:spPr>
        <p:txBody>
          <a:bodyPr tIns="91439" bIns="91439"/>
          <a:lstStyle/>
          <a:p>
            <a:pPr/>
          </a:p>
        </p:txBody>
      </p:sp>
      <p:pic>
        <p:nvPicPr>
          <p:cNvPr id="198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65625" y="3148066"/>
            <a:ext cx="15995212" cy="8458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0" dir="2700000">
              <a:srgbClr val="000000">
                <a:alpha val="75000"/>
              </a:srgbClr>
            </a:outerShdw>
          </a:effectLst>
        </p:spPr>
      </p:pic>
      <p:sp>
        <p:nvSpPr>
          <p:cNvPr id="1984" name="结算填报：…"/>
          <p:cNvSpPr txBox="1"/>
          <p:nvPr/>
        </p:nvSpPr>
        <p:spPr>
          <a:xfrm>
            <a:off x="1048624" y="4964165"/>
            <a:ext cx="5857444" cy="410718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1600" tIns="101600" rIns="101600" bIns="101600">
            <a:spAutoFit/>
          </a:bodyPr>
          <a:lstStyle/>
          <a:p>
            <a:pPr algn="r">
              <a:lnSpc>
                <a:spcPct val="120000"/>
              </a:lnSpc>
              <a:defRPr sz="38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b="1"/>
              <a:t>结算填报：</a:t>
            </a:r>
            <a:endParaRPr b="1"/>
          </a:p>
          <a:p>
            <a:pPr algn="r">
              <a:lnSpc>
                <a:spcPct val="120000"/>
              </a:lnSpc>
              <a:defRPr sz="38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线路公司定期提报《结算表》，对施工单位报送，建设单位初审、审计审定进行提报。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99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84" grpId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87" name="组合 6"/>
          <p:cNvSpPr/>
          <p:nvPr/>
        </p:nvSpPr>
        <p:spPr>
          <a:xfrm>
            <a:off x="8926539" y="339090"/>
            <a:ext cx="3810001" cy="123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2980B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结算填报</a:t>
            </a:r>
          </a:p>
        </p:txBody>
      </p:sp>
      <p:sp>
        <p:nvSpPr>
          <p:cNvPr id="1988" name="组合 9"/>
          <p:cNvSpPr/>
          <p:nvPr/>
        </p:nvSpPr>
        <p:spPr>
          <a:xfrm>
            <a:off x="5771451" y="339090"/>
            <a:ext cx="3810001" cy="123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1F608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合同采集</a:t>
            </a:r>
          </a:p>
        </p:txBody>
      </p:sp>
      <p:sp>
        <p:nvSpPr>
          <p:cNvPr id="1989" name="组合 15"/>
          <p:cNvSpPr/>
          <p:nvPr/>
        </p:nvSpPr>
        <p:spPr>
          <a:xfrm>
            <a:off x="12081626" y="339090"/>
            <a:ext cx="3810001" cy="123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结算台账</a:t>
            </a:r>
          </a:p>
        </p:txBody>
      </p:sp>
      <p:sp>
        <p:nvSpPr>
          <p:cNvPr id="1990" name="文本框 6"/>
          <p:cNvSpPr txBox="1"/>
          <p:nvPr/>
        </p:nvSpPr>
        <p:spPr>
          <a:xfrm>
            <a:off x="2044700" y="539750"/>
            <a:ext cx="3810000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3.工程结算审计</a:t>
            </a:r>
          </a:p>
        </p:txBody>
      </p:sp>
      <p:sp>
        <p:nvSpPr>
          <p:cNvPr id="1991" name="文本框 7"/>
          <p:cNvSpPr txBox="1"/>
          <p:nvPr/>
        </p:nvSpPr>
        <p:spPr>
          <a:xfrm>
            <a:off x="2085975" y="1260475"/>
            <a:ext cx="2800243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</a:t>
            </a:r>
          </a:p>
        </p:txBody>
      </p:sp>
      <p:sp>
        <p:nvSpPr>
          <p:cNvPr id="1992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  <p:sp>
        <p:nvSpPr>
          <p:cNvPr id="1993" name="线条"/>
          <p:cNvSpPr/>
          <p:nvPr/>
        </p:nvSpPr>
        <p:spPr>
          <a:xfrm>
            <a:off x="13224216" y="1309661"/>
            <a:ext cx="1884293" cy="1"/>
          </a:xfrm>
          <a:prstGeom prst="line">
            <a:avLst/>
          </a:prstGeom>
          <a:ln w="101600">
            <a:solidFill>
              <a:srgbClr val="FFFFFF"/>
            </a:solidFill>
            <a:miter/>
          </a:ln>
        </p:spPr>
        <p:txBody>
          <a:bodyPr tIns="91439" bIns="91439"/>
          <a:lstStyle/>
          <a:p>
            <a:pPr/>
          </a:p>
        </p:txBody>
      </p:sp>
      <p:pic>
        <p:nvPicPr>
          <p:cNvPr id="1994" name="青岛地铁集团电子监察平台.png" descr="青岛地铁集团电子监察平台.png"/>
          <p:cNvPicPr>
            <a:picLocks noChangeAspect="1"/>
          </p:cNvPicPr>
          <p:nvPr/>
        </p:nvPicPr>
        <p:blipFill>
          <a:blip r:embed="rId2">
            <a:extLst/>
          </a:blip>
          <a:srcRect l="11016" t="0" r="0" b="0"/>
          <a:stretch>
            <a:fillRect/>
          </a:stretch>
        </p:blipFill>
        <p:spPr>
          <a:xfrm>
            <a:off x="6024201" y="2545961"/>
            <a:ext cx="18207042" cy="977234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0" dir="2700000">
              <a:srgbClr val="000000">
                <a:alpha val="75000"/>
              </a:srgbClr>
            </a:outerShdw>
          </a:effectLst>
        </p:spPr>
      </p:pic>
      <p:pic>
        <p:nvPicPr>
          <p:cNvPr id="1995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17754" y="5502839"/>
            <a:ext cx="17819932" cy="385889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0" dir="2700000">
              <a:srgbClr val="000000">
                <a:alpha val="75000"/>
              </a:srgbClr>
            </a:outerShdw>
          </a:effectLst>
        </p:spPr>
      </p:pic>
      <p:sp>
        <p:nvSpPr>
          <p:cNvPr id="1996" name="线条"/>
          <p:cNvSpPr/>
          <p:nvPr/>
        </p:nvSpPr>
        <p:spPr>
          <a:xfrm>
            <a:off x="21755374" y="5088552"/>
            <a:ext cx="1327741" cy="569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ln w="50800">
            <a:solidFill>
              <a:srgbClr val="FF2600"/>
            </a:solidFill>
            <a:miter/>
            <a:tailEnd type="oval"/>
          </a:ln>
        </p:spPr>
        <p:txBody>
          <a:bodyPr tIns="91439" bIns="91439"/>
          <a:lstStyle/>
          <a:p>
            <a:pPr/>
          </a:p>
        </p:txBody>
      </p:sp>
      <p:sp>
        <p:nvSpPr>
          <p:cNvPr id="1997" name="结算台账：…"/>
          <p:cNvSpPr txBox="1"/>
          <p:nvPr/>
        </p:nvSpPr>
        <p:spPr>
          <a:xfrm>
            <a:off x="948503" y="5237479"/>
            <a:ext cx="4482181" cy="329946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1600" tIns="101600" rIns="101600" bIns="101600">
            <a:spAutoFit/>
          </a:bodyPr>
          <a:lstStyle/>
          <a:p>
            <a:pPr algn="r">
              <a:lnSpc>
                <a:spcPct val="120000"/>
              </a:lnSpc>
              <a:defRPr sz="38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b="1"/>
              <a:t>结算台账：</a:t>
            </a:r>
            <a:endParaRPr b="1"/>
          </a:p>
          <a:p>
            <a:pPr algn="r">
              <a:lnSpc>
                <a:spcPct val="120000"/>
              </a:lnSpc>
              <a:defRPr sz="38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根据部门填报数据，自动生成台账。方便统一管理。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99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700"/>
                                        <p:tgtEl>
                                          <p:spTgt spid="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Class="entr" nodeType="after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96" grpId="1"/>
      <p:bldP build="whole" bldLvl="1" animBg="1" rev="0" advAuto="0" spid="1995" grpId="2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00" name="文本框 6"/>
          <p:cNvSpPr txBox="1"/>
          <p:nvPr/>
        </p:nvSpPr>
        <p:spPr>
          <a:xfrm>
            <a:off x="2044700" y="539750"/>
            <a:ext cx="3810000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4.计量数据分析</a:t>
            </a:r>
          </a:p>
        </p:txBody>
      </p:sp>
      <p:sp>
        <p:nvSpPr>
          <p:cNvPr id="2001" name="文本框 7"/>
          <p:cNvSpPr txBox="1"/>
          <p:nvPr/>
        </p:nvSpPr>
        <p:spPr>
          <a:xfrm>
            <a:off x="2085975" y="1260475"/>
            <a:ext cx="2800243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</a:t>
            </a:r>
          </a:p>
        </p:txBody>
      </p:sp>
      <p:sp>
        <p:nvSpPr>
          <p:cNvPr id="2002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  <p:pic>
        <p:nvPicPr>
          <p:cNvPr id="200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45997" y="6002229"/>
            <a:ext cx="15240001" cy="557221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0" dir="2700000">
              <a:srgbClr val="000000">
                <a:alpha val="75000"/>
              </a:srgbClr>
            </a:outerShdw>
          </a:effectLst>
        </p:spPr>
      </p:pic>
      <p:sp>
        <p:nvSpPr>
          <p:cNvPr id="2004" name="监察平台已获取的全过程造价系统数据"/>
          <p:cNvSpPr txBox="1"/>
          <p:nvPr/>
        </p:nvSpPr>
        <p:spPr>
          <a:xfrm>
            <a:off x="11875657" y="11727051"/>
            <a:ext cx="7967981" cy="817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 b="1">
                <a:solidFill>
                  <a:srgbClr val="535353"/>
                </a:solidFill>
              </a:defRPr>
            </a:lvl1pPr>
          </a:lstStyle>
          <a:p>
            <a:pPr/>
            <a:r>
              <a:t>监察平台已获取的全过程造价系统数据</a:t>
            </a:r>
          </a:p>
        </p:txBody>
      </p:sp>
      <p:pic>
        <p:nvPicPr>
          <p:cNvPr id="2005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45997" y="2154711"/>
            <a:ext cx="15240001" cy="330021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0" dir="2700000">
              <a:srgbClr val="000000">
                <a:alpha val="75000"/>
              </a:srgbClr>
            </a:outerShdw>
          </a:effectLst>
        </p:spPr>
      </p:pic>
      <p:sp>
        <p:nvSpPr>
          <p:cNvPr id="2006" name="线条"/>
          <p:cNvSpPr/>
          <p:nvPr/>
        </p:nvSpPr>
        <p:spPr>
          <a:xfrm>
            <a:off x="7481451" y="3916617"/>
            <a:ext cx="649234" cy="49291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934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76200">
            <a:solidFill>
              <a:srgbClr val="5CA7D8"/>
            </a:solidFill>
            <a:miter/>
          </a:ln>
        </p:spPr>
        <p:txBody>
          <a:bodyPr tIns="91439" bIns="91439"/>
          <a:lstStyle/>
          <a:p>
            <a:pPr/>
          </a:p>
        </p:txBody>
      </p:sp>
      <p:sp>
        <p:nvSpPr>
          <p:cNvPr id="2007" name="齿轮"/>
          <p:cNvSpPr/>
          <p:nvPr/>
        </p:nvSpPr>
        <p:spPr>
          <a:xfrm>
            <a:off x="7082674" y="5984945"/>
            <a:ext cx="792355" cy="7925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2" h="21555" fill="norm" stroke="1" extrusionOk="0">
                <a:moveTo>
                  <a:pt x="12837" y="2"/>
                </a:moveTo>
                <a:cubicBezTo>
                  <a:pt x="12731" y="-11"/>
                  <a:pt x="12661" y="38"/>
                  <a:pt x="12588" y="172"/>
                </a:cubicBezTo>
                <a:cubicBezTo>
                  <a:pt x="12292" y="721"/>
                  <a:pt x="11969" y="1258"/>
                  <a:pt x="11661" y="1801"/>
                </a:cubicBezTo>
                <a:cubicBezTo>
                  <a:pt x="11547" y="2001"/>
                  <a:pt x="11418" y="2099"/>
                  <a:pt x="11153" y="2073"/>
                </a:cubicBezTo>
                <a:cubicBezTo>
                  <a:pt x="10691" y="2028"/>
                  <a:pt x="10220" y="2032"/>
                  <a:pt x="9759" y="2112"/>
                </a:cubicBezTo>
                <a:cubicBezTo>
                  <a:pt x="9550" y="2148"/>
                  <a:pt x="9432" y="2095"/>
                  <a:pt x="9318" y="1917"/>
                </a:cubicBezTo>
                <a:cubicBezTo>
                  <a:pt x="8969" y="1370"/>
                  <a:pt x="8594" y="841"/>
                  <a:pt x="8243" y="295"/>
                </a:cubicBezTo>
                <a:cubicBezTo>
                  <a:pt x="8145" y="142"/>
                  <a:pt x="8068" y="122"/>
                  <a:pt x="7905" y="198"/>
                </a:cubicBezTo>
                <a:cubicBezTo>
                  <a:pt x="6845" y="688"/>
                  <a:pt x="5781" y="1174"/>
                  <a:pt x="4712" y="1644"/>
                </a:cubicBezTo>
                <a:cubicBezTo>
                  <a:pt x="4517" y="1730"/>
                  <a:pt x="4517" y="1820"/>
                  <a:pt x="4567" y="1996"/>
                </a:cubicBezTo>
                <a:cubicBezTo>
                  <a:pt x="4742" y="2608"/>
                  <a:pt x="4890" y="3227"/>
                  <a:pt x="5065" y="3839"/>
                </a:cubicBezTo>
                <a:cubicBezTo>
                  <a:pt x="5122" y="4038"/>
                  <a:pt x="5098" y="4170"/>
                  <a:pt x="4932" y="4306"/>
                </a:cubicBezTo>
                <a:cubicBezTo>
                  <a:pt x="4561" y="4610"/>
                  <a:pt x="4227" y="4959"/>
                  <a:pt x="3950" y="5348"/>
                </a:cubicBezTo>
                <a:cubicBezTo>
                  <a:pt x="3802" y="5555"/>
                  <a:pt x="3648" y="5573"/>
                  <a:pt x="3439" y="5530"/>
                </a:cubicBezTo>
                <a:cubicBezTo>
                  <a:pt x="2827" y="5405"/>
                  <a:pt x="2213" y="5295"/>
                  <a:pt x="1605" y="5156"/>
                </a:cubicBezTo>
                <a:cubicBezTo>
                  <a:pt x="1409" y="5111"/>
                  <a:pt x="1325" y="5153"/>
                  <a:pt x="1257" y="5338"/>
                </a:cubicBezTo>
                <a:cubicBezTo>
                  <a:pt x="856" y="6423"/>
                  <a:pt x="449" y="7506"/>
                  <a:pt x="35" y="8586"/>
                </a:cubicBezTo>
                <a:cubicBezTo>
                  <a:pt x="-34" y="8767"/>
                  <a:pt x="-6" y="8857"/>
                  <a:pt x="173" y="8954"/>
                </a:cubicBezTo>
                <a:cubicBezTo>
                  <a:pt x="722" y="9251"/>
                  <a:pt x="1256" y="9574"/>
                  <a:pt x="1798" y="9882"/>
                </a:cubicBezTo>
                <a:cubicBezTo>
                  <a:pt x="2001" y="9997"/>
                  <a:pt x="2093" y="10127"/>
                  <a:pt x="2064" y="10392"/>
                </a:cubicBezTo>
                <a:cubicBezTo>
                  <a:pt x="2014" y="10855"/>
                  <a:pt x="2039" y="11326"/>
                  <a:pt x="2116" y="11788"/>
                </a:cubicBezTo>
                <a:cubicBezTo>
                  <a:pt x="2151" y="11998"/>
                  <a:pt x="2089" y="12115"/>
                  <a:pt x="1913" y="12228"/>
                </a:cubicBezTo>
                <a:cubicBezTo>
                  <a:pt x="1367" y="12578"/>
                  <a:pt x="837" y="12953"/>
                  <a:pt x="291" y="13303"/>
                </a:cubicBezTo>
                <a:cubicBezTo>
                  <a:pt x="136" y="13403"/>
                  <a:pt x="124" y="13482"/>
                  <a:pt x="199" y="13643"/>
                </a:cubicBezTo>
                <a:cubicBezTo>
                  <a:pt x="688" y="14705"/>
                  <a:pt x="1172" y="15768"/>
                  <a:pt x="1642" y="16837"/>
                </a:cubicBezTo>
                <a:cubicBezTo>
                  <a:pt x="1728" y="17034"/>
                  <a:pt x="1818" y="17032"/>
                  <a:pt x="1994" y="16982"/>
                </a:cubicBezTo>
                <a:cubicBezTo>
                  <a:pt x="2605" y="16807"/>
                  <a:pt x="3223" y="16651"/>
                  <a:pt x="3839" y="16489"/>
                </a:cubicBezTo>
                <a:cubicBezTo>
                  <a:pt x="3930" y="16465"/>
                  <a:pt x="4023" y="16451"/>
                  <a:pt x="4118" y="16432"/>
                </a:cubicBezTo>
                <a:cubicBezTo>
                  <a:pt x="4164" y="16485"/>
                  <a:pt x="4202" y="16532"/>
                  <a:pt x="4241" y="16576"/>
                </a:cubicBezTo>
                <a:cubicBezTo>
                  <a:pt x="4568" y="16944"/>
                  <a:pt x="4922" y="17287"/>
                  <a:pt x="5319" y="17573"/>
                </a:cubicBezTo>
                <a:cubicBezTo>
                  <a:pt x="5534" y="17728"/>
                  <a:pt x="5572" y="17885"/>
                  <a:pt x="5524" y="18114"/>
                </a:cubicBezTo>
                <a:cubicBezTo>
                  <a:pt x="5398" y="18725"/>
                  <a:pt x="5287" y="19339"/>
                  <a:pt x="5149" y="19947"/>
                </a:cubicBezTo>
                <a:cubicBezTo>
                  <a:pt x="5105" y="20142"/>
                  <a:pt x="5145" y="20229"/>
                  <a:pt x="5331" y="20297"/>
                </a:cubicBezTo>
                <a:cubicBezTo>
                  <a:pt x="6415" y="20698"/>
                  <a:pt x="7497" y="21106"/>
                  <a:pt x="8576" y="21520"/>
                </a:cubicBezTo>
                <a:cubicBezTo>
                  <a:pt x="8757" y="21589"/>
                  <a:pt x="8847" y="21563"/>
                  <a:pt x="8944" y="21383"/>
                </a:cubicBezTo>
                <a:cubicBezTo>
                  <a:pt x="9241" y="20834"/>
                  <a:pt x="9562" y="20299"/>
                  <a:pt x="9871" y="19757"/>
                </a:cubicBezTo>
                <a:cubicBezTo>
                  <a:pt x="9985" y="19558"/>
                  <a:pt x="10110" y="19452"/>
                  <a:pt x="10378" y="19481"/>
                </a:cubicBezTo>
                <a:cubicBezTo>
                  <a:pt x="10828" y="19528"/>
                  <a:pt x="11291" y="19534"/>
                  <a:pt x="11737" y="19445"/>
                </a:cubicBezTo>
                <a:cubicBezTo>
                  <a:pt x="12009" y="19391"/>
                  <a:pt x="12126" y="19505"/>
                  <a:pt x="12252" y="19698"/>
                </a:cubicBezTo>
                <a:cubicBezTo>
                  <a:pt x="12593" y="20221"/>
                  <a:pt x="12952" y="20733"/>
                  <a:pt x="13290" y="21259"/>
                </a:cubicBezTo>
                <a:cubicBezTo>
                  <a:pt x="13387" y="21411"/>
                  <a:pt x="13463" y="21432"/>
                  <a:pt x="13628" y="21356"/>
                </a:cubicBezTo>
                <a:cubicBezTo>
                  <a:pt x="14687" y="20866"/>
                  <a:pt x="15750" y="20382"/>
                  <a:pt x="16819" y="19912"/>
                </a:cubicBezTo>
                <a:cubicBezTo>
                  <a:pt x="17012" y="19827"/>
                  <a:pt x="17018" y="19738"/>
                  <a:pt x="16967" y="19560"/>
                </a:cubicBezTo>
                <a:cubicBezTo>
                  <a:pt x="16791" y="18948"/>
                  <a:pt x="16644" y="18329"/>
                  <a:pt x="16469" y="17716"/>
                </a:cubicBezTo>
                <a:cubicBezTo>
                  <a:pt x="16412" y="17519"/>
                  <a:pt x="16433" y="17386"/>
                  <a:pt x="16600" y="17250"/>
                </a:cubicBezTo>
                <a:cubicBezTo>
                  <a:pt x="16971" y="16946"/>
                  <a:pt x="17305" y="16598"/>
                  <a:pt x="17584" y="16209"/>
                </a:cubicBezTo>
                <a:cubicBezTo>
                  <a:pt x="17730" y="16006"/>
                  <a:pt x="17880" y="15980"/>
                  <a:pt x="18092" y="16024"/>
                </a:cubicBezTo>
                <a:cubicBezTo>
                  <a:pt x="18703" y="16151"/>
                  <a:pt x="19318" y="16260"/>
                  <a:pt x="19926" y="16398"/>
                </a:cubicBezTo>
                <a:cubicBezTo>
                  <a:pt x="20121" y="16442"/>
                  <a:pt x="20207" y="16404"/>
                  <a:pt x="20276" y="16218"/>
                </a:cubicBezTo>
                <a:cubicBezTo>
                  <a:pt x="20676" y="15133"/>
                  <a:pt x="21084" y="14050"/>
                  <a:pt x="21497" y="12970"/>
                </a:cubicBezTo>
                <a:cubicBezTo>
                  <a:pt x="21566" y="12790"/>
                  <a:pt x="21541" y="12697"/>
                  <a:pt x="21361" y="12600"/>
                </a:cubicBezTo>
                <a:cubicBezTo>
                  <a:pt x="20812" y="12303"/>
                  <a:pt x="20278" y="11982"/>
                  <a:pt x="19736" y="11674"/>
                </a:cubicBezTo>
                <a:cubicBezTo>
                  <a:pt x="19535" y="11559"/>
                  <a:pt x="19439" y="11431"/>
                  <a:pt x="19468" y="11163"/>
                </a:cubicBezTo>
                <a:cubicBezTo>
                  <a:pt x="19519" y="10701"/>
                  <a:pt x="19493" y="10230"/>
                  <a:pt x="19416" y="9768"/>
                </a:cubicBezTo>
                <a:cubicBezTo>
                  <a:pt x="19381" y="9559"/>
                  <a:pt x="19443" y="9442"/>
                  <a:pt x="19620" y="9328"/>
                </a:cubicBezTo>
                <a:cubicBezTo>
                  <a:pt x="20166" y="8978"/>
                  <a:pt x="20694" y="8603"/>
                  <a:pt x="21240" y="8252"/>
                </a:cubicBezTo>
                <a:cubicBezTo>
                  <a:pt x="21393" y="8154"/>
                  <a:pt x="21411" y="8075"/>
                  <a:pt x="21336" y="7912"/>
                </a:cubicBezTo>
                <a:cubicBezTo>
                  <a:pt x="20846" y="6851"/>
                  <a:pt x="20362" y="5788"/>
                  <a:pt x="19892" y="4718"/>
                </a:cubicBezTo>
                <a:cubicBezTo>
                  <a:pt x="19806" y="4523"/>
                  <a:pt x="19717" y="4523"/>
                  <a:pt x="19541" y="4574"/>
                </a:cubicBezTo>
                <a:cubicBezTo>
                  <a:pt x="18917" y="4751"/>
                  <a:pt x="18286" y="4905"/>
                  <a:pt x="17662" y="5080"/>
                </a:cubicBezTo>
                <a:cubicBezTo>
                  <a:pt x="17490" y="5129"/>
                  <a:pt x="17378" y="5103"/>
                  <a:pt x="17261" y="4959"/>
                </a:cubicBezTo>
                <a:cubicBezTo>
                  <a:pt x="16959" y="4585"/>
                  <a:pt x="16599" y="4263"/>
                  <a:pt x="16213" y="3983"/>
                </a:cubicBezTo>
                <a:cubicBezTo>
                  <a:pt x="16001" y="3828"/>
                  <a:pt x="15960" y="3672"/>
                  <a:pt x="16008" y="3442"/>
                </a:cubicBezTo>
                <a:cubicBezTo>
                  <a:pt x="16135" y="2831"/>
                  <a:pt x="16245" y="2217"/>
                  <a:pt x="16383" y="1609"/>
                </a:cubicBezTo>
                <a:cubicBezTo>
                  <a:pt x="16428" y="1413"/>
                  <a:pt x="16387" y="1327"/>
                  <a:pt x="16201" y="1258"/>
                </a:cubicBezTo>
                <a:cubicBezTo>
                  <a:pt x="15118" y="858"/>
                  <a:pt x="14036" y="450"/>
                  <a:pt x="12956" y="36"/>
                </a:cubicBezTo>
                <a:cubicBezTo>
                  <a:pt x="12911" y="19"/>
                  <a:pt x="12873" y="7"/>
                  <a:pt x="12837" y="2"/>
                </a:cubicBezTo>
                <a:close/>
                <a:moveTo>
                  <a:pt x="10766" y="5818"/>
                </a:moveTo>
                <a:cubicBezTo>
                  <a:pt x="13503" y="5818"/>
                  <a:pt x="15722" y="8039"/>
                  <a:pt x="15722" y="10778"/>
                </a:cubicBezTo>
                <a:cubicBezTo>
                  <a:pt x="15722" y="13517"/>
                  <a:pt x="13503" y="15738"/>
                  <a:pt x="10766" y="15738"/>
                </a:cubicBezTo>
                <a:cubicBezTo>
                  <a:pt x="8030" y="15738"/>
                  <a:pt x="5810" y="13517"/>
                  <a:pt x="5810" y="10778"/>
                </a:cubicBezTo>
                <a:cubicBezTo>
                  <a:pt x="5810" y="8039"/>
                  <a:pt x="8030" y="5818"/>
                  <a:pt x="10766" y="5818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  <a:miter/>
          </a:ln>
        </p:spPr>
        <p:txBody>
          <a:bodyPr tIns="91439" bIns="91439" anchor="ctr"/>
          <a:lstStyle/>
          <a:p>
            <a:pPr/>
          </a:p>
        </p:txBody>
      </p:sp>
      <p:sp>
        <p:nvSpPr>
          <p:cNvPr id="2008" name="数据比对：…"/>
          <p:cNvSpPr txBox="1"/>
          <p:nvPr/>
        </p:nvSpPr>
        <p:spPr>
          <a:xfrm>
            <a:off x="1051537" y="4760655"/>
            <a:ext cx="5660168" cy="329946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1600" tIns="101600" rIns="101600" bIns="101600">
            <a:spAutoFit/>
          </a:bodyPr>
          <a:lstStyle/>
          <a:p>
            <a:pPr algn="r">
              <a:lnSpc>
                <a:spcPct val="120000"/>
              </a:lnSpc>
              <a:defRPr sz="38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b="1"/>
              <a:t>数据比对：</a:t>
            </a:r>
            <a:endParaRPr b="1"/>
          </a:p>
          <a:p>
            <a:pPr algn="r">
              <a:lnSpc>
                <a:spcPct val="120000"/>
              </a:lnSpc>
              <a:defRPr sz="38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对部门填报的数据进行实时验证，与全过程造价系统中的付款数据进行比对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99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Subtype="0" presetID="26" grpId="1" fill="hold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id="6" dur="1000" fill="hold" tmFilter="0, 0; .2, .5; .8, .5; 1, 0"/>
                                        <p:tgtEl>
                                          <p:spTgt spid="200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fill="hold" autoRev="1"/>
                                        <p:tgtEl>
                                          <p:spTgt spid="200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08" grpId="2"/>
      <p:bldP build="whole" bldLvl="1" animBg="1" rev="0" advAuto="0" spid="2007" grpId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TextBox 9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11" name="全面覆盖，高效推进…"/>
          <p:cNvSpPr txBox="1"/>
          <p:nvPr/>
        </p:nvSpPr>
        <p:spPr>
          <a:xfrm>
            <a:off x="7380986" y="5950995"/>
            <a:ext cx="9622029" cy="30276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ctr">
              <a:defRPr b="1" sz="80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全面覆盖，高效推进</a:t>
            </a:r>
          </a:p>
          <a:p>
            <a:pPr algn="ctr">
              <a:defRPr b="1" sz="80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跟踪整改，规避风险</a:t>
            </a:r>
          </a:p>
        </p:txBody>
      </p:sp>
      <p:pic>
        <p:nvPicPr>
          <p:cNvPr id="201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76" y="9448516"/>
            <a:ext cx="9613534" cy="4259096"/>
          </a:xfrm>
          <a:prstGeom prst="rect">
            <a:avLst/>
          </a:prstGeom>
          <a:ln w="12700">
            <a:miter lim="400000"/>
          </a:ln>
        </p:spPr>
      </p:pic>
      <p:sp>
        <p:nvSpPr>
          <p:cNvPr id="2013" name="审计管理系统建设效果"/>
          <p:cNvSpPr txBox="1"/>
          <p:nvPr/>
        </p:nvSpPr>
        <p:spPr>
          <a:xfrm>
            <a:off x="7014209" y="4069389"/>
            <a:ext cx="10355581" cy="16052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ctr">
              <a:defRPr b="1" sz="8000">
                <a:solidFill>
                  <a:srgbClr val="1D78FD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审计管理系统建设效果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99">
        <p14:prism dir="r" isContent="1" isInverted="0"/>
      </p:transition>
    </mc:Choice>
    <mc:Fallback>
      <p:transition spd="fast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5" name="成组"/>
          <p:cNvGrpSpPr/>
          <p:nvPr/>
        </p:nvGrpSpPr>
        <p:grpSpPr>
          <a:xfrm>
            <a:off x="-1" y="4174584"/>
            <a:ext cx="24384003" cy="5300079"/>
            <a:chOff x="0" y="0"/>
            <a:chExt cx="24384001" cy="5300078"/>
          </a:xfrm>
        </p:grpSpPr>
        <p:sp>
          <p:nvSpPr>
            <p:cNvPr id="2015" name="矩形"/>
            <p:cNvSpPr/>
            <p:nvPr/>
          </p:nvSpPr>
          <p:spPr>
            <a:xfrm>
              <a:off x="0" y="772790"/>
              <a:ext cx="24384002" cy="4527289"/>
            </a:xfrm>
            <a:prstGeom prst="rect">
              <a:avLst/>
            </a:prstGeom>
            <a:solidFill>
              <a:srgbClr val="72B1D7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grpSp>
          <p:nvGrpSpPr>
            <p:cNvPr id="2022" name="成组"/>
            <p:cNvGrpSpPr/>
            <p:nvPr/>
          </p:nvGrpSpPr>
          <p:grpSpPr>
            <a:xfrm>
              <a:off x="9306566" y="0"/>
              <a:ext cx="6431701" cy="2381250"/>
              <a:chOff x="0" y="0"/>
              <a:chExt cx="6431700" cy="2381250"/>
            </a:xfrm>
          </p:grpSpPr>
          <p:sp>
            <p:nvSpPr>
              <p:cNvPr id="2016" name="圆角矩形"/>
              <p:cNvSpPr/>
              <p:nvPr/>
            </p:nvSpPr>
            <p:spPr>
              <a:xfrm>
                <a:off x="0" y="0"/>
                <a:ext cx="6431701" cy="2381250"/>
              </a:xfrm>
              <a:prstGeom prst="roundRect">
                <a:avLst>
                  <a:gd name="adj" fmla="val 29910"/>
                </a:avLst>
              </a:prstGeom>
              <a:solidFill>
                <a:srgbClr val="72B1D7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grpSp>
            <p:nvGrpSpPr>
              <p:cNvPr id="2021" name="成组"/>
              <p:cNvGrpSpPr/>
              <p:nvPr/>
            </p:nvGrpSpPr>
            <p:grpSpPr>
              <a:xfrm>
                <a:off x="471720" y="476250"/>
                <a:ext cx="5488261" cy="1428751"/>
                <a:chOff x="0" y="0"/>
                <a:chExt cx="5488260" cy="1428750"/>
              </a:xfrm>
            </p:grpSpPr>
            <p:grpSp>
              <p:nvGrpSpPr>
                <p:cNvPr id="2019" name="成组"/>
                <p:cNvGrpSpPr/>
                <p:nvPr/>
              </p:nvGrpSpPr>
              <p:grpSpPr>
                <a:xfrm>
                  <a:off x="0" y="0"/>
                  <a:ext cx="1428750" cy="1428750"/>
                  <a:chOff x="0" y="0"/>
                  <a:chExt cx="1428750" cy="1428750"/>
                </a:xfrm>
              </p:grpSpPr>
              <p:sp>
                <p:nvSpPr>
                  <p:cNvPr id="2017" name="圆形"/>
                  <p:cNvSpPr/>
                  <p:nvPr/>
                </p:nvSpPr>
                <p:spPr>
                  <a:xfrm>
                    <a:off x="0" y="0"/>
                    <a:ext cx="1428750" cy="1428750"/>
                  </a:xfrm>
                  <a:prstGeom prst="ellipse">
                    <a:avLst/>
                  </a:prstGeom>
                  <a:solidFill>
                    <a:srgbClr val="5686A3"/>
                  </a:solidFill>
                  <a:ln w="254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ctr" defTabSz="914400">
                      <a:lnSpc>
                        <a:spcPct val="80000"/>
                      </a:lnSpc>
                      <a:spcBef>
                        <a:spcPts val="11000"/>
                      </a:spcBef>
                      <a:defRPr sz="10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2018" name="形状"/>
                  <p:cNvSpPr/>
                  <p:nvPr/>
                </p:nvSpPr>
                <p:spPr>
                  <a:xfrm>
                    <a:off x="357187" y="350034"/>
                    <a:ext cx="714376" cy="71439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10800" y="6913"/>
                        </a:moveTo>
                        <a:cubicBezTo>
                          <a:pt x="8653" y="6913"/>
                          <a:pt x="6912" y="8653"/>
                          <a:pt x="6912" y="10800"/>
                        </a:cubicBezTo>
                        <a:cubicBezTo>
                          <a:pt x="6912" y="12947"/>
                          <a:pt x="8653" y="14687"/>
                          <a:pt x="10800" y="14687"/>
                        </a:cubicBezTo>
                        <a:cubicBezTo>
                          <a:pt x="12947" y="14687"/>
                          <a:pt x="14687" y="12947"/>
                          <a:pt x="14687" y="10800"/>
                        </a:cubicBezTo>
                        <a:cubicBezTo>
                          <a:pt x="14687" y="8653"/>
                          <a:pt x="12947" y="6913"/>
                          <a:pt x="10800" y="6913"/>
                        </a:cubicBezTo>
                        <a:close/>
                        <a:moveTo>
                          <a:pt x="21600" y="9257"/>
                        </a:moveTo>
                        <a:lnTo>
                          <a:pt x="21600" y="12343"/>
                        </a:lnTo>
                        <a:cubicBezTo>
                          <a:pt x="21600" y="12343"/>
                          <a:pt x="20184" y="12738"/>
                          <a:pt x="18089" y="13128"/>
                        </a:cubicBezTo>
                        <a:cubicBezTo>
                          <a:pt x="17994" y="13428"/>
                          <a:pt x="17898" y="13723"/>
                          <a:pt x="17766" y="14007"/>
                        </a:cubicBezTo>
                        <a:cubicBezTo>
                          <a:pt x="19158" y="15729"/>
                          <a:pt x="20056" y="16971"/>
                          <a:pt x="20056" y="16971"/>
                        </a:cubicBezTo>
                        <a:lnTo>
                          <a:pt x="16970" y="20057"/>
                        </a:lnTo>
                        <a:cubicBezTo>
                          <a:pt x="16970" y="20057"/>
                          <a:pt x="15727" y="19158"/>
                          <a:pt x="14006" y="17768"/>
                        </a:cubicBezTo>
                        <a:cubicBezTo>
                          <a:pt x="13725" y="17897"/>
                          <a:pt x="13429" y="17994"/>
                          <a:pt x="13131" y="18089"/>
                        </a:cubicBezTo>
                        <a:cubicBezTo>
                          <a:pt x="12740" y="20184"/>
                          <a:pt x="12341" y="21600"/>
                          <a:pt x="12341" y="21600"/>
                        </a:cubicBezTo>
                        <a:lnTo>
                          <a:pt x="9257" y="21600"/>
                        </a:lnTo>
                        <a:cubicBezTo>
                          <a:pt x="9257" y="21600"/>
                          <a:pt x="8859" y="20187"/>
                          <a:pt x="8467" y="18098"/>
                        </a:cubicBezTo>
                        <a:cubicBezTo>
                          <a:pt x="8166" y="18003"/>
                          <a:pt x="7867" y="17907"/>
                          <a:pt x="7583" y="17777"/>
                        </a:cubicBezTo>
                        <a:cubicBezTo>
                          <a:pt x="5866" y="19163"/>
                          <a:pt x="4628" y="20057"/>
                          <a:pt x="4628" y="20057"/>
                        </a:cubicBezTo>
                        <a:lnTo>
                          <a:pt x="1543" y="16972"/>
                        </a:lnTo>
                        <a:cubicBezTo>
                          <a:pt x="1543" y="16972"/>
                          <a:pt x="2434" y="15738"/>
                          <a:pt x="3816" y="14027"/>
                        </a:cubicBezTo>
                        <a:cubicBezTo>
                          <a:pt x="3682" y="13741"/>
                          <a:pt x="3581" y="13440"/>
                          <a:pt x="3483" y="13136"/>
                        </a:cubicBezTo>
                        <a:cubicBezTo>
                          <a:pt x="1403" y="12743"/>
                          <a:pt x="0" y="12343"/>
                          <a:pt x="0" y="12343"/>
                        </a:cubicBezTo>
                        <a:lnTo>
                          <a:pt x="0" y="9257"/>
                        </a:lnTo>
                        <a:cubicBezTo>
                          <a:pt x="0" y="9257"/>
                          <a:pt x="1398" y="8860"/>
                          <a:pt x="3473" y="8469"/>
                        </a:cubicBezTo>
                        <a:cubicBezTo>
                          <a:pt x="3570" y="8160"/>
                          <a:pt x="3671" y="7856"/>
                          <a:pt x="3805" y="7565"/>
                        </a:cubicBezTo>
                        <a:cubicBezTo>
                          <a:pt x="2429" y="5858"/>
                          <a:pt x="1543" y="4629"/>
                          <a:pt x="1543" y="4629"/>
                        </a:cubicBezTo>
                        <a:lnTo>
                          <a:pt x="4628" y="1543"/>
                        </a:lnTo>
                        <a:cubicBezTo>
                          <a:pt x="4628" y="1543"/>
                          <a:pt x="5858" y="2430"/>
                          <a:pt x="7565" y="3805"/>
                        </a:cubicBezTo>
                        <a:cubicBezTo>
                          <a:pt x="7856" y="3671"/>
                          <a:pt x="8162" y="3570"/>
                          <a:pt x="8472" y="3472"/>
                        </a:cubicBezTo>
                        <a:cubicBezTo>
                          <a:pt x="8863" y="1399"/>
                          <a:pt x="9257" y="0"/>
                          <a:pt x="9257" y="0"/>
                        </a:cubicBezTo>
                        <a:lnTo>
                          <a:pt x="12341" y="0"/>
                        </a:lnTo>
                        <a:cubicBezTo>
                          <a:pt x="12341" y="0"/>
                          <a:pt x="12741" y="1404"/>
                          <a:pt x="13132" y="3482"/>
                        </a:cubicBezTo>
                        <a:cubicBezTo>
                          <a:pt x="13437" y="3581"/>
                          <a:pt x="13738" y="3681"/>
                          <a:pt x="14025" y="3814"/>
                        </a:cubicBezTo>
                        <a:cubicBezTo>
                          <a:pt x="15736" y="2434"/>
                          <a:pt x="16970" y="1543"/>
                          <a:pt x="16970" y="1543"/>
                        </a:cubicBezTo>
                        <a:lnTo>
                          <a:pt x="20056" y="4629"/>
                        </a:lnTo>
                        <a:cubicBezTo>
                          <a:pt x="20056" y="4629"/>
                          <a:pt x="19164" y="5869"/>
                          <a:pt x="17778" y="7587"/>
                        </a:cubicBezTo>
                        <a:cubicBezTo>
                          <a:pt x="17909" y="7870"/>
                          <a:pt x="18002" y="8169"/>
                          <a:pt x="18099" y="8469"/>
                        </a:cubicBezTo>
                        <a:cubicBezTo>
                          <a:pt x="20187" y="8861"/>
                          <a:pt x="21600" y="9257"/>
                          <a:pt x="21600" y="925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5400" cap="flat">
                    <a:noFill/>
                    <a:miter lim="400000"/>
                  </a:ln>
                  <a:effectLst/>
                </p:spPr>
                <p:txBody>
                  <a:bodyPr wrap="square" lIns="76200" tIns="76200" rIns="76200" bIns="76200" numCol="1" anchor="ctr">
                    <a:noAutofit/>
                  </a:bodyPr>
                  <a:lstStyle/>
                  <a:p>
                    <a:pPr algn="ctr" defTabSz="914400">
                      <a:defRPr sz="60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</a:p>
                </p:txBody>
              </p:sp>
            </p:grpSp>
            <p:sp>
              <p:nvSpPr>
                <p:cNvPr id="2020" name="建设原因"/>
                <p:cNvSpPr txBox="1"/>
                <p:nvPr/>
              </p:nvSpPr>
              <p:spPr>
                <a:xfrm>
                  <a:off x="1922133" y="10160"/>
                  <a:ext cx="3566128" cy="1418591"/>
                </a:xfrm>
                <a:prstGeom prst="rect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defTabSz="1168400">
                    <a:defRPr b="1" cap="all" sz="5000">
                      <a:solidFill>
                        <a:srgbClr val="FFFFFF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pPr/>
                  <a:r>
                    <a:t>建设原因</a:t>
                  </a:r>
                </a:p>
              </p:txBody>
            </p:sp>
          </p:grpSp>
        </p:grpSp>
        <p:sp>
          <p:nvSpPr>
            <p:cNvPr id="2023" name="多是临时发生，具体内容不同，没有规律性。监管比较困难，人为因素多，可能引起的争议也大，签证质量直接影响工程造价和项目的事后监督。"/>
            <p:cNvSpPr txBox="1"/>
            <p:nvPr/>
          </p:nvSpPr>
          <p:spPr>
            <a:xfrm>
              <a:off x="4067306" y="1984068"/>
              <a:ext cx="18135601" cy="180979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1168400">
                <a:lnSpc>
                  <a:spcPct val="110000"/>
                </a:lnSpc>
                <a:spcBef>
                  <a:spcPts val="2000"/>
                </a:spcBef>
                <a:defRPr sz="42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多是临时发生，具体内容不同，没有规律性。监管比较困难，人为因素多，可能引起的争议也大，签证质量直接影响工程造价和项目的事后监督。</a:t>
              </a:r>
            </a:p>
          </p:txBody>
        </p:sp>
        <p:sp>
          <p:nvSpPr>
            <p:cNvPr id="2024" name="01"/>
            <p:cNvSpPr txBox="1"/>
            <p:nvPr/>
          </p:nvSpPr>
          <p:spPr>
            <a:xfrm>
              <a:off x="1203549" y="1650045"/>
              <a:ext cx="2381251" cy="238125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914400">
                <a:lnSpc>
                  <a:spcPct val="80000"/>
                </a:lnSpc>
                <a:spcBef>
                  <a:spcPts val="11000"/>
                </a:spcBef>
                <a:defRPr sz="16000">
                  <a:solidFill>
                    <a:srgbClr val="FFFFFF"/>
                  </a:solidFill>
                  <a:latin typeface="Helvetica Neue UltraLight"/>
                  <a:ea typeface="Helvetica Neue UltraLight"/>
                  <a:cs typeface="Helvetica Neue UltraLight"/>
                  <a:sym typeface="Helvetica Neue UltraLight"/>
                </a:defRPr>
              </a:lvl1pPr>
            </a:lstStyle>
            <a:p>
              <a:pPr/>
              <a:r>
                <a:t>01</a:t>
              </a:r>
            </a:p>
          </p:txBody>
        </p:sp>
      </p:grpSp>
      <p:grpSp>
        <p:nvGrpSpPr>
          <p:cNvPr id="2035" name="成组"/>
          <p:cNvGrpSpPr/>
          <p:nvPr/>
        </p:nvGrpSpPr>
        <p:grpSpPr>
          <a:xfrm>
            <a:off x="0" y="8197449"/>
            <a:ext cx="24384002" cy="6342591"/>
            <a:chOff x="0" y="0"/>
            <a:chExt cx="24384001" cy="6342589"/>
          </a:xfrm>
        </p:grpSpPr>
        <p:sp>
          <p:nvSpPr>
            <p:cNvPr id="2026" name="矩形"/>
            <p:cNvSpPr/>
            <p:nvPr/>
          </p:nvSpPr>
          <p:spPr>
            <a:xfrm>
              <a:off x="0" y="796602"/>
              <a:ext cx="24384002" cy="5545988"/>
            </a:xfrm>
            <a:prstGeom prst="rect">
              <a:avLst/>
            </a:prstGeom>
            <a:solidFill>
              <a:srgbClr val="3197E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grpSp>
          <p:nvGrpSpPr>
            <p:cNvPr id="2032" name="成组"/>
            <p:cNvGrpSpPr/>
            <p:nvPr/>
          </p:nvGrpSpPr>
          <p:grpSpPr>
            <a:xfrm>
              <a:off x="9322199" y="0"/>
              <a:ext cx="6431702" cy="2381250"/>
              <a:chOff x="0" y="0"/>
              <a:chExt cx="6431700" cy="2381250"/>
            </a:xfrm>
          </p:grpSpPr>
          <p:sp>
            <p:nvSpPr>
              <p:cNvPr id="2027" name="圆角矩形"/>
              <p:cNvSpPr/>
              <p:nvPr/>
            </p:nvSpPr>
            <p:spPr>
              <a:xfrm>
                <a:off x="0" y="0"/>
                <a:ext cx="6431701" cy="2381250"/>
              </a:xfrm>
              <a:prstGeom prst="roundRect">
                <a:avLst>
                  <a:gd name="adj" fmla="val 29910"/>
                </a:avLst>
              </a:prstGeom>
              <a:solidFill>
                <a:srgbClr val="3197E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2028" name="主要做法"/>
              <p:cNvSpPr txBox="1"/>
              <p:nvPr/>
            </p:nvSpPr>
            <p:spPr>
              <a:xfrm>
                <a:off x="2393853" y="486410"/>
                <a:ext cx="3566128" cy="141859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1168400">
                  <a:defRPr b="1" cap="all" sz="50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主要做法</a:t>
                </a:r>
              </a:p>
            </p:txBody>
          </p:sp>
          <p:grpSp>
            <p:nvGrpSpPr>
              <p:cNvPr id="2031" name="成组"/>
              <p:cNvGrpSpPr/>
              <p:nvPr/>
            </p:nvGrpSpPr>
            <p:grpSpPr>
              <a:xfrm>
                <a:off x="472128" y="476250"/>
                <a:ext cx="1428751" cy="1428750"/>
                <a:chOff x="0" y="0"/>
                <a:chExt cx="1428750" cy="1428750"/>
              </a:xfrm>
            </p:grpSpPr>
            <p:sp>
              <p:nvSpPr>
                <p:cNvPr id="2029" name="圆形"/>
                <p:cNvSpPr/>
                <p:nvPr/>
              </p:nvSpPr>
              <p:spPr>
                <a:xfrm>
                  <a:off x="0" y="0"/>
                  <a:ext cx="1428750" cy="1428750"/>
                </a:xfrm>
                <a:prstGeom prst="ellipse">
                  <a:avLst/>
                </a:prstGeom>
                <a:solidFill>
                  <a:srgbClr val="2675AD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ctr" defTabSz="914400">
                    <a:lnSpc>
                      <a:spcPct val="80000"/>
                    </a:lnSpc>
                    <a:spcBef>
                      <a:spcPts val="11000"/>
                    </a:spcBef>
                    <a:defRPr sz="10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sp>
              <p:nvSpPr>
                <p:cNvPr id="2030" name="形状"/>
                <p:cNvSpPr/>
                <p:nvPr/>
              </p:nvSpPr>
              <p:spPr>
                <a:xfrm>
                  <a:off x="355020" y="388007"/>
                  <a:ext cx="714376" cy="7161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lnTo>
                        <a:pt x="1730" y="15723"/>
                      </a:lnTo>
                      <a:lnTo>
                        <a:pt x="5834" y="19822"/>
                      </a:lnTo>
                      <a:cubicBezTo>
                        <a:pt x="5834" y="19822"/>
                        <a:pt x="0" y="21600"/>
                        <a:pt x="0" y="21600"/>
                      </a:cubicBezTo>
                      <a:close/>
                      <a:moveTo>
                        <a:pt x="6506" y="19151"/>
                      </a:moveTo>
                      <a:lnTo>
                        <a:pt x="2402" y="15052"/>
                      </a:lnTo>
                      <a:lnTo>
                        <a:pt x="14384" y="3102"/>
                      </a:lnTo>
                      <a:lnTo>
                        <a:pt x="18490" y="7198"/>
                      </a:lnTo>
                      <a:cubicBezTo>
                        <a:pt x="18490" y="7198"/>
                        <a:pt x="6506" y="19151"/>
                        <a:pt x="6506" y="19151"/>
                      </a:cubicBezTo>
                      <a:close/>
                      <a:moveTo>
                        <a:pt x="19175" y="6514"/>
                      </a:moveTo>
                      <a:lnTo>
                        <a:pt x="15069" y="2417"/>
                      </a:lnTo>
                      <a:lnTo>
                        <a:pt x="17493" y="0"/>
                      </a:lnTo>
                      <a:lnTo>
                        <a:pt x="21600" y="4097"/>
                      </a:lnTo>
                      <a:cubicBezTo>
                        <a:pt x="21600" y="4097"/>
                        <a:pt x="19175" y="6514"/>
                        <a:pt x="19175" y="65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76200" tIns="76200" rIns="76200" bIns="76200" numCol="1" anchor="ctr">
                  <a:noAutofit/>
                </a:bodyPr>
                <a:lstStyle/>
                <a:p>
                  <a:pPr algn="ctr" defTabSz="914400">
                    <a:defRPr sz="6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</p:grpSp>
        </p:grpSp>
        <p:sp>
          <p:nvSpPr>
            <p:cNvPr id="2033" name="设置数据上传入口，预留监察数据接口。对经济签证的流程、内容、范围等进行量化标准的监控。"/>
            <p:cNvSpPr txBox="1"/>
            <p:nvPr/>
          </p:nvSpPr>
          <p:spPr>
            <a:xfrm>
              <a:off x="4067306" y="2086924"/>
              <a:ext cx="18144146" cy="2452657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1168400">
                <a:lnSpc>
                  <a:spcPct val="110000"/>
                </a:lnSpc>
                <a:spcBef>
                  <a:spcPts val="2000"/>
                </a:spcBef>
                <a:defRPr sz="42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设置数据上传入口，预留监察数据接口。对经济签证的流程、内容、范围等进行量化标准的监控。</a:t>
              </a:r>
            </a:p>
          </p:txBody>
        </p:sp>
        <p:sp>
          <p:nvSpPr>
            <p:cNvPr id="2034" name="02"/>
            <p:cNvSpPr txBox="1"/>
            <p:nvPr/>
          </p:nvSpPr>
          <p:spPr>
            <a:xfrm>
              <a:off x="1203549" y="1724657"/>
              <a:ext cx="2381251" cy="238125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914400">
                <a:lnSpc>
                  <a:spcPct val="80000"/>
                </a:lnSpc>
                <a:spcBef>
                  <a:spcPts val="11000"/>
                </a:spcBef>
                <a:defRPr sz="16000">
                  <a:solidFill>
                    <a:srgbClr val="FFFFFF"/>
                  </a:solidFill>
                  <a:latin typeface="Helvetica Neue UltraLight"/>
                  <a:ea typeface="Helvetica Neue UltraLight"/>
                  <a:cs typeface="Helvetica Neue UltraLight"/>
                  <a:sym typeface="Helvetica Neue UltraLight"/>
                </a:defRPr>
              </a:lvl1pPr>
            </a:lstStyle>
            <a:p>
              <a:pPr/>
              <a:r>
                <a:t>02</a:t>
              </a:r>
            </a:p>
          </p:txBody>
        </p:sp>
      </p:grpSp>
      <p:sp>
        <p:nvSpPr>
          <p:cNvPr id="2036" name="幻灯片编号"/>
          <p:cNvSpPr txBox="1"/>
          <p:nvPr>
            <p:ph type="sldNum" sz="quarter" idx="2"/>
          </p:nvPr>
        </p:nvSpPr>
        <p:spPr>
          <a:xfrm>
            <a:off x="11761613" y="12791195"/>
            <a:ext cx="860774" cy="6654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9" tIns="91439" rIns="91439" bIns="91439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037" name="05经济签证监察"/>
          <p:cNvSpPr txBox="1"/>
          <p:nvPr/>
        </p:nvSpPr>
        <p:spPr>
          <a:xfrm>
            <a:off x="2429272" y="1215659"/>
            <a:ext cx="19525456" cy="238125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914400">
              <a:lnSpc>
                <a:spcPct val="80000"/>
              </a:lnSpc>
              <a:spcBef>
                <a:spcPts val="11000"/>
              </a:spcBef>
              <a:defRPr sz="14000">
                <a:solidFill>
                  <a:srgbClr val="333333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pPr/>
            <a:r>
              <a:t>05经济签证监察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99">
        <p14:warp dir="in"/>
      </p:transition>
    </mc:Choice>
    <mc:Fallback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幻灯片编号"/>
          <p:cNvSpPr txBox="1"/>
          <p:nvPr>
            <p:ph type="sldNum" sz="quarter" idx="2"/>
          </p:nvPr>
        </p:nvSpPr>
        <p:spPr>
          <a:xfrm>
            <a:off x="11761613" y="12791195"/>
            <a:ext cx="860774" cy="6654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9" tIns="91439" rIns="91439" bIns="91439"/>
          <a:lstStyle/>
          <a:p>
            <a:pPr/>
            <a:fld id="{86CB4B4D-7CA3-9044-876B-883B54F8677D}" type="slidenum"/>
          </a:p>
        </p:txBody>
      </p:sp>
      <p:grpSp>
        <p:nvGrpSpPr>
          <p:cNvPr id="347" name="成组"/>
          <p:cNvGrpSpPr/>
          <p:nvPr/>
        </p:nvGrpSpPr>
        <p:grpSpPr>
          <a:xfrm>
            <a:off x="1332989" y="2223886"/>
            <a:ext cx="2753785" cy="2198709"/>
            <a:chOff x="0" y="0"/>
            <a:chExt cx="2753784" cy="2198707"/>
          </a:xfrm>
        </p:grpSpPr>
        <p:sp>
          <p:nvSpPr>
            <p:cNvPr id="342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343" name="招标管理"/>
            <p:cNvSpPr txBox="1"/>
            <p:nvPr/>
          </p:nvSpPr>
          <p:spPr>
            <a:xfrm>
              <a:off x="165949" y="1267000"/>
              <a:ext cx="2421886" cy="4572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1168400">
                <a:lnSpc>
                  <a:spcPct val="110000"/>
                </a:lnSpc>
                <a:spcBef>
                  <a:spcPts val="6000"/>
                </a:spcBef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招标管理</a:t>
              </a:r>
            </a:p>
          </p:txBody>
        </p:sp>
        <p:grpSp>
          <p:nvGrpSpPr>
            <p:cNvPr id="346" name="成组"/>
            <p:cNvGrpSpPr/>
            <p:nvPr/>
          </p:nvGrpSpPr>
          <p:grpSpPr>
            <a:xfrm>
              <a:off x="826212" y="0"/>
              <a:ext cx="1101360" cy="1101359"/>
              <a:chOff x="0" y="0"/>
              <a:chExt cx="1101358" cy="1101358"/>
            </a:xfrm>
          </p:grpSpPr>
          <p:sp>
            <p:nvSpPr>
              <p:cNvPr id="344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F8CA63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345" name="形状"/>
              <p:cNvSpPr/>
              <p:nvPr/>
            </p:nvSpPr>
            <p:spPr>
              <a:xfrm>
                <a:off x="358238" y="357758"/>
                <a:ext cx="384883" cy="3858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1730" y="15723"/>
                    </a:lnTo>
                    <a:lnTo>
                      <a:pt x="5834" y="19822"/>
                    </a:lnTo>
                    <a:cubicBezTo>
                      <a:pt x="5834" y="19822"/>
                      <a:pt x="0" y="21600"/>
                      <a:pt x="0" y="21600"/>
                    </a:cubicBezTo>
                    <a:close/>
                    <a:moveTo>
                      <a:pt x="6506" y="19151"/>
                    </a:moveTo>
                    <a:lnTo>
                      <a:pt x="2402" y="15052"/>
                    </a:lnTo>
                    <a:lnTo>
                      <a:pt x="14384" y="3102"/>
                    </a:lnTo>
                    <a:lnTo>
                      <a:pt x="18490" y="7198"/>
                    </a:lnTo>
                    <a:cubicBezTo>
                      <a:pt x="18490" y="7198"/>
                      <a:pt x="6506" y="19151"/>
                      <a:pt x="6506" y="19151"/>
                    </a:cubicBezTo>
                    <a:close/>
                    <a:moveTo>
                      <a:pt x="19175" y="6514"/>
                    </a:moveTo>
                    <a:lnTo>
                      <a:pt x="15069" y="2417"/>
                    </a:lnTo>
                    <a:lnTo>
                      <a:pt x="17493" y="0"/>
                    </a:lnTo>
                    <a:lnTo>
                      <a:pt x="21600" y="4097"/>
                    </a:lnTo>
                    <a:cubicBezTo>
                      <a:pt x="21600" y="4097"/>
                      <a:pt x="19175" y="6514"/>
                      <a:pt x="19175" y="65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6200" tIns="76200" rIns="76200" bIns="76200" numCol="1" anchor="ctr">
                <a:noAutofit/>
              </a:bodyPr>
              <a:lstStyle/>
              <a:p>
                <a:pPr algn="ctr" defTabSz="914400">
                  <a:defRPr sz="6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</p:grpSp>
      <p:grpSp>
        <p:nvGrpSpPr>
          <p:cNvPr id="353" name="成组"/>
          <p:cNvGrpSpPr/>
          <p:nvPr/>
        </p:nvGrpSpPr>
        <p:grpSpPr>
          <a:xfrm>
            <a:off x="7654401" y="2223886"/>
            <a:ext cx="2753785" cy="2198709"/>
            <a:chOff x="0" y="0"/>
            <a:chExt cx="2753784" cy="2198707"/>
          </a:xfrm>
        </p:grpSpPr>
        <p:sp>
          <p:nvSpPr>
            <p:cNvPr id="348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349" name="工程设计"/>
            <p:cNvSpPr txBox="1"/>
            <p:nvPr/>
          </p:nvSpPr>
          <p:spPr>
            <a:xfrm>
              <a:off x="165949" y="1267000"/>
              <a:ext cx="2421887" cy="4572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1168400">
                <a:lnSpc>
                  <a:spcPct val="110000"/>
                </a:lnSpc>
                <a:spcBef>
                  <a:spcPts val="6000"/>
                </a:spcBef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工程设计</a:t>
              </a:r>
            </a:p>
          </p:txBody>
        </p:sp>
        <p:grpSp>
          <p:nvGrpSpPr>
            <p:cNvPr id="352" name="成组"/>
            <p:cNvGrpSpPr/>
            <p:nvPr/>
          </p:nvGrpSpPr>
          <p:grpSpPr>
            <a:xfrm>
              <a:off x="826212" y="0"/>
              <a:ext cx="1101360" cy="1101359"/>
              <a:chOff x="0" y="0"/>
              <a:chExt cx="1101358" cy="1101358"/>
            </a:xfrm>
          </p:grpSpPr>
          <p:sp>
            <p:nvSpPr>
              <p:cNvPr id="350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4CB7F5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351" name="形状"/>
              <p:cNvSpPr/>
              <p:nvPr/>
            </p:nvSpPr>
            <p:spPr>
              <a:xfrm>
                <a:off x="435002" y="328221"/>
                <a:ext cx="231356" cy="4449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8796" y="4104"/>
                    </a:moveTo>
                    <a:lnTo>
                      <a:pt x="2804" y="4104"/>
                    </a:lnTo>
                    <a:lnTo>
                      <a:pt x="2804" y="17604"/>
                    </a:lnTo>
                    <a:lnTo>
                      <a:pt x="18796" y="17604"/>
                    </a:lnTo>
                    <a:cubicBezTo>
                      <a:pt x="18796" y="17604"/>
                      <a:pt x="18796" y="4104"/>
                      <a:pt x="18796" y="4104"/>
                    </a:cubicBezTo>
                    <a:close/>
                    <a:moveTo>
                      <a:pt x="14045" y="2025"/>
                    </a:moveTo>
                    <a:lnTo>
                      <a:pt x="7555" y="2025"/>
                    </a:lnTo>
                    <a:cubicBezTo>
                      <a:pt x="7196" y="2025"/>
                      <a:pt x="6906" y="2176"/>
                      <a:pt x="6906" y="2363"/>
                    </a:cubicBezTo>
                    <a:cubicBezTo>
                      <a:pt x="6906" y="2549"/>
                      <a:pt x="7196" y="2700"/>
                      <a:pt x="7555" y="2700"/>
                    </a:cubicBezTo>
                    <a:lnTo>
                      <a:pt x="14045" y="2700"/>
                    </a:lnTo>
                    <a:cubicBezTo>
                      <a:pt x="14404" y="2700"/>
                      <a:pt x="14694" y="2549"/>
                      <a:pt x="14694" y="2363"/>
                    </a:cubicBezTo>
                    <a:cubicBezTo>
                      <a:pt x="14694" y="2176"/>
                      <a:pt x="14404" y="2025"/>
                      <a:pt x="14045" y="2025"/>
                    </a:cubicBezTo>
                    <a:close/>
                    <a:moveTo>
                      <a:pt x="10800" y="20250"/>
                    </a:moveTo>
                    <a:cubicBezTo>
                      <a:pt x="11875" y="20250"/>
                      <a:pt x="12747" y="19796"/>
                      <a:pt x="12747" y="19237"/>
                    </a:cubicBezTo>
                    <a:cubicBezTo>
                      <a:pt x="12747" y="18678"/>
                      <a:pt x="11875" y="18225"/>
                      <a:pt x="10800" y="18225"/>
                    </a:cubicBezTo>
                    <a:cubicBezTo>
                      <a:pt x="9725" y="18225"/>
                      <a:pt x="8853" y="18678"/>
                      <a:pt x="8853" y="19237"/>
                    </a:cubicBezTo>
                    <a:cubicBezTo>
                      <a:pt x="8853" y="19796"/>
                      <a:pt x="9725" y="20250"/>
                      <a:pt x="10800" y="20250"/>
                    </a:cubicBezTo>
                    <a:close/>
                    <a:moveTo>
                      <a:pt x="19004" y="21600"/>
                    </a:moveTo>
                    <a:lnTo>
                      <a:pt x="2596" y="21600"/>
                    </a:lnTo>
                    <a:cubicBezTo>
                      <a:pt x="1162" y="21600"/>
                      <a:pt x="0" y="20996"/>
                      <a:pt x="0" y="20250"/>
                    </a:cubicBezTo>
                    <a:lnTo>
                      <a:pt x="0" y="1350"/>
                    </a:lnTo>
                    <a:cubicBezTo>
                      <a:pt x="0" y="604"/>
                      <a:pt x="1162" y="0"/>
                      <a:pt x="2596" y="0"/>
                    </a:cubicBezTo>
                    <a:lnTo>
                      <a:pt x="19004" y="0"/>
                    </a:lnTo>
                    <a:cubicBezTo>
                      <a:pt x="20438" y="0"/>
                      <a:pt x="21600" y="604"/>
                      <a:pt x="21600" y="1350"/>
                    </a:cubicBezTo>
                    <a:lnTo>
                      <a:pt x="21600" y="20250"/>
                    </a:lnTo>
                    <a:cubicBezTo>
                      <a:pt x="21600" y="20996"/>
                      <a:pt x="20438" y="21600"/>
                      <a:pt x="19004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6200" tIns="76200" rIns="76200" bIns="76200" numCol="1" anchor="ctr">
                <a:noAutofit/>
              </a:bodyPr>
              <a:lstStyle/>
              <a:p>
                <a:pPr algn="ctr" defTabSz="914400">
                  <a:defRPr sz="6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</p:grpSp>
      <p:grpSp>
        <p:nvGrpSpPr>
          <p:cNvPr id="359" name="成组"/>
          <p:cNvGrpSpPr/>
          <p:nvPr/>
        </p:nvGrpSpPr>
        <p:grpSpPr>
          <a:xfrm>
            <a:off x="17136519" y="2223886"/>
            <a:ext cx="2753786" cy="2198709"/>
            <a:chOff x="0" y="0"/>
            <a:chExt cx="2753784" cy="2198707"/>
          </a:xfrm>
        </p:grpSpPr>
        <p:sp>
          <p:nvSpPr>
            <p:cNvPr id="354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355" name="经济签证"/>
            <p:cNvSpPr txBox="1"/>
            <p:nvPr/>
          </p:nvSpPr>
          <p:spPr>
            <a:xfrm>
              <a:off x="165949" y="1267000"/>
              <a:ext cx="2421887" cy="4572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1168400">
                <a:lnSpc>
                  <a:spcPct val="110000"/>
                </a:lnSpc>
                <a:spcBef>
                  <a:spcPts val="6000"/>
                </a:spcBef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经济签证</a:t>
              </a:r>
            </a:p>
          </p:txBody>
        </p:sp>
        <p:grpSp>
          <p:nvGrpSpPr>
            <p:cNvPr id="358" name="成组"/>
            <p:cNvGrpSpPr/>
            <p:nvPr/>
          </p:nvGrpSpPr>
          <p:grpSpPr>
            <a:xfrm>
              <a:off x="826213" y="0"/>
              <a:ext cx="1101359" cy="1101359"/>
              <a:chOff x="0" y="0"/>
              <a:chExt cx="1101358" cy="1101358"/>
            </a:xfrm>
          </p:grpSpPr>
          <p:sp>
            <p:nvSpPr>
              <p:cNvPr id="356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CD00C0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357" name="钢笔"/>
              <p:cNvSpPr/>
              <p:nvPr/>
            </p:nvSpPr>
            <p:spPr>
              <a:xfrm>
                <a:off x="443154" y="296679"/>
                <a:ext cx="215050" cy="508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935" y="0"/>
                    </a:moveTo>
                    <a:cubicBezTo>
                      <a:pt x="1645" y="0"/>
                      <a:pt x="1407" y="101"/>
                      <a:pt x="1407" y="224"/>
                    </a:cubicBezTo>
                    <a:lnTo>
                      <a:pt x="1407" y="3038"/>
                    </a:lnTo>
                    <a:cubicBezTo>
                      <a:pt x="1407" y="3161"/>
                      <a:pt x="1645" y="3262"/>
                      <a:pt x="1935" y="3262"/>
                    </a:cubicBezTo>
                    <a:lnTo>
                      <a:pt x="19665" y="3262"/>
                    </a:lnTo>
                    <a:cubicBezTo>
                      <a:pt x="19955" y="3262"/>
                      <a:pt x="20193" y="3161"/>
                      <a:pt x="20193" y="3038"/>
                    </a:cubicBezTo>
                    <a:lnTo>
                      <a:pt x="20193" y="224"/>
                    </a:lnTo>
                    <a:cubicBezTo>
                      <a:pt x="20193" y="101"/>
                      <a:pt x="19955" y="0"/>
                      <a:pt x="19665" y="0"/>
                    </a:cubicBezTo>
                    <a:lnTo>
                      <a:pt x="1935" y="0"/>
                    </a:lnTo>
                    <a:close/>
                    <a:moveTo>
                      <a:pt x="1882" y="3889"/>
                    </a:moveTo>
                    <a:cubicBezTo>
                      <a:pt x="1882" y="3889"/>
                      <a:pt x="1613" y="7417"/>
                      <a:pt x="0" y="12311"/>
                    </a:cubicBezTo>
                    <a:lnTo>
                      <a:pt x="10218" y="21600"/>
                    </a:lnTo>
                    <a:lnTo>
                      <a:pt x="10602" y="16527"/>
                    </a:lnTo>
                    <a:lnTo>
                      <a:pt x="10602" y="11088"/>
                    </a:lnTo>
                    <a:cubicBezTo>
                      <a:pt x="9608" y="11046"/>
                      <a:pt x="8831" y="10690"/>
                      <a:pt x="8831" y="10258"/>
                    </a:cubicBezTo>
                    <a:cubicBezTo>
                      <a:pt x="8831" y="9798"/>
                      <a:pt x="9712" y="9425"/>
                      <a:pt x="10800" y="9425"/>
                    </a:cubicBezTo>
                    <a:cubicBezTo>
                      <a:pt x="11888" y="9425"/>
                      <a:pt x="12769" y="9798"/>
                      <a:pt x="12769" y="10258"/>
                    </a:cubicBezTo>
                    <a:cubicBezTo>
                      <a:pt x="12769" y="10691"/>
                      <a:pt x="11993" y="11046"/>
                      <a:pt x="10998" y="11088"/>
                    </a:cubicBezTo>
                    <a:lnTo>
                      <a:pt x="10998" y="16527"/>
                    </a:lnTo>
                    <a:lnTo>
                      <a:pt x="11382" y="21600"/>
                    </a:lnTo>
                    <a:lnTo>
                      <a:pt x="21600" y="12311"/>
                    </a:lnTo>
                    <a:cubicBezTo>
                      <a:pt x="19987" y="7417"/>
                      <a:pt x="19718" y="3889"/>
                      <a:pt x="19718" y="3889"/>
                    </a:cubicBezTo>
                    <a:lnTo>
                      <a:pt x="11559" y="3889"/>
                    </a:lnTo>
                    <a:lnTo>
                      <a:pt x="10041" y="3889"/>
                    </a:lnTo>
                    <a:lnTo>
                      <a:pt x="1882" y="3889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365" name="成组"/>
          <p:cNvGrpSpPr/>
          <p:nvPr/>
        </p:nvGrpSpPr>
        <p:grpSpPr>
          <a:xfrm>
            <a:off x="4493695" y="2223886"/>
            <a:ext cx="2753786" cy="2198709"/>
            <a:chOff x="0" y="0"/>
            <a:chExt cx="2753784" cy="2198707"/>
          </a:xfrm>
        </p:grpSpPr>
        <p:sp>
          <p:nvSpPr>
            <p:cNvPr id="360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361" name="供应商管理"/>
            <p:cNvSpPr txBox="1"/>
            <p:nvPr/>
          </p:nvSpPr>
          <p:spPr>
            <a:xfrm>
              <a:off x="165949" y="1267000"/>
              <a:ext cx="2421886" cy="4572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1168400">
                <a:lnSpc>
                  <a:spcPct val="110000"/>
                </a:lnSpc>
                <a:spcBef>
                  <a:spcPts val="6000"/>
                </a:spcBef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供应商管理</a:t>
              </a:r>
            </a:p>
          </p:txBody>
        </p:sp>
        <p:grpSp>
          <p:nvGrpSpPr>
            <p:cNvPr id="364" name="成组"/>
            <p:cNvGrpSpPr/>
            <p:nvPr/>
          </p:nvGrpSpPr>
          <p:grpSpPr>
            <a:xfrm>
              <a:off x="826212" y="0"/>
              <a:ext cx="1101360" cy="1101359"/>
              <a:chOff x="0" y="0"/>
              <a:chExt cx="1101358" cy="1101358"/>
            </a:xfrm>
          </p:grpSpPr>
          <p:sp>
            <p:nvSpPr>
              <p:cNvPr id="362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F8806A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363" name="椅子"/>
              <p:cNvSpPr/>
              <p:nvPr/>
            </p:nvSpPr>
            <p:spPr>
              <a:xfrm>
                <a:off x="360179" y="316574"/>
                <a:ext cx="381001" cy="4682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5" fill="norm" stroke="1" extrusionOk="0">
                    <a:moveTo>
                      <a:pt x="19748" y="3"/>
                    </a:moveTo>
                    <a:cubicBezTo>
                      <a:pt x="19500" y="-25"/>
                      <a:pt x="19269" y="113"/>
                      <a:pt x="19228" y="313"/>
                    </a:cubicBezTo>
                    <a:lnTo>
                      <a:pt x="17274" y="9415"/>
                    </a:lnTo>
                    <a:cubicBezTo>
                      <a:pt x="17210" y="9715"/>
                      <a:pt x="17210" y="10021"/>
                      <a:pt x="17276" y="10321"/>
                    </a:cubicBezTo>
                    <a:lnTo>
                      <a:pt x="17770" y="12234"/>
                    </a:lnTo>
                    <a:lnTo>
                      <a:pt x="3899" y="11477"/>
                    </a:lnTo>
                    <a:cubicBezTo>
                      <a:pt x="3299" y="11448"/>
                      <a:pt x="2762" y="11777"/>
                      <a:pt x="2634" y="12254"/>
                    </a:cubicBezTo>
                    <a:lnTo>
                      <a:pt x="0" y="21575"/>
                    </a:lnTo>
                    <a:lnTo>
                      <a:pt x="1501" y="21575"/>
                    </a:lnTo>
                    <a:lnTo>
                      <a:pt x="3905" y="14727"/>
                    </a:lnTo>
                    <a:cubicBezTo>
                      <a:pt x="4178" y="14061"/>
                      <a:pt x="4985" y="13637"/>
                      <a:pt x="5896" y="13682"/>
                    </a:cubicBezTo>
                    <a:lnTo>
                      <a:pt x="16629" y="14206"/>
                    </a:lnTo>
                    <a:cubicBezTo>
                      <a:pt x="17536" y="14250"/>
                      <a:pt x="18294" y="14752"/>
                      <a:pt x="18500" y="15443"/>
                    </a:cubicBezTo>
                    <a:lnTo>
                      <a:pt x="20287" y="21575"/>
                    </a:lnTo>
                    <a:lnTo>
                      <a:pt x="21600" y="21575"/>
                    </a:lnTo>
                    <a:lnTo>
                      <a:pt x="21165" y="19444"/>
                    </a:lnTo>
                    <a:lnTo>
                      <a:pt x="19771" y="12633"/>
                    </a:lnTo>
                    <a:lnTo>
                      <a:pt x="19711" y="12340"/>
                    </a:lnTo>
                    <a:lnTo>
                      <a:pt x="19265" y="10167"/>
                    </a:lnTo>
                    <a:cubicBezTo>
                      <a:pt x="19222" y="9957"/>
                      <a:pt x="19223" y="9742"/>
                      <a:pt x="19267" y="9532"/>
                    </a:cubicBezTo>
                    <a:lnTo>
                      <a:pt x="21144" y="521"/>
                    </a:lnTo>
                    <a:cubicBezTo>
                      <a:pt x="21187" y="312"/>
                      <a:pt x="21010" y="115"/>
                      <a:pt x="20752" y="86"/>
                    </a:cubicBezTo>
                    <a:lnTo>
                      <a:pt x="19748" y="3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366" name="文本框 6"/>
          <p:cNvSpPr txBox="1"/>
          <p:nvPr/>
        </p:nvSpPr>
        <p:spPr>
          <a:xfrm>
            <a:off x="2044700" y="539750"/>
            <a:ext cx="6877050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调研结果概览</a:t>
            </a:r>
          </a:p>
        </p:txBody>
      </p:sp>
      <p:sp>
        <p:nvSpPr>
          <p:cNvPr id="367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grpSp>
        <p:nvGrpSpPr>
          <p:cNvPr id="370" name="组合 8"/>
          <p:cNvGrpSpPr/>
          <p:nvPr/>
        </p:nvGrpSpPr>
        <p:grpSpPr>
          <a:xfrm>
            <a:off x="412750" y="631826"/>
            <a:ext cx="1631950" cy="985114"/>
            <a:chOff x="0" y="0"/>
            <a:chExt cx="1631950" cy="985113"/>
          </a:xfrm>
        </p:grpSpPr>
        <p:sp>
          <p:nvSpPr>
            <p:cNvPr id="368" name="KSO_Shape"/>
            <p:cNvSpPr/>
            <p:nvPr/>
          </p:nvSpPr>
          <p:spPr>
            <a:xfrm>
              <a:off x="0" y="3173"/>
              <a:ext cx="1631950" cy="895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111" y="12220"/>
                  </a:moveTo>
                  <a:lnTo>
                    <a:pt x="19086" y="11837"/>
                  </a:lnTo>
                  <a:lnTo>
                    <a:pt x="19058" y="11462"/>
                  </a:lnTo>
                  <a:lnTo>
                    <a:pt x="19018" y="11087"/>
                  </a:lnTo>
                  <a:lnTo>
                    <a:pt x="18965" y="10726"/>
                  </a:lnTo>
                  <a:lnTo>
                    <a:pt x="18909" y="10366"/>
                  </a:lnTo>
                  <a:lnTo>
                    <a:pt x="18844" y="10013"/>
                  </a:lnTo>
                  <a:lnTo>
                    <a:pt x="18767" y="9667"/>
                  </a:lnTo>
                  <a:lnTo>
                    <a:pt x="18678" y="9329"/>
                  </a:lnTo>
                  <a:lnTo>
                    <a:pt x="18589" y="8998"/>
                  </a:lnTo>
                  <a:lnTo>
                    <a:pt x="18488" y="8689"/>
                  </a:lnTo>
                  <a:lnTo>
                    <a:pt x="18379" y="8372"/>
                  </a:lnTo>
                  <a:lnTo>
                    <a:pt x="18262" y="8078"/>
                  </a:lnTo>
                  <a:lnTo>
                    <a:pt x="18141" y="7791"/>
                  </a:lnTo>
                  <a:lnTo>
                    <a:pt x="18011" y="7511"/>
                  </a:lnTo>
                  <a:lnTo>
                    <a:pt x="17870" y="7239"/>
                  </a:lnTo>
                  <a:lnTo>
                    <a:pt x="17729" y="6989"/>
                  </a:lnTo>
                  <a:lnTo>
                    <a:pt x="17579" y="6746"/>
                  </a:lnTo>
                  <a:lnTo>
                    <a:pt x="17425" y="6518"/>
                  </a:lnTo>
                  <a:lnTo>
                    <a:pt x="17264" y="6298"/>
                  </a:lnTo>
                  <a:lnTo>
                    <a:pt x="17094" y="6092"/>
                  </a:lnTo>
                  <a:lnTo>
                    <a:pt x="16924" y="5900"/>
                  </a:lnTo>
                  <a:lnTo>
                    <a:pt x="16747" y="5724"/>
                  </a:lnTo>
                  <a:lnTo>
                    <a:pt x="16565" y="5569"/>
                  </a:lnTo>
                  <a:lnTo>
                    <a:pt x="16379" y="5422"/>
                  </a:lnTo>
                  <a:lnTo>
                    <a:pt x="16185" y="5290"/>
                  </a:lnTo>
                  <a:lnTo>
                    <a:pt x="15991" y="5172"/>
                  </a:lnTo>
                  <a:lnTo>
                    <a:pt x="15789" y="5069"/>
                  </a:lnTo>
                  <a:lnTo>
                    <a:pt x="15587" y="4995"/>
                  </a:lnTo>
                  <a:lnTo>
                    <a:pt x="15381" y="4929"/>
                  </a:lnTo>
                  <a:lnTo>
                    <a:pt x="15171" y="4878"/>
                  </a:lnTo>
                  <a:lnTo>
                    <a:pt x="14956" y="4856"/>
                  </a:lnTo>
                  <a:lnTo>
                    <a:pt x="14742" y="4841"/>
                  </a:lnTo>
                  <a:lnTo>
                    <a:pt x="14581" y="4856"/>
                  </a:lnTo>
                  <a:lnTo>
                    <a:pt x="14411" y="4863"/>
                  </a:lnTo>
                  <a:lnTo>
                    <a:pt x="14249" y="4892"/>
                  </a:lnTo>
                  <a:lnTo>
                    <a:pt x="14087" y="4929"/>
                  </a:lnTo>
                  <a:lnTo>
                    <a:pt x="13926" y="4981"/>
                  </a:lnTo>
                  <a:lnTo>
                    <a:pt x="13611" y="5113"/>
                  </a:lnTo>
                  <a:lnTo>
                    <a:pt x="13457" y="5194"/>
                  </a:lnTo>
                  <a:lnTo>
                    <a:pt x="13312" y="5282"/>
                  </a:lnTo>
                  <a:lnTo>
                    <a:pt x="13013" y="5488"/>
                  </a:lnTo>
                  <a:lnTo>
                    <a:pt x="12871" y="5613"/>
                  </a:lnTo>
                  <a:lnTo>
                    <a:pt x="12730" y="5731"/>
                  </a:lnTo>
                  <a:lnTo>
                    <a:pt x="12592" y="5871"/>
                  </a:lnTo>
                  <a:lnTo>
                    <a:pt x="12459" y="6011"/>
                  </a:lnTo>
                  <a:lnTo>
                    <a:pt x="12326" y="6165"/>
                  </a:lnTo>
                  <a:lnTo>
                    <a:pt x="12277" y="5834"/>
                  </a:lnTo>
                  <a:lnTo>
                    <a:pt x="12220" y="5518"/>
                  </a:lnTo>
                  <a:lnTo>
                    <a:pt x="12152" y="5201"/>
                  </a:lnTo>
                  <a:lnTo>
                    <a:pt x="12079" y="4885"/>
                  </a:lnTo>
                  <a:lnTo>
                    <a:pt x="12002" y="4583"/>
                  </a:lnTo>
                  <a:lnTo>
                    <a:pt x="11917" y="4289"/>
                  </a:lnTo>
                  <a:lnTo>
                    <a:pt x="11828" y="3987"/>
                  </a:lnTo>
                  <a:lnTo>
                    <a:pt x="11731" y="3708"/>
                  </a:lnTo>
                  <a:lnTo>
                    <a:pt x="11626" y="3436"/>
                  </a:lnTo>
                  <a:lnTo>
                    <a:pt x="11517" y="3163"/>
                  </a:lnTo>
                  <a:lnTo>
                    <a:pt x="11400" y="2913"/>
                  </a:lnTo>
                  <a:lnTo>
                    <a:pt x="11283" y="2656"/>
                  </a:lnTo>
                  <a:lnTo>
                    <a:pt x="11158" y="2420"/>
                  </a:lnTo>
                  <a:lnTo>
                    <a:pt x="11024" y="2185"/>
                  </a:lnTo>
                  <a:lnTo>
                    <a:pt x="10887" y="1972"/>
                  </a:lnTo>
                  <a:lnTo>
                    <a:pt x="10745" y="1751"/>
                  </a:lnTo>
                  <a:lnTo>
                    <a:pt x="10600" y="1552"/>
                  </a:lnTo>
                  <a:lnTo>
                    <a:pt x="10450" y="1361"/>
                  </a:lnTo>
                  <a:lnTo>
                    <a:pt x="10297" y="1184"/>
                  </a:lnTo>
                  <a:lnTo>
                    <a:pt x="10139" y="1023"/>
                  </a:lnTo>
                  <a:lnTo>
                    <a:pt x="9974" y="861"/>
                  </a:lnTo>
                  <a:lnTo>
                    <a:pt x="9808" y="714"/>
                  </a:lnTo>
                  <a:lnTo>
                    <a:pt x="9634" y="581"/>
                  </a:lnTo>
                  <a:lnTo>
                    <a:pt x="9464" y="463"/>
                  </a:lnTo>
                  <a:lnTo>
                    <a:pt x="9287" y="360"/>
                  </a:lnTo>
                  <a:lnTo>
                    <a:pt x="9105" y="265"/>
                  </a:lnTo>
                  <a:lnTo>
                    <a:pt x="8923" y="184"/>
                  </a:lnTo>
                  <a:lnTo>
                    <a:pt x="8737" y="125"/>
                  </a:lnTo>
                  <a:lnTo>
                    <a:pt x="8543" y="66"/>
                  </a:lnTo>
                  <a:lnTo>
                    <a:pt x="8353" y="29"/>
                  </a:lnTo>
                  <a:lnTo>
                    <a:pt x="8159" y="7"/>
                  </a:lnTo>
                  <a:lnTo>
                    <a:pt x="7965" y="0"/>
                  </a:lnTo>
                  <a:lnTo>
                    <a:pt x="7844" y="0"/>
                  </a:lnTo>
                  <a:lnTo>
                    <a:pt x="7731" y="7"/>
                  </a:lnTo>
                  <a:lnTo>
                    <a:pt x="7614" y="29"/>
                  </a:lnTo>
                  <a:lnTo>
                    <a:pt x="7500" y="44"/>
                  </a:lnTo>
                  <a:lnTo>
                    <a:pt x="7391" y="59"/>
                  </a:lnTo>
                  <a:lnTo>
                    <a:pt x="7274" y="96"/>
                  </a:lnTo>
                  <a:lnTo>
                    <a:pt x="7056" y="169"/>
                  </a:lnTo>
                  <a:lnTo>
                    <a:pt x="6834" y="250"/>
                  </a:lnTo>
                  <a:lnTo>
                    <a:pt x="6619" y="368"/>
                  </a:lnTo>
                  <a:lnTo>
                    <a:pt x="6413" y="500"/>
                  </a:lnTo>
                  <a:lnTo>
                    <a:pt x="6207" y="647"/>
                  </a:lnTo>
                  <a:lnTo>
                    <a:pt x="6009" y="809"/>
                  </a:lnTo>
                  <a:lnTo>
                    <a:pt x="5811" y="993"/>
                  </a:lnTo>
                  <a:lnTo>
                    <a:pt x="5625" y="1184"/>
                  </a:lnTo>
                  <a:lnTo>
                    <a:pt x="5443" y="1405"/>
                  </a:lnTo>
                  <a:lnTo>
                    <a:pt x="5266" y="1626"/>
                  </a:lnTo>
                  <a:lnTo>
                    <a:pt x="5092" y="1876"/>
                  </a:lnTo>
                  <a:lnTo>
                    <a:pt x="4930" y="2134"/>
                  </a:lnTo>
                  <a:lnTo>
                    <a:pt x="4773" y="2406"/>
                  </a:lnTo>
                  <a:lnTo>
                    <a:pt x="4623" y="2693"/>
                  </a:lnTo>
                  <a:lnTo>
                    <a:pt x="4482" y="2987"/>
                  </a:lnTo>
                  <a:lnTo>
                    <a:pt x="4348" y="3296"/>
                  </a:lnTo>
                  <a:lnTo>
                    <a:pt x="4223" y="3612"/>
                  </a:lnTo>
                  <a:lnTo>
                    <a:pt x="4106" y="3958"/>
                  </a:lnTo>
                  <a:lnTo>
                    <a:pt x="3997" y="4296"/>
                  </a:lnTo>
                  <a:lnTo>
                    <a:pt x="3896" y="4650"/>
                  </a:lnTo>
                  <a:lnTo>
                    <a:pt x="3807" y="5010"/>
                  </a:lnTo>
                  <a:lnTo>
                    <a:pt x="3726" y="5385"/>
                  </a:lnTo>
                  <a:lnTo>
                    <a:pt x="3657" y="5768"/>
                  </a:lnTo>
                  <a:lnTo>
                    <a:pt x="3597" y="6158"/>
                  </a:lnTo>
                  <a:lnTo>
                    <a:pt x="3544" y="6548"/>
                  </a:lnTo>
                  <a:lnTo>
                    <a:pt x="3504" y="6960"/>
                  </a:lnTo>
                  <a:lnTo>
                    <a:pt x="3492" y="7158"/>
                  </a:lnTo>
                  <a:lnTo>
                    <a:pt x="3475" y="7372"/>
                  </a:lnTo>
                  <a:lnTo>
                    <a:pt x="3467" y="7578"/>
                  </a:lnTo>
                  <a:lnTo>
                    <a:pt x="3455" y="7791"/>
                  </a:lnTo>
                  <a:lnTo>
                    <a:pt x="3455" y="7997"/>
                  </a:lnTo>
                  <a:lnTo>
                    <a:pt x="3451" y="8203"/>
                  </a:lnTo>
                  <a:lnTo>
                    <a:pt x="3455" y="8460"/>
                  </a:lnTo>
                  <a:lnTo>
                    <a:pt x="3463" y="8703"/>
                  </a:lnTo>
                  <a:lnTo>
                    <a:pt x="3475" y="8946"/>
                  </a:lnTo>
                  <a:lnTo>
                    <a:pt x="3492" y="9196"/>
                  </a:lnTo>
                  <a:lnTo>
                    <a:pt x="3415" y="9189"/>
                  </a:lnTo>
                  <a:lnTo>
                    <a:pt x="3237" y="9196"/>
                  </a:lnTo>
                  <a:lnTo>
                    <a:pt x="3063" y="9218"/>
                  </a:lnTo>
                  <a:lnTo>
                    <a:pt x="2893" y="9262"/>
                  </a:lnTo>
                  <a:lnTo>
                    <a:pt x="2724" y="9314"/>
                  </a:lnTo>
                  <a:lnTo>
                    <a:pt x="2558" y="9380"/>
                  </a:lnTo>
                  <a:lnTo>
                    <a:pt x="2400" y="9468"/>
                  </a:lnTo>
                  <a:lnTo>
                    <a:pt x="2243" y="9564"/>
                  </a:lnTo>
                  <a:lnTo>
                    <a:pt x="2081" y="9682"/>
                  </a:lnTo>
                  <a:lnTo>
                    <a:pt x="1936" y="9799"/>
                  </a:lnTo>
                  <a:lnTo>
                    <a:pt x="1786" y="9939"/>
                  </a:lnTo>
                  <a:lnTo>
                    <a:pt x="1645" y="10086"/>
                  </a:lnTo>
                  <a:lnTo>
                    <a:pt x="1503" y="10248"/>
                  </a:lnTo>
                  <a:lnTo>
                    <a:pt x="1370" y="10417"/>
                  </a:lnTo>
                  <a:lnTo>
                    <a:pt x="1241" y="10601"/>
                  </a:lnTo>
                  <a:lnTo>
                    <a:pt x="1119" y="10800"/>
                  </a:lnTo>
                  <a:lnTo>
                    <a:pt x="1002" y="11006"/>
                  </a:lnTo>
                  <a:lnTo>
                    <a:pt x="885" y="11219"/>
                  </a:lnTo>
                  <a:lnTo>
                    <a:pt x="780" y="11447"/>
                  </a:lnTo>
                  <a:lnTo>
                    <a:pt x="683" y="11683"/>
                  </a:lnTo>
                  <a:lnTo>
                    <a:pt x="586" y="11926"/>
                  </a:lnTo>
                  <a:lnTo>
                    <a:pt x="493" y="12176"/>
                  </a:lnTo>
                  <a:lnTo>
                    <a:pt x="412" y="12433"/>
                  </a:lnTo>
                  <a:lnTo>
                    <a:pt x="335" y="12698"/>
                  </a:lnTo>
                  <a:lnTo>
                    <a:pt x="206" y="13257"/>
                  </a:lnTo>
                  <a:lnTo>
                    <a:pt x="154" y="13544"/>
                  </a:lnTo>
                  <a:lnTo>
                    <a:pt x="73" y="14147"/>
                  </a:lnTo>
                  <a:lnTo>
                    <a:pt x="40" y="14456"/>
                  </a:lnTo>
                  <a:lnTo>
                    <a:pt x="20" y="14758"/>
                  </a:lnTo>
                  <a:lnTo>
                    <a:pt x="8" y="15074"/>
                  </a:lnTo>
                  <a:lnTo>
                    <a:pt x="0" y="15391"/>
                  </a:lnTo>
                  <a:lnTo>
                    <a:pt x="8" y="15707"/>
                  </a:lnTo>
                  <a:lnTo>
                    <a:pt x="20" y="16009"/>
                  </a:lnTo>
                  <a:lnTo>
                    <a:pt x="40" y="16310"/>
                  </a:lnTo>
                  <a:lnTo>
                    <a:pt x="69" y="16605"/>
                  </a:lnTo>
                  <a:lnTo>
                    <a:pt x="101" y="16899"/>
                  </a:lnTo>
                  <a:lnTo>
                    <a:pt x="145" y="17186"/>
                  </a:lnTo>
                  <a:lnTo>
                    <a:pt x="198" y="17465"/>
                  </a:lnTo>
                  <a:lnTo>
                    <a:pt x="255" y="17738"/>
                  </a:lnTo>
                  <a:lnTo>
                    <a:pt x="319" y="18010"/>
                  </a:lnTo>
                  <a:lnTo>
                    <a:pt x="388" y="18267"/>
                  </a:lnTo>
                  <a:lnTo>
                    <a:pt x="465" y="18517"/>
                  </a:lnTo>
                  <a:lnTo>
                    <a:pt x="554" y="18775"/>
                  </a:lnTo>
                  <a:lnTo>
                    <a:pt x="643" y="19010"/>
                  </a:lnTo>
                  <a:lnTo>
                    <a:pt x="740" y="19238"/>
                  </a:lnTo>
                  <a:lnTo>
                    <a:pt x="841" y="19459"/>
                  </a:lnTo>
                  <a:lnTo>
                    <a:pt x="946" y="19672"/>
                  </a:lnTo>
                  <a:lnTo>
                    <a:pt x="1059" y="19878"/>
                  </a:lnTo>
                  <a:lnTo>
                    <a:pt x="1172" y="20070"/>
                  </a:lnTo>
                  <a:lnTo>
                    <a:pt x="1297" y="20254"/>
                  </a:lnTo>
                  <a:lnTo>
                    <a:pt x="1422" y="20430"/>
                  </a:lnTo>
                  <a:lnTo>
                    <a:pt x="1556" y="20592"/>
                  </a:lnTo>
                  <a:lnTo>
                    <a:pt x="1689" y="20739"/>
                  </a:lnTo>
                  <a:lnTo>
                    <a:pt x="1831" y="20894"/>
                  </a:lnTo>
                  <a:lnTo>
                    <a:pt x="1972" y="21011"/>
                  </a:lnTo>
                  <a:lnTo>
                    <a:pt x="2122" y="21137"/>
                  </a:lnTo>
                  <a:lnTo>
                    <a:pt x="2275" y="21240"/>
                  </a:lnTo>
                  <a:lnTo>
                    <a:pt x="2429" y="21328"/>
                  </a:lnTo>
                  <a:lnTo>
                    <a:pt x="2744" y="21475"/>
                  </a:lnTo>
                  <a:lnTo>
                    <a:pt x="2906" y="21526"/>
                  </a:lnTo>
                  <a:lnTo>
                    <a:pt x="3075" y="21563"/>
                  </a:lnTo>
                  <a:lnTo>
                    <a:pt x="3241" y="21585"/>
                  </a:lnTo>
                  <a:lnTo>
                    <a:pt x="3241" y="21600"/>
                  </a:lnTo>
                  <a:lnTo>
                    <a:pt x="18921" y="21600"/>
                  </a:lnTo>
                  <a:lnTo>
                    <a:pt x="18921" y="21578"/>
                  </a:lnTo>
                  <a:lnTo>
                    <a:pt x="18965" y="21585"/>
                  </a:lnTo>
                  <a:lnTo>
                    <a:pt x="19018" y="21600"/>
                  </a:lnTo>
                  <a:lnTo>
                    <a:pt x="19155" y="21600"/>
                  </a:lnTo>
                  <a:lnTo>
                    <a:pt x="19284" y="21578"/>
                  </a:lnTo>
                  <a:lnTo>
                    <a:pt x="19414" y="21541"/>
                  </a:lnTo>
                  <a:lnTo>
                    <a:pt x="19543" y="21497"/>
                  </a:lnTo>
                  <a:lnTo>
                    <a:pt x="19664" y="21446"/>
                  </a:lnTo>
                  <a:lnTo>
                    <a:pt x="19786" y="21387"/>
                  </a:lnTo>
                  <a:lnTo>
                    <a:pt x="19907" y="21320"/>
                  </a:lnTo>
                  <a:lnTo>
                    <a:pt x="20024" y="21232"/>
                  </a:lnTo>
                  <a:lnTo>
                    <a:pt x="20141" y="21137"/>
                  </a:lnTo>
                  <a:lnTo>
                    <a:pt x="20250" y="21034"/>
                  </a:lnTo>
                  <a:lnTo>
                    <a:pt x="20359" y="20916"/>
                  </a:lnTo>
                  <a:lnTo>
                    <a:pt x="20460" y="20798"/>
                  </a:lnTo>
                  <a:lnTo>
                    <a:pt x="20565" y="20666"/>
                  </a:lnTo>
                  <a:lnTo>
                    <a:pt x="20662" y="20526"/>
                  </a:lnTo>
                  <a:lnTo>
                    <a:pt x="20751" y="20379"/>
                  </a:lnTo>
                  <a:lnTo>
                    <a:pt x="20844" y="20217"/>
                  </a:lnTo>
                  <a:lnTo>
                    <a:pt x="20929" y="20062"/>
                  </a:lnTo>
                  <a:lnTo>
                    <a:pt x="21010" y="19886"/>
                  </a:lnTo>
                  <a:lnTo>
                    <a:pt x="21087" y="19717"/>
                  </a:lnTo>
                  <a:lnTo>
                    <a:pt x="21160" y="19533"/>
                  </a:lnTo>
                  <a:lnTo>
                    <a:pt x="21224" y="19341"/>
                  </a:lnTo>
                  <a:lnTo>
                    <a:pt x="21289" y="19143"/>
                  </a:lnTo>
                  <a:lnTo>
                    <a:pt x="21345" y="18937"/>
                  </a:lnTo>
                  <a:lnTo>
                    <a:pt x="21398" y="18731"/>
                  </a:lnTo>
                  <a:lnTo>
                    <a:pt x="21442" y="18517"/>
                  </a:lnTo>
                  <a:lnTo>
                    <a:pt x="21483" y="18304"/>
                  </a:lnTo>
                  <a:lnTo>
                    <a:pt x="21519" y="18076"/>
                  </a:lnTo>
                  <a:lnTo>
                    <a:pt x="21547" y="17848"/>
                  </a:lnTo>
                  <a:lnTo>
                    <a:pt x="21572" y="17613"/>
                  </a:lnTo>
                  <a:lnTo>
                    <a:pt x="21596" y="17142"/>
                  </a:lnTo>
                  <a:lnTo>
                    <a:pt x="21600" y="16899"/>
                  </a:lnTo>
                  <a:lnTo>
                    <a:pt x="21596" y="16663"/>
                  </a:lnTo>
                  <a:lnTo>
                    <a:pt x="21584" y="16428"/>
                  </a:lnTo>
                  <a:lnTo>
                    <a:pt x="21572" y="16207"/>
                  </a:lnTo>
                  <a:lnTo>
                    <a:pt x="21552" y="15979"/>
                  </a:lnTo>
                  <a:lnTo>
                    <a:pt x="21523" y="15751"/>
                  </a:lnTo>
                  <a:lnTo>
                    <a:pt x="21491" y="15531"/>
                  </a:lnTo>
                  <a:lnTo>
                    <a:pt x="21450" y="15325"/>
                  </a:lnTo>
                  <a:lnTo>
                    <a:pt x="21402" y="15111"/>
                  </a:lnTo>
                  <a:lnTo>
                    <a:pt x="21353" y="14905"/>
                  </a:lnTo>
                  <a:lnTo>
                    <a:pt x="21301" y="14714"/>
                  </a:lnTo>
                  <a:lnTo>
                    <a:pt x="21180" y="14331"/>
                  </a:lnTo>
                  <a:lnTo>
                    <a:pt x="21107" y="14147"/>
                  </a:lnTo>
                  <a:lnTo>
                    <a:pt x="21034" y="13971"/>
                  </a:lnTo>
                  <a:lnTo>
                    <a:pt x="20953" y="13809"/>
                  </a:lnTo>
                  <a:lnTo>
                    <a:pt x="20873" y="13640"/>
                  </a:lnTo>
                  <a:lnTo>
                    <a:pt x="20695" y="13346"/>
                  </a:lnTo>
                  <a:lnTo>
                    <a:pt x="20602" y="13206"/>
                  </a:lnTo>
                  <a:lnTo>
                    <a:pt x="20505" y="13073"/>
                  </a:lnTo>
                  <a:lnTo>
                    <a:pt x="20404" y="12956"/>
                  </a:lnTo>
                  <a:lnTo>
                    <a:pt x="20299" y="12838"/>
                  </a:lnTo>
                  <a:lnTo>
                    <a:pt x="20194" y="12735"/>
                  </a:lnTo>
                  <a:lnTo>
                    <a:pt x="20081" y="12632"/>
                  </a:lnTo>
                  <a:lnTo>
                    <a:pt x="19967" y="12551"/>
                  </a:lnTo>
                  <a:lnTo>
                    <a:pt x="19854" y="12477"/>
                  </a:lnTo>
                  <a:lnTo>
                    <a:pt x="19733" y="12404"/>
                  </a:lnTo>
                  <a:lnTo>
                    <a:pt x="19612" y="12345"/>
                  </a:lnTo>
                  <a:lnTo>
                    <a:pt x="19491" y="12301"/>
                  </a:lnTo>
                  <a:lnTo>
                    <a:pt x="19365" y="12264"/>
                  </a:lnTo>
                  <a:lnTo>
                    <a:pt x="19240" y="12242"/>
                  </a:lnTo>
                  <a:lnTo>
                    <a:pt x="19111" y="12220"/>
                  </a:lnTo>
                  <a:close/>
                </a:path>
              </a:pathLst>
            </a:custGeom>
            <a:solidFill>
              <a:srgbClr val="58A6D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 defTabSz="1371508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9" name="文本框 10"/>
            <p:cNvSpPr txBox="1"/>
            <p:nvPr/>
          </p:nvSpPr>
          <p:spPr>
            <a:xfrm>
              <a:off x="340136" y="0"/>
              <a:ext cx="951675" cy="98511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>
                <a:defRPr sz="5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aphicFrame>
        <p:nvGraphicFramePr>
          <p:cNvPr id="371" name="表格"/>
          <p:cNvGraphicFramePr/>
          <p:nvPr/>
        </p:nvGraphicFramePr>
        <p:xfrm>
          <a:off x="1397000" y="5212650"/>
          <a:ext cx="21590000" cy="841165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734353"/>
                <a:gridCol w="5972744"/>
                <a:gridCol w="5972744"/>
                <a:gridCol w="5972744"/>
                <a:gridCol w="2937415"/>
              </a:tblGrid>
              <a:tr h="641350">
                <a:tc>
                  <a:txBody>
                    <a:bodyPr/>
                    <a:lstStyle/>
                    <a:p>
                      <a:pPr algn="ctr">
                        <a:defRPr b="1" sz="3600">
                          <a:solidFill>
                            <a:srgbClr val="53535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25400">
                      <a:solidFill>
                        <a:srgbClr val="00000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3600">
                          <a:solidFill>
                            <a:srgbClr val="535353"/>
                          </a:solidFill>
                        </a:rPr>
                        <a:t>监察需求</a:t>
                      </a:r>
                    </a:p>
                  </a:txBody>
                  <a:tcPr marL="0" marR="0" marT="0" marB="0" anchor="t" anchorCtr="0" horzOverflow="overflow">
                    <a:lnT w="25400">
                      <a:solidFill>
                        <a:srgbClr val="00000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3600">
                          <a:solidFill>
                            <a:srgbClr val="535353"/>
                          </a:solidFill>
                        </a:rPr>
                        <a:t>当前业务系统建设情况</a:t>
                      </a:r>
                    </a:p>
                  </a:txBody>
                  <a:tcPr marL="0" marR="0" marT="0" marB="0" anchor="t" anchorCtr="0" horzOverflow="overflow">
                    <a:lnT w="25400">
                      <a:solidFill>
                        <a:srgbClr val="00000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3600">
                          <a:solidFill>
                            <a:srgbClr val="535353"/>
                          </a:solidFill>
                        </a:rPr>
                        <a:t>业务系统改进（建设）建议</a:t>
                      </a:r>
                    </a:p>
                  </a:txBody>
                  <a:tcPr marL="0" marR="0" marT="0" marB="0" anchor="t" anchorCtr="0" horzOverflow="overflow">
                    <a:lnT w="25400">
                      <a:solidFill>
                        <a:srgbClr val="00000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3600">
                          <a:solidFill>
                            <a:srgbClr val="535353"/>
                          </a:solidFill>
                        </a:rPr>
                        <a:t>实施策略</a:t>
                      </a:r>
                    </a:p>
                  </a:txBody>
                  <a:tcPr marL="0" marR="0" marT="0" marB="0" anchor="t" anchorCtr="0" horzOverflow="overflow"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noFill/>
                  </a:tcPr>
                </a:tc>
              </a:tr>
              <a:tr h="18383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600"/>
                        <a:t>1</a:t>
                      </a:r>
                    </a:p>
                  </a:txBody>
                  <a:tcPr marL="0" marR="0" marT="0" marB="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b="1" sz="3200">
                          <a:solidFill>
                            <a:srgbClr val="535353"/>
                          </a:solidFill>
                        </a:defRPr>
                      </a:pPr>
                      <a:r>
                        <a:t>投标单位：</a:t>
                      </a:r>
                    </a:p>
                    <a:p>
                      <a:pPr marL="374315" indent="-374315" algn="l">
                        <a:spcBef>
                          <a:spcPts val="800"/>
                        </a:spcBef>
                        <a:buSzPct val="100000"/>
                        <a:buAutoNum type="arabicPeriod" startAt="1"/>
                      </a:pPr>
                      <a:r>
                        <a:t>针对报价清单设置合理限价；</a:t>
                      </a:r>
                    </a:p>
                    <a:p>
                      <a:pPr marL="374315" indent="-374315" algn="l">
                        <a:spcBef>
                          <a:spcPts val="800"/>
                        </a:spcBef>
                        <a:buSzPct val="100000"/>
                        <a:buAutoNum type="arabicPeriod" startAt="1"/>
                      </a:pPr>
                      <a:r>
                        <a:t>对合同中标价、结算价的历史数据进行分析；</a:t>
                      </a:r>
                    </a:p>
                  </a:txBody>
                  <a:tcPr marL="0" marR="0" marT="0" marB="0" anchor="ctr" anchorCtr="0" horzOverflow="overflow">
                    <a:noFill/>
                  </a:tcPr>
                </a:tc>
                <a:tc rowSpan="3">
                  <a:txBody>
                    <a:bodyPr/>
                    <a:lstStyle/>
                    <a:p>
                      <a:pPr marL="374315" indent="-374315" algn="l">
                        <a:spcBef>
                          <a:spcPts val="2000"/>
                        </a:spcBef>
                        <a:buSzPct val="100000"/>
                        <a:buAutoNum type="arabicPeriod" startAt="1"/>
                        <a:defRPr sz="2800"/>
                      </a:pPr>
                      <a:r>
                        <a:t>目前，该平台只有建设资金项目；</a:t>
                      </a:r>
                    </a:p>
                    <a:p>
                      <a:pPr marL="374315" indent="-374315" algn="l">
                        <a:spcBef>
                          <a:spcPts val="2000"/>
                        </a:spcBef>
                        <a:buSzPct val="100000"/>
                        <a:buAutoNum type="arabicPeriod" startAt="1"/>
                        <a:defRPr sz="2800"/>
                      </a:pPr>
                      <a:r>
                        <a:t>使用管理费用（物资采购）的项目没有纳入；</a:t>
                      </a:r>
                    </a:p>
                    <a:p>
                      <a:pPr marL="374315" indent="-374315" algn="l">
                        <a:spcBef>
                          <a:spcPts val="2000"/>
                        </a:spcBef>
                        <a:buSzPct val="100000"/>
                        <a:buAutoNum type="arabicPeriod" startAt="1"/>
                        <a:defRPr sz="2800"/>
                      </a:pPr>
                      <a:r>
                        <a:t>功能包含：招标计划管理（非结构化数据），业务协同管理（非业务数据），线下招标管理（部分线下结果数据录入）。</a:t>
                      </a:r>
                    </a:p>
                  </a:txBody>
                  <a:tcPr marL="0" marR="0" marT="0" marB="0" anchor="ctr" anchorCtr="0" horzOverflow="overflow"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374315" indent="-374315" algn="l">
                        <a:spcBef>
                          <a:spcPts val="2000"/>
                        </a:spcBef>
                        <a:buSzPct val="100000"/>
                        <a:buAutoNum type="arabicPeriod" startAt="1"/>
                        <a:defRPr sz="2800"/>
                      </a:pPr>
                      <a:r>
                        <a:t>将所有资金类别的招采项目纳入交易系统；</a:t>
                      </a:r>
                    </a:p>
                    <a:p>
                      <a:pPr marL="374315" indent="-374315" algn="l">
                        <a:spcBef>
                          <a:spcPts val="2000"/>
                        </a:spcBef>
                        <a:buSzPct val="100000"/>
                        <a:buAutoNum type="arabicPeriod" startAt="1"/>
                        <a:defRPr sz="2800"/>
                      </a:pPr>
                      <a:r>
                        <a:t>将招标单位、投标单位、中介机构、评标专家都纳入系统；</a:t>
                      </a:r>
                    </a:p>
                    <a:p>
                      <a:pPr marL="374315" indent="-374315" algn="l">
                        <a:spcBef>
                          <a:spcPts val="2000"/>
                        </a:spcBef>
                        <a:buSzPct val="100000"/>
                        <a:buAutoNum type="arabicPeriod" startAt="1"/>
                        <a:defRPr sz="2800"/>
                      </a:pPr>
                      <a:r>
                        <a:t>建立全过程线上管理的招标采购系统；</a:t>
                      </a:r>
                    </a:p>
                  </a:txBody>
                  <a:tcPr marL="0" marR="0" marT="0" marB="0" anchor="ctr" anchorCtr="0" horzOverflow="overflow"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600">
                          <a:solidFill>
                            <a:srgbClr val="535353"/>
                          </a:solidFill>
                        </a:rPr>
                        <a:t>设置数据上传入口，同时预留数据接口。</a:t>
                      </a:r>
                    </a:p>
                  </a:txBody>
                  <a:tcPr marL="0" marR="0" marT="0" marB="0" anchor="ctr" anchorCtr="0" horzOverflow="overflow">
                    <a:lnR w="25400">
                      <a:solidFill>
                        <a:srgbClr val="000000"/>
                      </a:solidFill>
                      <a:miter lim="400000"/>
                    </a:lnR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30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600"/>
                        <a:t>2</a:t>
                      </a:r>
                    </a:p>
                  </a:txBody>
                  <a:tcPr marL="0" marR="0" marT="0" marB="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b="1" sz="3200">
                          <a:solidFill>
                            <a:srgbClr val="535353"/>
                          </a:solidFill>
                        </a:defRPr>
                      </a:pPr>
                      <a:r>
                        <a:t>评标专家：</a:t>
                      </a:r>
                    </a:p>
                    <a:p>
                      <a:pPr marL="374315" indent="-374315" algn="l">
                        <a:spcBef>
                          <a:spcPts val="800"/>
                        </a:spcBef>
                        <a:buSzPct val="100000"/>
                        <a:buAutoNum type="arabicPeriod" startAt="1"/>
                      </a:pPr>
                      <a:r>
                        <a:rPr b="1"/>
                        <a:t>评标专家监察</a:t>
                      </a:r>
                      <a:r>
                        <a:t>：评分分布、打分倾向监察；</a:t>
                      </a:r>
                    </a:p>
                  </a:txBody>
                  <a:tcPr marL="0" marR="0" marT="0" marB="0" anchor="ctr" anchorCtr="0" horzOverflow="overflow">
                    <a:noFill/>
                  </a:tcPr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18383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600"/>
                        <a:t>3</a:t>
                      </a:r>
                    </a:p>
                  </a:txBody>
                  <a:tcPr marL="0" marR="0" marT="0" marB="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b="1" sz="3200">
                          <a:solidFill>
                            <a:srgbClr val="535353"/>
                          </a:solidFill>
                        </a:defRPr>
                      </a:pPr>
                      <a:r>
                        <a:t>代理机构：</a:t>
                      </a:r>
                    </a:p>
                    <a:p>
                      <a:pPr marL="374315" indent="-374315" algn="l">
                        <a:spcBef>
                          <a:spcPts val="800"/>
                        </a:spcBef>
                        <a:buSzPct val="100000"/>
                        <a:buAutoNum type="arabicPeriod" startAt="1"/>
                      </a:pPr>
                      <a:r>
                        <a:t>分析机构代理项目中，同一投标人中标的概率是否异常偏高；</a:t>
                      </a:r>
                    </a:p>
                  </a:txBody>
                  <a:tcPr marL="0" marR="0" marT="0" marB="0" anchor="ctr" anchorCtr="0" horzOverflow="overflow"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</a:tbl>
          </a:graphicData>
        </a:graphic>
      </p:graphicFrame>
      <p:sp>
        <p:nvSpPr>
          <p:cNvPr id="372" name="矩形"/>
          <p:cNvSpPr/>
          <p:nvPr/>
        </p:nvSpPr>
        <p:spPr>
          <a:xfrm>
            <a:off x="1439881" y="4087774"/>
            <a:ext cx="2540001" cy="13376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/>
          </a:p>
        </p:txBody>
      </p:sp>
      <p:grpSp>
        <p:nvGrpSpPr>
          <p:cNvPr id="378" name="成组"/>
          <p:cNvGrpSpPr/>
          <p:nvPr/>
        </p:nvGrpSpPr>
        <p:grpSpPr>
          <a:xfrm>
            <a:off x="10815106" y="2212492"/>
            <a:ext cx="2753785" cy="2198708"/>
            <a:chOff x="0" y="0"/>
            <a:chExt cx="2753784" cy="2198707"/>
          </a:xfrm>
        </p:grpSpPr>
        <p:sp>
          <p:nvSpPr>
            <p:cNvPr id="373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374" name="合同管理…"/>
            <p:cNvSpPr txBox="1"/>
            <p:nvPr/>
          </p:nvSpPr>
          <p:spPr>
            <a:xfrm>
              <a:off x="165949" y="1178100"/>
              <a:ext cx="2421887" cy="10160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ctr" defTabSz="1168400">
                <a:lnSpc>
                  <a:spcPct val="80000"/>
                </a:lnSpc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合同管理</a:t>
              </a:r>
            </a:p>
            <a:p>
              <a:pPr algn="ctr" defTabSz="1168400">
                <a:lnSpc>
                  <a:spcPct val="80000"/>
                </a:lnSpc>
                <a:defRPr sz="23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一期已完成</a:t>
              </a:r>
            </a:p>
          </p:txBody>
        </p:sp>
        <p:grpSp>
          <p:nvGrpSpPr>
            <p:cNvPr id="377" name="成组"/>
            <p:cNvGrpSpPr/>
            <p:nvPr/>
          </p:nvGrpSpPr>
          <p:grpSpPr>
            <a:xfrm>
              <a:off x="826212" y="0"/>
              <a:ext cx="1101360" cy="1101359"/>
              <a:chOff x="0" y="0"/>
              <a:chExt cx="1101358" cy="1101358"/>
            </a:xfrm>
          </p:grpSpPr>
          <p:sp>
            <p:nvSpPr>
              <p:cNvPr id="375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00CBCD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376" name="形状"/>
              <p:cNvSpPr/>
              <p:nvPr/>
            </p:nvSpPr>
            <p:spPr>
              <a:xfrm>
                <a:off x="360083" y="360078"/>
                <a:ext cx="381194" cy="3812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6913"/>
                    </a:moveTo>
                    <a:cubicBezTo>
                      <a:pt x="8653" y="6913"/>
                      <a:pt x="6912" y="8653"/>
                      <a:pt x="6912" y="10800"/>
                    </a:cubicBezTo>
                    <a:cubicBezTo>
                      <a:pt x="6912" y="12947"/>
                      <a:pt x="8653" y="14687"/>
                      <a:pt x="10800" y="14687"/>
                    </a:cubicBezTo>
                    <a:cubicBezTo>
                      <a:pt x="12947" y="14687"/>
                      <a:pt x="14687" y="12947"/>
                      <a:pt x="14687" y="10800"/>
                    </a:cubicBezTo>
                    <a:cubicBezTo>
                      <a:pt x="14687" y="8653"/>
                      <a:pt x="12947" y="6913"/>
                      <a:pt x="10800" y="6913"/>
                    </a:cubicBezTo>
                    <a:close/>
                    <a:moveTo>
                      <a:pt x="21600" y="9257"/>
                    </a:moveTo>
                    <a:lnTo>
                      <a:pt x="21600" y="12343"/>
                    </a:lnTo>
                    <a:cubicBezTo>
                      <a:pt x="21600" y="12343"/>
                      <a:pt x="20184" y="12738"/>
                      <a:pt x="18089" y="13128"/>
                    </a:cubicBezTo>
                    <a:cubicBezTo>
                      <a:pt x="17994" y="13428"/>
                      <a:pt x="17898" y="13723"/>
                      <a:pt x="17766" y="14007"/>
                    </a:cubicBezTo>
                    <a:cubicBezTo>
                      <a:pt x="19158" y="15729"/>
                      <a:pt x="20056" y="16971"/>
                      <a:pt x="20056" y="16971"/>
                    </a:cubicBezTo>
                    <a:lnTo>
                      <a:pt x="16970" y="20057"/>
                    </a:lnTo>
                    <a:cubicBezTo>
                      <a:pt x="16970" y="20057"/>
                      <a:pt x="15727" y="19158"/>
                      <a:pt x="14006" y="17768"/>
                    </a:cubicBezTo>
                    <a:cubicBezTo>
                      <a:pt x="13725" y="17897"/>
                      <a:pt x="13429" y="17994"/>
                      <a:pt x="13131" y="18089"/>
                    </a:cubicBezTo>
                    <a:cubicBezTo>
                      <a:pt x="12740" y="20184"/>
                      <a:pt x="12341" y="21600"/>
                      <a:pt x="12341" y="21600"/>
                    </a:cubicBezTo>
                    <a:lnTo>
                      <a:pt x="9257" y="21600"/>
                    </a:lnTo>
                    <a:cubicBezTo>
                      <a:pt x="9257" y="21600"/>
                      <a:pt x="8859" y="20187"/>
                      <a:pt x="8467" y="18098"/>
                    </a:cubicBezTo>
                    <a:cubicBezTo>
                      <a:pt x="8166" y="18003"/>
                      <a:pt x="7867" y="17907"/>
                      <a:pt x="7583" y="17777"/>
                    </a:cubicBezTo>
                    <a:cubicBezTo>
                      <a:pt x="5866" y="19163"/>
                      <a:pt x="4628" y="20057"/>
                      <a:pt x="4628" y="20057"/>
                    </a:cubicBezTo>
                    <a:lnTo>
                      <a:pt x="1543" y="16972"/>
                    </a:lnTo>
                    <a:cubicBezTo>
                      <a:pt x="1543" y="16972"/>
                      <a:pt x="2434" y="15738"/>
                      <a:pt x="3816" y="14027"/>
                    </a:cubicBezTo>
                    <a:cubicBezTo>
                      <a:pt x="3682" y="13741"/>
                      <a:pt x="3581" y="13440"/>
                      <a:pt x="3483" y="13136"/>
                    </a:cubicBezTo>
                    <a:cubicBezTo>
                      <a:pt x="1403" y="12743"/>
                      <a:pt x="0" y="12343"/>
                      <a:pt x="0" y="12343"/>
                    </a:cubicBezTo>
                    <a:lnTo>
                      <a:pt x="0" y="9257"/>
                    </a:lnTo>
                    <a:cubicBezTo>
                      <a:pt x="0" y="9257"/>
                      <a:pt x="1398" y="8860"/>
                      <a:pt x="3473" y="8469"/>
                    </a:cubicBezTo>
                    <a:cubicBezTo>
                      <a:pt x="3570" y="8160"/>
                      <a:pt x="3671" y="7856"/>
                      <a:pt x="3805" y="7565"/>
                    </a:cubicBezTo>
                    <a:cubicBezTo>
                      <a:pt x="2429" y="5858"/>
                      <a:pt x="1543" y="4629"/>
                      <a:pt x="1543" y="4629"/>
                    </a:cubicBezTo>
                    <a:lnTo>
                      <a:pt x="4628" y="1543"/>
                    </a:lnTo>
                    <a:cubicBezTo>
                      <a:pt x="4628" y="1543"/>
                      <a:pt x="5858" y="2430"/>
                      <a:pt x="7565" y="3805"/>
                    </a:cubicBezTo>
                    <a:cubicBezTo>
                      <a:pt x="7856" y="3671"/>
                      <a:pt x="8162" y="3570"/>
                      <a:pt x="8472" y="3472"/>
                    </a:cubicBezTo>
                    <a:cubicBezTo>
                      <a:pt x="8863" y="1399"/>
                      <a:pt x="9257" y="0"/>
                      <a:pt x="9257" y="0"/>
                    </a:cubicBezTo>
                    <a:lnTo>
                      <a:pt x="12341" y="0"/>
                    </a:lnTo>
                    <a:cubicBezTo>
                      <a:pt x="12341" y="0"/>
                      <a:pt x="12741" y="1404"/>
                      <a:pt x="13132" y="3482"/>
                    </a:cubicBezTo>
                    <a:cubicBezTo>
                      <a:pt x="13437" y="3581"/>
                      <a:pt x="13738" y="3681"/>
                      <a:pt x="14025" y="3814"/>
                    </a:cubicBezTo>
                    <a:cubicBezTo>
                      <a:pt x="15736" y="2434"/>
                      <a:pt x="16970" y="1543"/>
                      <a:pt x="16970" y="1543"/>
                    </a:cubicBezTo>
                    <a:lnTo>
                      <a:pt x="20056" y="4629"/>
                    </a:lnTo>
                    <a:cubicBezTo>
                      <a:pt x="20056" y="4629"/>
                      <a:pt x="19164" y="5869"/>
                      <a:pt x="17778" y="7587"/>
                    </a:cubicBezTo>
                    <a:cubicBezTo>
                      <a:pt x="17909" y="7870"/>
                      <a:pt x="18002" y="8169"/>
                      <a:pt x="18099" y="8469"/>
                    </a:cubicBezTo>
                    <a:cubicBezTo>
                      <a:pt x="20187" y="8861"/>
                      <a:pt x="21600" y="9257"/>
                      <a:pt x="21600" y="92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6200" tIns="76200" rIns="76200" bIns="76200" numCol="1" anchor="ctr">
                <a:noAutofit/>
              </a:bodyPr>
              <a:lstStyle/>
              <a:p>
                <a:pPr algn="ctr" defTabSz="914400">
                  <a:defRPr sz="6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</p:grpSp>
      <p:grpSp>
        <p:nvGrpSpPr>
          <p:cNvPr id="384" name="成组"/>
          <p:cNvGrpSpPr/>
          <p:nvPr/>
        </p:nvGrpSpPr>
        <p:grpSpPr>
          <a:xfrm>
            <a:off x="13975812" y="2212492"/>
            <a:ext cx="2753785" cy="2210102"/>
            <a:chOff x="0" y="0"/>
            <a:chExt cx="2753784" cy="2210101"/>
          </a:xfrm>
        </p:grpSpPr>
        <p:sp>
          <p:nvSpPr>
            <p:cNvPr id="379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grpSp>
          <p:nvGrpSpPr>
            <p:cNvPr id="382" name="成组"/>
            <p:cNvGrpSpPr/>
            <p:nvPr/>
          </p:nvGrpSpPr>
          <p:grpSpPr>
            <a:xfrm>
              <a:off x="826212" y="0"/>
              <a:ext cx="1101360" cy="1101359"/>
              <a:chOff x="0" y="0"/>
              <a:chExt cx="1101358" cy="1101358"/>
            </a:xfrm>
          </p:grpSpPr>
          <p:sp>
            <p:nvSpPr>
              <p:cNvPr id="380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60CD75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381" name="书"/>
              <p:cNvSpPr/>
              <p:nvPr/>
            </p:nvSpPr>
            <p:spPr>
              <a:xfrm>
                <a:off x="313245" y="357932"/>
                <a:ext cx="474867" cy="3854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8703"/>
                    </a:lnTo>
                    <a:lnTo>
                      <a:pt x="0" y="17407"/>
                    </a:lnTo>
                    <a:cubicBezTo>
                      <a:pt x="7892" y="17407"/>
                      <a:pt x="10521" y="21600"/>
                      <a:pt x="10521" y="21600"/>
                    </a:cubicBezTo>
                    <a:lnTo>
                      <a:pt x="10521" y="13417"/>
                    </a:lnTo>
                    <a:lnTo>
                      <a:pt x="10521" y="5233"/>
                    </a:lnTo>
                    <a:cubicBezTo>
                      <a:pt x="10521" y="5233"/>
                      <a:pt x="7892" y="0"/>
                      <a:pt x="0" y="0"/>
                    </a:cubicBezTo>
                    <a:close/>
                    <a:moveTo>
                      <a:pt x="21600" y="0"/>
                    </a:moveTo>
                    <a:cubicBezTo>
                      <a:pt x="13708" y="0"/>
                      <a:pt x="11079" y="5233"/>
                      <a:pt x="11079" y="5233"/>
                    </a:cubicBezTo>
                    <a:lnTo>
                      <a:pt x="11079" y="13417"/>
                    </a:lnTo>
                    <a:lnTo>
                      <a:pt x="11079" y="21600"/>
                    </a:lnTo>
                    <a:cubicBezTo>
                      <a:pt x="11079" y="21600"/>
                      <a:pt x="13708" y="17407"/>
                      <a:pt x="21600" y="17407"/>
                    </a:cubicBezTo>
                    <a:lnTo>
                      <a:pt x="21600" y="8703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383" name="计量支付…"/>
            <p:cNvSpPr txBox="1"/>
            <p:nvPr/>
          </p:nvSpPr>
          <p:spPr>
            <a:xfrm>
              <a:off x="165949" y="1194101"/>
              <a:ext cx="2421886" cy="10160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ctr" defTabSz="1168400">
                <a:lnSpc>
                  <a:spcPct val="80000"/>
                </a:lnSpc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计量支付</a:t>
              </a:r>
            </a:p>
            <a:p>
              <a:pPr algn="ctr" defTabSz="1168400">
                <a:lnSpc>
                  <a:spcPct val="80000"/>
                </a:lnSpc>
                <a:defRPr sz="23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一期已完成</a:t>
              </a:r>
            </a:p>
          </p:txBody>
        </p:sp>
      </p:grpSp>
      <p:grpSp>
        <p:nvGrpSpPr>
          <p:cNvPr id="390" name="成组"/>
          <p:cNvGrpSpPr/>
          <p:nvPr/>
        </p:nvGrpSpPr>
        <p:grpSpPr>
          <a:xfrm>
            <a:off x="20297224" y="2223886"/>
            <a:ext cx="2753785" cy="2198709"/>
            <a:chOff x="0" y="0"/>
            <a:chExt cx="2753784" cy="2198707"/>
          </a:xfrm>
        </p:grpSpPr>
        <p:sp>
          <p:nvSpPr>
            <p:cNvPr id="385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386" name="结算审计…"/>
            <p:cNvSpPr txBox="1"/>
            <p:nvPr/>
          </p:nvSpPr>
          <p:spPr>
            <a:xfrm>
              <a:off x="165949" y="1267000"/>
              <a:ext cx="2421887" cy="852139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ctr" defTabSz="1168400">
                <a:lnSpc>
                  <a:spcPct val="80000"/>
                </a:lnSpc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结算审计</a:t>
              </a:r>
            </a:p>
            <a:p>
              <a:pPr algn="ctr" defTabSz="1168400">
                <a:lnSpc>
                  <a:spcPct val="80000"/>
                </a:lnSpc>
                <a:defRPr sz="23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审计系统</a:t>
              </a:r>
            </a:p>
          </p:txBody>
        </p:sp>
        <p:grpSp>
          <p:nvGrpSpPr>
            <p:cNvPr id="389" name="成组"/>
            <p:cNvGrpSpPr/>
            <p:nvPr/>
          </p:nvGrpSpPr>
          <p:grpSpPr>
            <a:xfrm>
              <a:off x="826213" y="0"/>
              <a:ext cx="1101359" cy="1101359"/>
              <a:chOff x="0" y="0"/>
              <a:chExt cx="1101358" cy="1101358"/>
            </a:xfrm>
          </p:grpSpPr>
          <p:sp>
            <p:nvSpPr>
              <p:cNvPr id="387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CD6200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388" name="计算器"/>
              <p:cNvSpPr/>
              <p:nvPr/>
            </p:nvSpPr>
            <p:spPr>
              <a:xfrm>
                <a:off x="390317" y="323694"/>
                <a:ext cx="320724" cy="4539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522" y="0"/>
                    </a:moveTo>
                    <a:cubicBezTo>
                      <a:pt x="681" y="0"/>
                      <a:pt x="0" y="481"/>
                      <a:pt x="0" y="1075"/>
                    </a:cubicBezTo>
                    <a:lnTo>
                      <a:pt x="0" y="20525"/>
                    </a:lnTo>
                    <a:cubicBezTo>
                      <a:pt x="0" y="21119"/>
                      <a:pt x="681" y="21600"/>
                      <a:pt x="1522" y="21600"/>
                    </a:cubicBezTo>
                    <a:lnTo>
                      <a:pt x="20081" y="21600"/>
                    </a:lnTo>
                    <a:cubicBezTo>
                      <a:pt x="20922" y="21600"/>
                      <a:pt x="21600" y="21119"/>
                      <a:pt x="21600" y="20525"/>
                    </a:cubicBezTo>
                    <a:lnTo>
                      <a:pt x="21600" y="1075"/>
                    </a:lnTo>
                    <a:cubicBezTo>
                      <a:pt x="21592" y="481"/>
                      <a:pt x="20912" y="0"/>
                      <a:pt x="20071" y="0"/>
                    </a:cubicBezTo>
                    <a:lnTo>
                      <a:pt x="1522" y="0"/>
                    </a:lnTo>
                    <a:close/>
                    <a:moveTo>
                      <a:pt x="2866" y="1696"/>
                    </a:moveTo>
                    <a:lnTo>
                      <a:pt x="18734" y="1696"/>
                    </a:lnTo>
                    <a:cubicBezTo>
                      <a:pt x="19017" y="1696"/>
                      <a:pt x="19254" y="1857"/>
                      <a:pt x="19254" y="2062"/>
                    </a:cubicBezTo>
                    <a:lnTo>
                      <a:pt x="19254" y="4985"/>
                    </a:lnTo>
                    <a:cubicBezTo>
                      <a:pt x="19254" y="5185"/>
                      <a:pt x="19024" y="5351"/>
                      <a:pt x="18734" y="5351"/>
                    </a:cubicBezTo>
                    <a:lnTo>
                      <a:pt x="2866" y="5351"/>
                    </a:lnTo>
                    <a:cubicBezTo>
                      <a:pt x="2583" y="5351"/>
                      <a:pt x="2348" y="5190"/>
                      <a:pt x="2348" y="4985"/>
                    </a:cubicBezTo>
                    <a:lnTo>
                      <a:pt x="2348" y="2062"/>
                    </a:lnTo>
                    <a:cubicBezTo>
                      <a:pt x="2348" y="1862"/>
                      <a:pt x="2576" y="1696"/>
                      <a:pt x="2866" y="1696"/>
                    </a:cubicBezTo>
                    <a:close/>
                    <a:moveTo>
                      <a:pt x="17580" y="6615"/>
                    </a:moveTo>
                    <a:cubicBezTo>
                      <a:pt x="17771" y="6615"/>
                      <a:pt x="17924" y="6723"/>
                      <a:pt x="17924" y="6858"/>
                    </a:cubicBezTo>
                    <a:cubicBezTo>
                      <a:pt x="17924" y="6993"/>
                      <a:pt x="17771" y="7101"/>
                      <a:pt x="17580" y="7101"/>
                    </a:cubicBezTo>
                    <a:cubicBezTo>
                      <a:pt x="17389" y="7106"/>
                      <a:pt x="17236" y="6993"/>
                      <a:pt x="17236" y="6858"/>
                    </a:cubicBezTo>
                    <a:cubicBezTo>
                      <a:pt x="17236" y="6723"/>
                      <a:pt x="17389" y="6615"/>
                      <a:pt x="17580" y="6615"/>
                    </a:cubicBezTo>
                    <a:close/>
                    <a:moveTo>
                      <a:pt x="2890" y="6674"/>
                    </a:moveTo>
                    <a:lnTo>
                      <a:pt x="5121" y="6674"/>
                    </a:lnTo>
                    <a:cubicBezTo>
                      <a:pt x="5419" y="6674"/>
                      <a:pt x="5663" y="6847"/>
                      <a:pt x="5663" y="7057"/>
                    </a:cubicBezTo>
                    <a:lnTo>
                      <a:pt x="5663" y="8073"/>
                    </a:lnTo>
                    <a:cubicBezTo>
                      <a:pt x="5663" y="8284"/>
                      <a:pt x="5419" y="8456"/>
                      <a:pt x="5121" y="8456"/>
                    </a:cubicBezTo>
                    <a:lnTo>
                      <a:pt x="2890" y="8456"/>
                    </a:lnTo>
                    <a:cubicBezTo>
                      <a:pt x="2592" y="8456"/>
                      <a:pt x="2348" y="8284"/>
                      <a:pt x="2348" y="8073"/>
                    </a:cubicBezTo>
                    <a:lnTo>
                      <a:pt x="2348" y="7057"/>
                    </a:lnTo>
                    <a:cubicBezTo>
                      <a:pt x="2348" y="6847"/>
                      <a:pt x="2592" y="6674"/>
                      <a:pt x="2890" y="6674"/>
                    </a:cubicBezTo>
                    <a:close/>
                    <a:moveTo>
                      <a:pt x="7400" y="6674"/>
                    </a:moveTo>
                    <a:lnTo>
                      <a:pt x="9669" y="6674"/>
                    </a:lnTo>
                    <a:cubicBezTo>
                      <a:pt x="9967" y="6674"/>
                      <a:pt x="10211" y="6847"/>
                      <a:pt x="10211" y="7057"/>
                    </a:cubicBezTo>
                    <a:lnTo>
                      <a:pt x="10211" y="8073"/>
                    </a:lnTo>
                    <a:cubicBezTo>
                      <a:pt x="10211" y="8284"/>
                      <a:pt x="9967" y="8456"/>
                      <a:pt x="9669" y="8456"/>
                    </a:cubicBezTo>
                    <a:lnTo>
                      <a:pt x="7400" y="8456"/>
                    </a:lnTo>
                    <a:cubicBezTo>
                      <a:pt x="7102" y="8456"/>
                      <a:pt x="6858" y="8284"/>
                      <a:pt x="6858" y="8073"/>
                    </a:cubicBezTo>
                    <a:lnTo>
                      <a:pt x="6858" y="7057"/>
                    </a:lnTo>
                    <a:cubicBezTo>
                      <a:pt x="6858" y="6847"/>
                      <a:pt x="7102" y="6674"/>
                      <a:pt x="7400" y="6674"/>
                    </a:cubicBezTo>
                    <a:close/>
                    <a:moveTo>
                      <a:pt x="11924" y="6674"/>
                    </a:moveTo>
                    <a:lnTo>
                      <a:pt x="14195" y="6674"/>
                    </a:lnTo>
                    <a:cubicBezTo>
                      <a:pt x="14493" y="6674"/>
                      <a:pt x="14738" y="6847"/>
                      <a:pt x="14738" y="7057"/>
                    </a:cubicBezTo>
                    <a:lnTo>
                      <a:pt x="14738" y="8073"/>
                    </a:lnTo>
                    <a:cubicBezTo>
                      <a:pt x="14738" y="8284"/>
                      <a:pt x="14493" y="8456"/>
                      <a:pt x="14195" y="8456"/>
                    </a:cubicBezTo>
                    <a:lnTo>
                      <a:pt x="11924" y="8456"/>
                    </a:lnTo>
                    <a:cubicBezTo>
                      <a:pt x="11626" y="8456"/>
                      <a:pt x="11382" y="8284"/>
                      <a:pt x="11382" y="8073"/>
                    </a:cubicBezTo>
                    <a:lnTo>
                      <a:pt x="11382" y="7057"/>
                    </a:lnTo>
                    <a:cubicBezTo>
                      <a:pt x="11382" y="6847"/>
                      <a:pt x="11626" y="6674"/>
                      <a:pt x="11924" y="6674"/>
                    </a:cubicBezTo>
                    <a:close/>
                    <a:moveTo>
                      <a:pt x="16433" y="7290"/>
                    </a:moveTo>
                    <a:lnTo>
                      <a:pt x="18743" y="7290"/>
                    </a:lnTo>
                    <a:lnTo>
                      <a:pt x="18743" y="7685"/>
                    </a:lnTo>
                    <a:lnTo>
                      <a:pt x="16433" y="7685"/>
                    </a:lnTo>
                    <a:lnTo>
                      <a:pt x="16433" y="7290"/>
                    </a:lnTo>
                    <a:close/>
                    <a:moveTo>
                      <a:pt x="17580" y="7867"/>
                    </a:moveTo>
                    <a:cubicBezTo>
                      <a:pt x="17771" y="7867"/>
                      <a:pt x="17924" y="7975"/>
                      <a:pt x="17924" y="8110"/>
                    </a:cubicBezTo>
                    <a:cubicBezTo>
                      <a:pt x="17924" y="8245"/>
                      <a:pt x="17771" y="8353"/>
                      <a:pt x="17580" y="8353"/>
                    </a:cubicBezTo>
                    <a:cubicBezTo>
                      <a:pt x="17389" y="8353"/>
                      <a:pt x="17236" y="8245"/>
                      <a:pt x="17236" y="8110"/>
                    </a:cubicBezTo>
                    <a:cubicBezTo>
                      <a:pt x="17236" y="7975"/>
                      <a:pt x="17389" y="7867"/>
                      <a:pt x="17580" y="7867"/>
                    </a:cubicBezTo>
                    <a:close/>
                    <a:moveTo>
                      <a:pt x="2890" y="9580"/>
                    </a:moveTo>
                    <a:lnTo>
                      <a:pt x="5121" y="9580"/>
                    </a:lnTo>
                    <a:cubicBezTo>
                      <a:pt x="5419" y="9580"/>
                      <a:pt x="5663" y="9752"/>
                      <a:pt x="5663" y="9963"/>
                    </a:cubicBezTo>
                    <a:lnTo>
                      <a:pt x="5663" y="10979"/>
                    </a:lnTo>
                    <a:cubicBezTo>
                      <a:pt x="5663" y="11189"/>
                      <a:pt x="5419" y="11362"/>
                      <a:pt x="5121" y="11362"/>
                    </a:cubicBezTo>
                    <a:lnTo>
                      <a:pt x="2890" y="11362"/>
                    </a:lnTo>
                    <a:cubicBezTo>
                      <a:pt x="2592" y="11362"/>
                      <a:pt x="2348" y="11189"/>
                      <a:pt x="2348" y="10979"/>
                    </a:cubicBezTo>
                    <a:lnTo>
                      <a:pt x="2348" y="9963"/>
                    </a:lnTo>
                    <a:cubicBezTo>
                      <a:pt x="2348" y="9752"/>
                      <a:pt x="2592" y="9580"/>
                      <a:pt x="2890" y="9580"/>
                    </a:cubicBezTo>
                    <a:close/>
                    <a:moveTo>
                      <a:pt x="7400" y="9580"/>
                    </a:moveTo>
                    <a:lnTo>
                      <a:pt x="9669" y="9580"/>
                    </a:lnTo>
                    <a:cubicBezTo>
                      <a:pt x="9967" y="9580"/>
                      <a:pt x="10211" y="9752"/>
                      <a:pt x="10211" y="9963"/>
                    </a:cubicBezTo>
                    <a:lnTo>
                      <a:pt x="10211" y="10979"/>
                    </a:lnTo>
                    <a:cubicBezTo>
                      <a:pt x="10211" y="11189"/>
                      <a:pt x="9967" y="11362"/>
                      <a:pt x="9669" y="11362"/>
                    </a:cubicBezTo>
                    <a:lnTo>
                      <a:pt x="7400" y="11362"/>
                    </a:lnTo>
                    <a:cubicBezTo>
                      <a:pt x="7102" y="11362"/>
                      <a:pt x="6858" y="11189"/>
                      <a:pt x="6858" y="10979"/>
                    </a:cubicBezTo>
                    <a:lnTo>
                      <a:pt x="6858" y="9963"/>
                    </a:lnTo>
                    <a:cubicBezTo>
                      <a:pt x="6858" y="9752"/>
                      <a:pt x="7102" y="9580"/>
                      <a:pt x="7400" y="9580"/>
                    </a:cubicBezTo>
                    <a:close/>
                    <a:moveTo>
                      <a:pt x="11924" y="9580"/>
                    </a:moveTo>
                    <a:lnTo>
                      <a:pt x="14195" y="9580"/>
                    </a:lnTo>
                    <a:cubicBezTo>
                      <a:pt x="14493" y="9580"/>
                      <a:pt x="14738" y="9752"/>
                      <a:pt x="14738" y="9963"/>
                    </a:cubicBezTo>
                    <a:lnTo>
                      <a:pt x="14738" y="10979"/>
                    </a:lnTo>
                    <a:cubicBezTo>
                      <a:pt x="14738" y="11189"/>
                      <a:pt x="14493" y="11362"/>
                      <a:pt x="14195" y="11362"/>
                    </a:cubicBezTo>
                    <a:lnTo>
                      <a:pt x="11924" y="11362"/>
                    </a:lnTo>
                    <a:cubicBezTo>
                      <a:pt x="11626" y="11362"/>
                      <a:pt x="11382" y="11189"/>
                      <a:pt x="11382" y="10979"/>
                    </a:cubicBezTo>
                    <a:lnTo>
                      <a:pt x="11382" y="9963"/>
                    </a:lnTo>
                    <a:cubicBezTo>
                      <a:pt x="11382" y="9752"/>
                      <a:pt x="11626" y="9580"/>
                      <a:pt x="11924" y="9580"/>
                    </a:cubicBezTo>
                    <a:close/>
                    <a:moveTo>
                      <a:pt x="16969" y="9752"/>
                    </a:moveTo>
                    <a:lnTo>
                      <a:pt x="17587" y="10189"/>
                    </a:lnTo>
                    <a:lnTo>
                      <a:pt x="18208" y="9752"/>
                    </a:lnTo>
                    <a:lnTo>
                      <a:pt x="18598" y="10027"/>
                    </a:lnTo>
                    <a:lnTo>
                      <a:pt x="17979" y="10466"/>
                    </a:lnTo>
                    <a:lnTo>
                      <a:pt x="18598" y="10903"/>
                    </a:lnTo>
                    <a:lnTo>
                      <a:pt x="18199" y="11183"/>
                    </a:lnTo>
                    <a:lnTo>
                      <a:pt x="17580" y="10746"/>
                    </a:lnTo>
                    <a:lnTo>
                      <a:pt x="16961" y="11183"/>
                    </a:lnTo>
                    <a:lnTo>
                      <a:pt x="16572" y="10908"/>
                    </a:lnTo>
                    <a:lnTo>
                      <a:pt x="17191" y="10471"/>
                    </a:lnTo>
                    <a:lnTo>
                      <a:pt x="16572" y="10034"/>
                    </a:lnTo>
                    <a:lnTo>
                      <a:pt x="16969" y="9752"/>
                    </a:lnTo>
                    <a:close/>
                    <a:moveTo>
                      <a:pt x="2890" y="12437"/>
                    </a:moveTo>
                    <a:lnTo>
                      <a:pt x="5121" y="12437"/>
                    </a:lnTo>
                    <a:cubicBezTo>
                      <a:pt x="5419" y="12437"/>
                      <a:pt x="5663" y="12609"/>
                      <a:pt x="5663" y="12820"/>
                    </a:cubicBezTo>
                    <a:lnTo>
                      <a:pt x="5663" y="13834"/>
                    </a:lnTo>
                    <a:cubicBezTo>
                      <a:pt x="5663" y="14045"/>
                      <a:pt x="5419" y="14219"/>
                      <a:pt x="5121" y="14219"/>
                    </a:cubicBezTo>
                    <a:lnTo>
                      <a:pt x="2890" y="14219"/>
                    </a:lnTo>
                    <a:cubicBezTo>
                      <a:pt x="2592" y="14219"/>
                      <a:pt x="2348" y="14045"/>
                      <a:pt x="2348" y="13834"/>
                    </a:cubicBezTo>
                    <a:lnTo>
                      <a:pt x="2348" y="12820"/>
                    </a:lnTo>
                    <a:cubicBezTo>
                      <a:pt x="2348" y="12609"/>
                      <a:pt x="2592" y="12437"/>
                      <a:pt x="2890" y="12437"/>
                    </a:cubicBezTo>
                    <a:close/>
                    <a:moveTo>
                      <a:pt x="7400" y="12437"/>
                    </a:moveTo>
                    <a:lnTo>
                      <a:pt x="9669" y="12437"/>
                    </a:lnTo>
                    <a:cubicBezTo>
                      <a:pt x="9967" y="12437"/>
                      <a:pt x="10211" y="12609"/>
                      <a:pt x="10211" y="12820"/>
                    </a:cubicBezTo>
                    <a:lnTo>
                      <a:pt x="10211" y="13834"/>
                    </a:lnTo>
                    <a:cubicBezTo>
                      <a:pt x="10211" y="14045"/>
                      <a:pt x="9967" y="14219"/>
                      <a:pt x="9669" y="14219"/>
                    </a:cubicBezTo>
                    <a:lnTo>
                      <a:pt x="7400" y="14219"/>
                    </a:lnTo>
                    <a:cubicBezTo>
                      <a:pt x="7102" y="14219"/>
                      <a:pt x="6858" y="14045"/>
                      <a:pt x="6858" y="13834"/>
                    </a:cubicBezTo>
                    <a:lnTo>
                      <a:pt x="6858" y="12820"/>
                    </a:lnTo>
                    <a:cubicBezTo>
                      <a:pt x="6858" y="12609"/>
                      <a:pt x="7102" y="12437"/>
                      <a:pt x="7400" y="12437"/>
                    </a:cubicBezTo>
                    <a:close/>
                    <a:moveTo>
                      <a:pt x="11924" y="12437"/>
                    </a:moveTo>
                    <a:lnTo>
                      <a:pt x="14195" y="12437"/>
                    </a:lnTo>
                    <a:cubicBezTo>
                      <a:pt x="14493" y="12437"/>
                      <a:pt x="14738" y="12609"/>
                      <a:pt x="14738" y="12820"/>
                    </a:cubicBezTo>
                    <a:lnTo>
                      <a:pt x="14738" y="13834"/>
                    </a:lnTo>
                    <a:cubicBezTo>
                      <a:pt x="14738" y="14045"/>
                      <a:pt x="14493" y="14219"/>
                      <a:pt x="14195" y="14219"/>
                    </a:cubicBezTo>
                    <a:lnTo>
                      <a:pt x="11924" y="14219"/>
                    </a:lnTo>
                    <a:cubicBezTo>
                      <a:pt x="11626" y="14219"/>
                      <a:pt x="11382" y="14045"/>
                      <a:pt x="11382" y="13834"/>
                    </a:cubicBezTo>
                    <a:lnTo>
                      <a:pt x="11382" y="12820"/>
                    </a:lnTo>
                    <a:cubicBezTo>
                      <a:pt x="11382" y="12609"/>
                      <a:pt x="11626" y="12437"/>
                      <a:pt x="11924" y="12437"/>
                    </a:cubicBezTo>
                    <a:close/>
                    <a:moveTo>
                      <a:pt x="16426" y="13127"/>
                    </a:moveTo>
                    <a:lnTo>
                      <a:pt x="18734" y="13127"/>
                    </a:lnTo>
                    <a:lnTo>
                      <a:pt x="18734" y="13522"/>
                    </a:lnTo>
                    <a:lnTo>
                      <a:pt x="16426" y="13522"/>
                    </a:lnTo>
                    <a:lnTo>
                      <a:pt x="16426" y="13127"/>
                    </a:lnTo>
                    <a:close/>
                    <a:moveTo>
                      <a:pt x="2890" y="15292"/>
                    </a:moveTo>
                    <a:lnTo>
                      <a:pt x="5121" y="15292"/>
                    </a:lnTo>
                    <a:cubicBezTo>
                      <a:pt x="5419" y="15292"/>
                      <a:pt x="5663" y="15466"/>
                      <a:pt x="5663" y="15677"/>
                    </a:cubicBezTo>
                    <a:lnTo>
                      <a:pt x="5663" y="16691"/>
                    </a:lnTo>
                    <a:cubicBezTo>
                      <a:pt x="5663" y="16902"/>
                      <a:pt x="5419" y="17074"/>
                      <a:pt x="5121" y="17074"/>
                    </a:cubicBezTo>
                    <a:lnTo>
                      <a:pt x="2890" y="17074"/>
                    </a:lnTo>
                    <a:cubicBezTo>
                      <a:pt x="2592" y="17074"/>
                      <a:pt x="2348" y="16902"/>
                      <a:pt x="2348" y="16691"/>
                    </a:cubicBezTo>
                    <a:lnTo>
                      <a:pt x="2348" y="15677"/>
                    </a:lnTo>
                    <a:cubicBezTo>
                      <a:pt x="2348" y="15466"/>
                      <a:pt x="2592" y="15292"/>
                      <a:pt x="2890" y="15292"/>
                    </a:cubicBezTo>
                    <a:close/>
                    <a:moveTo>
                      <a:pt x="7400" y="15292"/>
                    </a:moveTo>
                    <a:lnTo>
                      <a:pt x="9669" y="15292"/>
                    </a:lnTo>
                    <a:cubicBezTo>
                      <a:pt x="9967" y="15292"/>
                      <a:pt x="10211" y="15466"/>
                      <a:pt x="10211" y="15677"/>
                    </a:cubicBezTo>
                    <a:lnTo>
                      <a:pt x="10211" y="16691"/>
                    </a:lnTo>
                    <a:cubicBezTo>
                      <a:pt x="10211" y="16902"/>
                      <a:pt x="9967" y="17074"/>
                      <a:pt x="9669" y="17074"/>
                    </a:cubicBezTo>
                    <a:lnTo>
                      <a:pt x="7400" y="17074"/>
                    </a:lnTo>
                    <a:cubicBezTo>
                      <a:pt x="7102" y="17074"/>
                      <a:pt x="6858" y="16902"/>
                      <a:pt x="6858" y="16691"/>
                    </a:cubicBezTo>
                    <a:lnTo>
                      <a:pt x="6858" y="15677"/>
                    </a:lnTo>
                    <a:cubicBezTo>
                      <a:pt x="6858" y="15466"/>
                      <a:pt x="7102" y="15292"/>
                      <a:pt x="7400" y="15292"/>
                    </a:cubicBezTo>
                    <a:close/>
                    <a:moveTo>
                      <a:pt x="11924" y="15292"/>
                    </a:moveTo>
                    <a:lnTo>
                      <a:pt x="14195" y="15292"/>
                    </a:lnTo>
                    <a:cubicBezTo>
                      <a:pt x="14493" y="15292"/>
                      <a:pt x="14738" y="15466"/>
                      <a:pt x="14738" y="15677"/>
                    </a:cubicBezTo>
                    <a:lnTo>
                      <a:pt x="14738" y="16691"/>
                    </a:lnTo>
                    <a:cubicBezTo>
                      <a:pt x="14738" y="16902"/>
                      <a:pt x="14493" y="17074"/>
                      <a:pt x="14195" y="17074"/>
                    </a:cubicBezTo>
                    <a:lnTo>
                      <a:pt x="11924" y="17074"/>
                    </a:lnTo>
                    <a:cubicBezTo>
                      <a:pt x="11626" y="17074"/>
                      <a:pt x="11382" y="16902"/>
                      <a:pt x="11382" y="16691"/>
                    </a:cubicBezTo>
                    <a:lnTo>
                      <a:pt x="11382" y="15677"/>
                    </a:lnTo>
                    <a:cubicBezTo>
                      <a:pt x="11382" y="15466"/>
                      <a:pt x="11626" y="15292"/>
                      <a:pt x="11924" y="15292"/>
                    </a:cubicBezTo>
                    <a:close/>
                    <a:moveTo>
                      <a:pt x="17305" y="15368"/>
                    </a:moveTo>
                    <a:lnTo>
                      <a:pt x="17864" y="15368"/>
                    </a:lnTo>
                    <a:lnTo>
                      <a:pt x="17864" y="15984"/>
                    </a:lnTo>
                    <a:lnTo>
                      <a:pt x="18734" y="15984"/>
                    </a:lnTo>
                    <a:lnTo>
                      <a:pt x="18734" y="16379"/>
                    </a:lnTo>
                    <a:lnTo>
                      <a:pt x="17864" y="16379"/>
                    </a:lnTo>
                    <a:lnTo>
                      <a:pt x="17864" y="17000"/>
                    </a:lnTo>
                    <a:lnTo>
                      <a:pt x="17305" y="17000"/>
                    </a:lnTo>
                    <a:lnTo>
                      <a:pt x="17305" y="16379"/>
                    </a:lnTo>
                    <a:lnTo>
                      <a:pt x="16433" y="16379"/>
                    </a:lnTo>
                    <a:lnTo>
                      <a:pt x="16433" y="15984"/>
                    </a:lnTo>
                    <a:lnTo>
                      <a:pt x="17305" y="15984"/>
                    </a:lnTo>
                    <a:lnTo>
                      <a:pt x="17305" y="15368"/>
                    </a:lnTo>
                    <a:close/>
                    <a:moveTo>
                      <a:pt x="2897" y="18144"/>
                    </a:moveTo>
                    <a:lnTo>
                      <a:pt x="9669" y="18144"/>
                    </a:lnTo>
                    <a:cubicBezTo>
                      <a:pt x="9967" y="18144"/>
                      <a:pt x="10211" y="18316"/>
                      <a:pt x="10211" y="18527"/>
                    </a:cubicBezTo>
                    <a:lnTo>
                      <a:pt x="10211" y="19543"/>
                    </a:lnTo>
                    <a:cubicBezTo>
                      <a:pt x="10211" y="19754"/>
                      <a:pt x="9967" y="19926"/>
                      <a:pt x="9669" y="19926"/>
                    </a:cubicBezTo>
                    <a:lnTo>
                      <a:pt x="2897" y="19926"/>
                    </a:lnTo>
                    <a:cubicBezTo>
                      <a:pt x="2599" y="19926"/>
                      <a:pt x="2355" y="19754"/>
                      <a:pt x="2355" y="19543"/>
                    </a:cubicBezTo>
                    <a:lnTo>
                      <a:pt x="2355" y="18527"/>
                    </a:lnTo>
                    <a:cubicBezTo>
                      <a:pt x="2355" y="18316"/>
                      <a:pt x="2599" y="18144"/>
                      <a:pt x="2897" y="18144"/>
                    </a:cubicBezTo>
                    <a:close/>
                    <a:moveTo>
                      <a:pt x="11924" y="18144"/>
                    </a:moveTo>
                    <a:lnTo>
                      <a:pt x="14195" y="18144"/>
                    </a:lnTo>
                    <a:cubicBezTo>
                      <a:pt x="14493" y="18144"/>
                      <a:pt x="14738" y="18316"/>
                      <a:pt x="14738" y="18527"/>
                    </a:cubicBezTo>
                    <a:lnTo>
                      <a:pt x="14738" y="19543"/>
                    </a:lnTo>
                    <a:cubicBezTo>
                      <a:pt x="14738" y="19754"/>
                      <a:pt x="14493" y="19926"/>
                      <a:pt x="14195" y="19926"/>
                    </a:cubicBezTo>
                    <a:lnTo>
                      <a:pt x="11924" y="19926"/>
                    </a:lnTo>
                    <a:cubicBezTo>
                      <a:pt x="11626" y="19926"/>
                      <a:pt x="11382" y="19754"/>
                      <a:pt x="11382" y="19543"/>
                    </a:cubicBezTo>
                    <a:lnTo>
                      <a:pt x="11382" y="18527"/>
                    </a:lnTo>
                    <a:cubicBezTo>
                      <a:pt x="11382" y="18316"/>
                      <a:pt x="11626" y="18144"/>
                      <a:pt x="11924" y="18144"/>
                    </a:cubicBezTo>
                    <a:close/>
                    <a:moveTo>
                      <a:pt x="16426" y="18517"/>
                    </a:moveTo>
                    <a:lnTo>
                      <a:pt x="18734" y="18517"/>
                    </a:lnTo>
                    <a:lnTo>
                      <a:pt x="18734" y="18910"/>
                    </a:lnTo>
                    <a:lnTo>
                      <a:pt x="16426" y="18910"/>
                    </a:lnTo>
                    <a:lnTo>
                      <a:pt x="16426" y="18517"/>
                    </a:lnTo>
                    <a:close/>
                    <a:moveTo>
                      <a:pt x="16426" y="19165"/>
                    </a:moveTo>
                    <a:lnTo>
                      <a:pt x="18734" y="19165"/>
                    </a:lnTo>
                    <a:lnTo>
                      <a:pt x="18734" y="19558"/>
                    </a:lnTo>
                    <a:lnTo>
                      <a:pt x="16426" y="19558"/>
                    </a:lnTo>
                    <a:lnTo>
                      <a:pt x="16426" y="19165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8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" grpId="1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1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40" name="文本框 6"/>
          <p:cNvSpPr txBox="1"/>
          <p:nvPr/>
        </p:nvSpPr>
        <p:spPr>
          <a:xfrm>
            <a:off x="2044700" y="539750"/>
            <a:ext cx="6877050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经济签证监察的核心</a:t>
            </a:r>
          </a:p>
        </p:txBody>
      </p:sp>
      <p:sp>
        <p:nvSpPr>
          <p:cNvPr id="2041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sp>
        <p:nvSpPr>
          <p:cNvPr id="2042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  <p:sp>
        <p:nvSpPr>
          <p:cNvPr id="2043" name="箭头"/>
          <p:cNvSpPr/>
          <p:nvPr/>
        </p:nvSpPr>
        <p:spPr>
          <a:xfrm>
            <a:off x="8153400" y="4458622"/>
            <a:ext cx="406400" cy="609601"/>
          </a:xfrm>
          <a:prstGeom prst="rightArrow">
            <a:avLst>
              <a:gd name="adj1" fmla="val 32000"/>
              <a:gd name="adj2" fmla="val 275000"/>
            </a:avLst>
          </a:prstGeom>
          <a:solidFill>
            <a:srgbClr val="E5E5E5"/>
          </a:solidFill>
          <a:ln w="25400">
            <a:miter lim="400000"/>
          </a:ln>
        </p:spPr>
        <p:txBody>
          <a:bodyPr lIns="0" tIns="0" rIns="0" bIns="0" anchor="ctr"/>
          <a:lstStyle/>
          <a:p>
            <a:pPr defTabSz="1168400">
              <a:lnSpc>
                <a:spcPct val="110000"/>
              </a:lnSpc>
              <a:spcBef>
                <a:spcPts val="6000"/>
              </a:spcBef>
              <a:defRPr sz="400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</p:txBody>
      </p:sp>
      <p:sp>
        <p:nvSpPr>
          <p:cNvPr id="2044" name="箭头"/>
          <p:cNvSpPr/>
          <p:nvPr/>
        </p:nvSpPr>
        <p:spPr>
          <a:xfrm>
            <a:off x="15824200" y="4458622"/>
            <a:ext cx="406400" cy="609601"/>
          </a:xfrm>
          <a:prstGeom prst="rightArrow">
            <a:avLst>
              <a:gd name="adj1" fmla="val 32000"/>
              <a:gd name="adj2" fmla="val 275000"/>
            </a:avLst>
          </a:prstGeom>
          <a:solidFill>
            <a:srgbClr val="E5E5E5"/>
          </a:solidFill>
          <a:ln w="25400">
            <a:miter lim="400000"/>
          </a:ln>
        </p:spPr>
        <p:txBody>
          <a:bodyPr lIns="0" tIns="0" rIns="0" bIns="0" anchor="ctr"/>
          <a:lstStyle/>
          <a:p>
            <a:pPr defTabSz="1168400">
              <a:lnSpc>
                <a:spcPct val="110000"/>
              </a:lnSpc>
              <a:spcBef>
                <a:spcPts val="6000"/>
              </a:spcBef>
              <a:defRPr sz="400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</p:txBody>
      </p:sp>
      <p:grpSp>
        <p:nvGrpSpPr>
          <p:cNvPr id="2048" name="成组"/>
          <p:cNvGrpSpPr/>
          <p:nvPr/>
        </p:nvGrpSpPr>
        <p:grpSpPr>
          <a:xfrm>
            <a:off x="17957800" y="2858422"/>
            <a:ext cx="3810000" cy="3810001"/>
            <a:chOff x="0" y="0"/>
            <a:chExt cx="3810000" cy="3810000"/>
          </a:xfrm>
        </p:grpSpPr>
        <p:graphicFrame>
          <p:nvGraphicFramePr>
            <p:cNvPr id="2045" name="二维饼图"/>
            <p:cNvGraphicFramePr/>
            <p:nvPr/>
          </p:nvGraphicFramePr>
          <p:xfrm>
            <a:off x="0" y="0"/>
            <a:ext cx="3810000" cy="3810000"/>
          </p:xfrm>
          <a:graphic xmlns:a="http://schemas.openxmlformats.org/drawingml/2006/main">
            <a:graphicData uri="http://schemas.openxmlformats.org/drawingml/2006/chart">
              <c:chart xmlns:c="http://schemas.openxmlformats.org/drawingml/2006/chart" r:id="rId2"/>
            </a:graphicData>
          </a:graphic>
        </p:graphicFrame>
        <p:sp>
          <p:nvSpPr>
            <p:cNvPr id="2046" name="圆形"/>
            <p:cNvSpPr/>
            <p:nvPr/>
          </p:nvSpPr>
          <p:spPr>
            <a:xfrm>
              <a:off x="520156" y="520156"/>
              <a:ext cx="2769688" cy="2769688"/>
            </a:xfrm>
            <a:prstGeom prst="ellipse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2047" name="安全帽"/>
            <p:cNvSpPr/>
            <p:nvPr/>
          </p:nvSpPr>
          <p:spPr>
            <a:xfrm>
              <a:off x="1476375" y="1591828"/>
              <a:ext cx="857250" cy="6263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2" h="21598" fill="norm" stroke="1" extrusionOk="0">
                  <a:moveTo>
                    <a:pt x="11053" y="7"/>
                  </a:moveTo>
                  <a:cubicBezTo>
                    <a:pt x="7721" y="139"/>
                    <a:pt x="6059" y="2127"/>
                    <a:pt x="6059" y="2127"/>
                  </a:cubicBezTo>
                  <a:lnTo>
                    <a:pt x="5803" y="3834"/>
                  </a:lnTo>
                  <a:cubicBezTo>
                    <a:pt x="5803" y="3834"/>
                    <a:pt x="5222" y="4020"/>
                    <a:pt x="4792" y="4448"/>
                  </a:cubicBezTo>
                  <a:cubicBezTo>
                    <a:pt x="4385" y="5063"/>
                    <a:pt x="2953" y="9651"/>
                    <a:pt x="2899" y="12513"/>
                  </a:cubicBezTo>
                  <a:cubicBezTo>
                    <a:pt x="2256" y="13081"/>
                    <a:pt x="708" y="14554"/>
                    <a:pt x="276" y="15081"/>
                  </a:cubicBezTo>
                  <a:cubicBezTo>
                    <a:pt x="-155" y="15608"/>
                    <a:pt x="-49" y="16081"/>
                    <a:pt x="368" y="16081"/>
                  </a:cubicBezTo>
                  <a:cubicBezTo>
                    <a:pt x="1562" y="16081"/>
                    <a:pt x="19822" y="16156"/>
                    <a:pt x="20532" y="16182"/>
                  </a:cubicBezTo>
                  <a:cubicBezTo>
                    <a:pt x="21445" y="16216"/>
                    <a:pt x="20972" y="14826"/>
                    <a:pt x="20194" y="13700"/>
                  </a:cubicBezTo>
                  <a:cubicBezTo>
                    <a:pt x="20346" y="5609"/>
                    <a:pt x="15532" y="148"/>
                    <a:pt x="11741" y="7"/>
                  </a:cubicBezTo>
                  <a:cubicBezTo>
                    <a:pt x="11504" y="-2"/>
                    <a:pt x="11275" y="-2"/>
                    <a:pt x="11053" y="7"/>
                  </a:cubicBezTo>
                  <a:close/>
                  <a:moveTo>
                    <a:pt x="8401" y="16605"/>
                  </a:moveTo>
                  <a:lnTo>
                    <a:pt x="20020" y="21598"/>
                  </a:lnTo>
                  <a:lnTo>
                    <a:pt x="20651" y="18704"/>
                  </a:lnTo>
                  <a:cubicBezTo>
                    <a:pt x="20651" y="18704"/>
                    <a:pt x="18326" y="17827"/>
                    <a:pt x="17512" y="17501"/>
                  </a:cubicBezTo>
                  <a:cubicBezTo>
                    <a:pt x="17000" y="17296"/>
                    <a:pt x="16863" y="16883"/>
                    <a:pt x="16832" y="16605"/>
                  </a:cubicBezTo>
                  <a:lnTo>
                    <a:pt x="8401" y="16605"/>
                  </a:lnTo>
                  <a:close/>
                  <a:moveTo>
                    <a:pt x="15198" y="17723"/>
                  </a:moveTo>
                  <a:cubicBezTo>
                    <a:pt x="15230" y="17718"/>
                    <a:pt x="15261" y="17720"/>
                    <a:pt x="15294" y="17734"/>
                  </a:cubicBezTo>
                  <a:cubicBezTo>
                    <a:pt x="15423" y="17790"/>
                    <a:pt x="15498" y="17982"/>
                    <a:pt x="15458" y="18164"/>
                  </a:cubicBezTo>
                  <a:cubicBezTo>
                    <a:pt x="15419" y="18346"/>
                    <a:pt x="15282" y="18448"/>
                    <a:pt x="15152" y="18392"/>
                  </a:cubicBezTo>
                  <a:cubicBezTo>
                    <a:pt x="15023" y="18337"/>
                    <a:pt x="14949" y="18145"/>
                    <a:pt x="14988" y="17963"/>
                  </a:cubicBezTo>
                  <a:cubicBezTo>
                    <a:pt x="15018" y="17827"/>
                    <a:pt x="15104" y="17737"/>
                    <a:pt x="15198" y="17723"/>
                  </a:cubicBezTo>
                  <a:close/>
                  <a:moveTo>
                    <a:pt x="16056" y="18090"/>
                  </a:moveTo>
                  <a:cubicBezTo>
                    <a:pt x="16088" y="18085"/>
                    <a:pt x="16121" y="18090"/>
                    <a:pt x="16153" y="18104"/>
                  </a:cubicBezTo>
                  <a:cubicBezTo>
                    <a:pt x="16283" y="18159"/>
                    <a:pt x="16355" y="18351"/>
                    <a:pt x="16316" y="18533"/>
                  </a:cubicBezTo>
                  <a:cubicBezTo>
                    <a:pt x="16276" y="18715"/>
                    <a:pt x="16140" y="18817"/>
                    <a:pt x="16010" y="18762"/>
                  </a:cubicBezTo>
                  <a:cubicBezTo>
                    <a:pt x="15881" y="18707"/>
                    <a:pt x="15808" y="18514"/>
                    <a:pt x="15848" y="18332"/>
                  </a:cubicBezTo>
                  <a:cubicBezTo>
                    <a:pt x="15877" y="18196"/>
                    <a:pt x="15961" y="18104"/>
                    <a:pt x="16056" y="18090"/>
                  </a:cubicBezTo>
                  <a:close/>
                  <a:moveTo>
                    <a:pt x="16916" y="18457"/>
                  </a:moveTo>
                  <a:cubicBezTo>
                    <a:pt x="16947" y="18452"/>
                    <a:pt x="16980" y="18457"/>
                    <a:pt x="17013" y="18471"/>
                  </a:cubicBezTo>
                  <a:cubicBezTo>
                    <a:pt x="17142" y="18526"/>
                    <a:pt x="17215" y="18719"/>
                    <a:pt x="17175" y="18901"/>
                  </a:cubicBezTo>
                  <a:cubicBezTo>
                    <a:pt x="17136" y="19082"/>
                    <a:pt x="16999" y="19185"/>
                    <a:pt x="16870" y="19129"/>
                  </a:cubicBezTo>
                  <a:cubicBezTo>
                    <a:pt x="16740" y="19074"/>
                    <a:pt x="16668" y="18881"/>
                    <a:pt x="16707" y="18700"/>
                  </a:cubicBezTo>
                  <a:cubicBezTo>
                    <a:pt x="16737" y="18563"/>
                    <a:pt x="16821" y="18471"/>
                    <a:pt x="16916" y="18457"/>
                  </a:cubicBezTo>
                  <a:close/>
                  <a:moveTo>
                    <a:pt x="17775" y="18824"/>
                  </a:moveTo>
                  <a:cubicBezTo>
                    <a:pt x="17807" y="18820"/>
                    <a:pt x="17838" y="18824"/>
                    <a:pt x="17870" y="18838"/>
                  </a:cubicBezTo>
                  <a:cubicBezTo>
                    <a:pt x="18000" y="18894"/>
                    <a:pt x="18074" y="19086"/>
                    <a:pt x="18035" y="19268"/>
                  </a:cubicBezTo>
                  <a:cubicBezTo>
                    <a:pt x="17995" y="19450"/>
                    <a:pt x="17858" y="19552"/>
                    <a:pt x="17729" y="19496"/>
                  </a:cubicBezTo>
                  <a:cubicBezTo>
                    <a:pt x="17600" y="19441"/>
                    <a:pt x="17527" y="19249"/>
                    <a:pt x="17566" y="19067"/>
                  </a:cubicBezTo>
                  <a:cubicBezTo>
                    <a:pt x="17596" y="18930"/>
                    <a:pt x="17680" y="18838"/>
                    <a:pt x="17775" y="18824"/>
                  </a:cubicBezTo>
                  <a:close/>
                  <a:moveTo>
                    <a:pt x="18633" y="19194"/>
                  </a:moveTo>
                  <a:cubicBezTo>
                    <a:pt x="18664" y="19189"/>
                    <a:pt x="18697" y="19192"/>
                    <a:pt x="18730" y="19205"/>
                  </a:cubicBezTo>
                  <a:cubicBezTo>
                    <a:pt x="18859" y="19261"/>
                    <a:pt x="18932" y="19453"/>
                    <a:pt x="18892" y="19635"/>
                  </a:cubicBezTo>
                  <a:cubicBezTo>
                    <a:pt x="18853" y="19817"/>
                    <a:pt x="18716" y="19919"/>
                    <a:pt x="18587" y="19864"/>
                  </a:cubicBezTo>
                  <a:cubicBezTo>
                    <a:pt x="18457" y="19808"/>
                    <a:pt x="18385" y="19616"/>
                    <a:pt x="18424" y="19434"/>
                  </a:cubicBezTo>
                  <a:cubicBezTo>
                    <a:pt x="18454" y="19298"/>
                    <a:pt x="18538" y="19208"/>
                    <a:pt x="18633" y="19194"/>
                  </a:cubicBezTo>
                  <a:close/>
                  <a:moveTo>
                    <a:pt x="19492" y="19561"/>
                  </a:moveTo>
                  <a:cubicBezTo>
                    <a:pt x="19524" y="19556"/>
                    <a:pt x="19557" y="19559"/>
                    <a:pt x="19589" y="19573"/>
                  </a:cubicBezTo>
                  <a:cubicBezTo>
                    <a:pt x="19719" y="19628"/>
                    <a:pt x="19791" y="19820"/>
                    <a:pt x="19752" y="20002"/>
                  </a:cubicBezTo>
                  <a:cubicBezTo>
                    <a:pt x="19712" y="20184"/>
                    <a:pt x="19576" y="20288"/>
                    <a:pt x="19446" y="20233"/>
                  </a:cubicBezTo>
                  <a:cubicBezTo>
                    <a:pt x="19317" y="20178"/>
                    <a:pt x="19244" y="19985"/>
                    <a:pt x="19284" y="19804"/>
                  </a:cubicBezTo>
                  <a:cubicBezTo>
                    <a:pt x="19313" y="19667"/>
                    <a:pt x="19397" y="19575"/>
                    <a:pt x="19492" y="19561"/>
                  </a:cubicBezTo>
                  <a:close/>
                </a:path>
              </a:pathLst>
            </a:custGeom>
            <a:solidFill>
              <a:srgbClr val="75B1D5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2052" name="成组"/>
          <p:cNvGrpSpPr/>
          <p:nvPr/>
        </p:nvGrpSpPr>
        <p:grpSpPr>
          <a:xfrm>
            <a:off x="10287000" y="2858422"/>
            <a:ext cx="3810000" cy="3810001"/>
            <a:chOff x="0" y="0"/>
            <a:chExt cx="3810000" cy="3810000"/>
          </a:xfrm>
        </p:grpSpPr>
        <p:graphicFrame>
          <p:nvGraphicFramePr>
            <p:cNvPr id="2049" name="二维饼图"/>
            <p:cNvGraphicFramePr/>
            <p:nvPr/>
          </p:nvGraphicFramePr>
          <p:xfrm>
            <a:off x="0" y="0"/>
            <a:ext cx="3810000" cy="3810000"/>
          </p:xfrm>
          <a:graphic xmlns:a="http://schemas.openxmlformats.org/drawingml/2006/main">
            <a:graphicData uri="http://schemas.openxmlformats.org/drawingml/2006/chart">
              <c:chart xmlns:c="http://schemas.openxmlformats.org/drawingml/2006/chart" r:id="rId3"/>
            </a:graphicData>
          </a:graphic>
        </p:graphicFrame>
        <p:sp>
          <p:nvSpPr>
            <p:cNvPr id="2050" name="圆形"/>
            <p:cNvSpPr/>
            <p:nvPr/>
          </p:nvSpPr>
          <p:spPr>
            <a:xfrm>
              <a:off x="520156" y="520156"/>
              <a:ext cx="2769688" cy="2769688"/>
            </a:xfrm>
            <a:prstGeom prst="ellipse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2051" name="绘图圆规"/>
            <p:cNvSpPr/>
            <p:nvPr/>
          </p:nvSpPr>
          <p:spPr>
            <a:xfrm>
              <a:off x="1476375" y="1262639"/>
              <a:ext cx="857251" cy="1284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6" y="0"/>
                  </a:moveTo>
                  <a:cubicBezTo>
                    <a:pt x="10327" y="0"/>
                    <a:pt x="9946" y="254"/>
                    <a:pt x="9946" y="567"/>
                  </a:cubicBezTo>
                  <a:lnTo>
                    <a:pt x="9946" y="1610"/>
                  </a:lnTo>
                  <a:cubicBezTo>
                    <a:pt x="7891" y="1874"/>
                    <a:pt x="6330" y="3089"/>
                    <a:pt x="6330" y="4536"/>
                  </a:cubicBezTo>
                  <a:cubicBezTo>
                    <a:pt x="6330" y="5362"/>
                    <a:pt x="6838" y="6112"/>
                    <a:pt x="7655" y="6652"/>
                  </a:cubicBezTo>
                  <a:lnTo>
                    <a:pt x="4355" y="14251"/>
                  </a:lnTo>
                  <a:lnTo>
                    <a:pt x="850" y="14251"/>
                  </a:lnTo>
                  <a:cubicBezTo>
                    <a:pt x="380" y="14251"/>
                    <a:pt x="0" y="14505"/>
                    <a:pt x="0" y="14818"/>
                  </a:cubicBezTo>
                  <a:cubicBezTo>
                    <a:pt x="0" y="15131"/>
                    <a:pt x="380" y="15385"/>
                    <a:pt x="850" y="15385"/>
                  </a:cubicBezTo>
                  <a:lnTo>
                    <a:pt x="3862" y="15385"/>
                  </a:lnTo>
                  <a:lnTo>
                    <a:pt x="2428" y="18689"/>
                  </a:lnTo>
                  <a:cubicBezTo>
                    <a:pt x="2371" y="18829"/>
                    <a:pt x="2436" y="18970"/>
                    <a:pt x="2582" y="19067"/>
                  </a:cubicBezTo>
                  <a:lnTo>
                    <a:pt x="2258" y="21443"/>
                  </a:lnTo>
                  <a:lnTo>
                    <a:pt x="3035" y="21595"/>
                  </a:lnTo>
                  <a:lnTo>
                    <a:pt x="4580" y="19462"/>
                  </a:lnTo>
                  <a:cubicBezTo>
                    <a:pt x="4790" y="19440"/>
                    <a:pt x="4978" y="19338"/>
                    <a:pt x="5043" y="19192"/>
                  </a:cubicBezTo>
                  <a:lnTo>
                    <a:pt x="6694" y="15385"/>
                  </a:lnTo>
                  <a:lnTo>
                    <a:pt x="10134" y="15385"/>
                  </a:lnTo>
                  <a:lnTo>
                    <a:pt x="10134" y="15785"/>
                  </a:lnTo>
                  <a:cubicBezTo>
                    <a:pt x="10134" y="15995"/>
                    <a:pt x="10393" y="16163"/>
                    <a:pt x="10700" y="16163"/>
                  </a:cubicBezTo>
                  <a:lnTo>
                    <a:pt x="10804" y="16163"/>
                  </a:lnTo>
                  <a:lnTo>
                    <a:pt x="10821" y="16163"/>
                  </a:lnTo>
                  <a:lnTo>
                    <a:pt x="10925" y="16163"/>
                  </a:lnTo>
                  <a:cubicBezTo>
                    <a:pt x="11241" y="16163"/>
                    <a:pt x="11492" y="15990"/>
                    <a:pt x="11492" y="15785"/>
                  </a:cubicBezTo>
                  <a:lnTo>
                    <a:pt x="11492" y="15390"/>
                  </a:lnTo>
                  <a:lnTo>
                    <a:pt x="14931" y="15390"/>
                  </a:lnTo>
                  <a:lnTo>
                    <a:pt x="16583" y="19197"/>
                  </a:lnTo>
                  <a:cubicBezTo>
                    <a:pt x="16647" y="19343"/>
                    <a:pt x="16832" y="19440"/>
                    <a:pt x="17043" y="19467"/>
                  </a:cubicBezTo>
                  <a:lnTo>
                    <a:pt x="18591" y="21600"/>
                  </a:lnTo>
                  <a:lnTo>
                    <a:pt x="19367" y="21448"/>
                  </a:lnTo>
                  <a:lnTo>
                    <a:pt x="19043" y="19072"/>
                  </a:lnTo>
                  <a:cubicBezTo>
                    <a:pt x="19189" y="18975"/>
                    <a:pt x="19262" y="18835"/>
                    <a:pt x="19197" y="18694"/>
                  </a:cubicBezTo>
                  <a:lnTo>
                    <a:pt x="17741" y="15390"/>
                  </a:lnTo>
                  <a:lnTo>
                    <a:pt x="20750" y="15390"/>
                  </a:lnTo>
                  <a:cubicBezTo>
                    <a:pt x="21220" y="15390"/>
                    <a:pt x="21600" y="15136"/>
                    <a:pt x="21600" y="14823"/>
                  </a:cubicBezTo>
                  <a:cubicBezTo>
                    <a:pt x="21600" y="14510"/>
                    <a:pt x="21220" y="14251"/>
                    <a:pt x="20743" y="14251"/>
                  </a:cubicBezTo>
                  <a:lnTo>
                    <a:pt x="17238" y="14251"/>
                  </a:lnTo>
                  <a:lnTo>
                    <a:pt x="13937" y="6652"/>
                  </a:lnTo>
                  <a:cubicBezTo>
                    <a:pt x="14755" y="6112"/>
                    <a:pt x="15262" y="5362"/>
                    <a:pt x="15262" y="4536"/>
                  </a:cubicBezTo>
                  <a:cubicBezTo>
                    <a:pt x="15262" y="3083"/>
                    <a:pt x="13702" y="1874"/>
                    <a:pt x="11646" y="1610"/>
                  </a:cubicBezTo>
                  <a:lnTo>
                    <a:pt x="11646" y="567"/>
                  </a:lnTo>
                  <a:cubicBezTo>
                    <a:pt x="11646" y="254"/>
                    <a:pt x="11266" y="0"/>
                    <a:pt x="10796" y="0"/>
                  </a:cubicBezTo>
                  <a:close/>
                  <a:moveTo>
                    <a:pt x="9946" y="2781"/>
                  </a:moveTo>
                  <a:lnTo>
                    <a:pt x="9946" y="3520"/>
                  </a:lnTo>
                  <a:cubicBezTo>
                    <a:pt x="9946" y="3833"/>
                    <a:pt x="10327" y="4087"/>
                    <a:pt x="10796" y="4087"/>
                  </a:cubicBezTo>
                  <a:cubicBezTo>
                    <a:pt x="11266" y="4087"/>
                    <a:pt x="11646" y="3833"/>
                    <a:pt x="11646" y="3520"/>
                  </a:cubicBezTo>
                  <a:lnTo>
                    <a:pt x="11646" y="2781"/>
                  </a:lnTo>
                  <a:cubicBezTo>
                    <a:pt x="12755" y="3024"/>
                    <a:pt x="13555" y="3715"/>
                    <a:pt x="13555" y="4536"/>
                  </a:cubicBezTo>
                  <a:cubicBezTo>
                    <a:pt x="13555" y="5551"/>
                    <a:pt x="12318" y="6382"/>
                    <a:pt x="10789" y="6382"/>
                  </a:cubicBezTo>
                  <a:cubicBezTo>
                    <a:pt x="9259" y="6382"/>
                    <a:pt x="8019" y="5557"/>
                    <a:pt x="8019" y="4536"/>
                  </a:cubicBezTo>
                  <a:cubicBezTo>
                    <a:pt x="8027" y="3715"/>
                    <a:pt x="8838" y="3024"/>
                    <a:pt x="9946" y="2781"/>
                  </a:cubicBezTo>
                  <a:close/>
                  <a:moveTo>
                    <a:pt x="10108" y="7479"/>
                  </a:moveTo>
                  <a:cubicBezTo>
                    <a:pt x="10335" y="7501"/>
                    <a:pt x="10562" y="7516"/>
                    <a:pt x="10796" y="7516"/>
                  </a:cubicBezTo>
                  <a:cubicBezTo>
                    <a:pt x="11031" y="7516"/>
                    <a:pt x="11257" y="7501"/>
                    <a:pt x="11484" y="7479"/>
                  </a:cubicBezTo>
                  <a:lnTo>
                    <a:pt x="14423" y="14251"/>
                  </a:lnTo>
                  <a:lnTo>
                    <a:pt x="11476" y="14251"/>
                  </a:lnTo>
                  <a:lnTo>
                    <a:pt x="11476" y="13851"/>
                  </a:lnTo>
                  <a:cubicBezTo>
                    <a:pt x="11476" y="13640"/>
                    <a:pt x="11218" y="13473"/>
                    <a:pt x="10910" y="13473"/>
                  </a:cubicBezTo>
                  <a:lnTo>
                    <a:pt x="10796" y="13473"/>
                  </a:lnTo>
                  <a:lnTo>
                    <a:pt x="10682" y="13473"/>
                  </a:lnTo>
                  <a:cubicBezTo>
                    <a:pt x="10367" y="13473"/>
                    <a:pt x="10116" y="13646"/>
                    <a:pt x="10116" y="13851"/>
                  </a:cubicBezTo>
                  <a:lnTo>
                    <a:pt x="10116" y="14251"/>
                  </a:lnTo>
                  <a:lnTo>
                    <a:pt x="7170" y="14251"/>
                  </a:lnTo>
                  <a:lnTo>
                    <a:pt x="10108" y="7479"/>
                  </a:lnTo>
                  <a:close/>
                </a:path>
              </a:pathLst>
            </a:custGeom>
            <a:solidFill>
              <a:srgbClr val="3899DE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2056" name="成组"/>
          <p:cNvGrpSpPr/>
          <p:nvPr/>
        </p:nvGrpSpPr>
        <p:grpSpPr>
          <a:xfrm>
            <a:off x="2616200" y="2858422"/>
            <a:ext cx="3810000" cy="3810001"/>
            <a:chOff x="0" y="0"/>
            <a:chExt cx="3810000" cy="3810000"/>
          </a:xfrm>
        </p:grpSpPr>
        <p:graphicFrame>
          <p:nvGraphicFramePr>
            <p:cNvPr id="2053" name="二维饼图"/>
            <p:cNvGraphicFramePr/>
            <p:nvPr/>
          </p:nvGraphicFramePr>
          <p:xfrm>
            <a:off x="0" y="0"/>
            <a:ext cx="3810000" cy="3810000"/>
          </p:xfrm>
          <a:graphic xmlns:a="http://schemas.openxmlformats.org/drawingml/2006/main">
            <a:graphicData uri="http://schemas.openxmlformats.org/drawingml/2006/chart">
              <c:chart xmlns:c="http://schemas.openxmlformats.org/drawingml/2006/chart" r:id="rId4"/>
            </a:graphicData>
          </a:graphic>
        </p:graphicFrame>
        <p:sp>
          <p:nvSpPr>
            <p:cNvPr id="2054" name="圆形"/>
            <p:cNvSpPr/>
            <p:nvPr/>
          </p:nvSpPr>
          <p:spPr>
            <a:xfrm>
              <a:off x="520156" y="520156"/>
              <a:ext cx="2769688" cy="2769688"/>
            </a:xfrm>
            <a:prstGeom prst="ellipse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2055" name="组织"/>
            <p:cNvSpPr/>
            <p:nvPr/>
          </p:nvSpPr>
          <p:spPr>
            <a:xfrm>
              <a:off x="1476375" y="1536644"/>
              <a:ext cx="857251" cy="736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974" y="0"/>
                  </a:moveTo>
                  <a:cubicBezTo>
                    <a:pt x="7706" y="0"/>
                    <a:pt x="7487" y="255"/>
                    <a:pt x="7487" y="566"/>
                  </a:cubicBezTo>
                  <a:lnTo>
                    <a:pt x="7487" y="3615"/>
                  </a:lnTo>
                  <a:cubicBezTo>
                    <a:pt x="7487" y="3926"/>
                    <a:pt x="7706" y="4181"/>
                    <a:pt x="7974" y="4181"/>
                  </a:cubicBezTo>
                  <a:lnTo>
                    <a:pt x="10530" y="4181"/>
                  </a:lnTo>
                  <a:lnTo>
                    <a:pt x="10530" y="7322"/>
                  </a:lnTo>
                  <a:lnTo>
                    <a:pt x="3210" y="7322"/>
                  </a:lnTo>
                  <a:cubicBezTo>
                    <a:pt x="3102" y="7322"/>
                    <a:pt x="3015" y="7425"/>
                    <a:pt x="3015" y="7550"/>
                  </a:cubicBezTo>
                  <a:lnTo>
                    <a:pt x="3015" y="10705"/>
                  </a:lnTo>
                  <a:lnTo>
                    <a:pt x="974" y="10705"/>
                  </a:lnTo>
                  <a:cubicBezTo>
                    <a:pt x="706" y="10705"/>
                    <a:pt x="487" y="10959"/>
                    <a:pt x="487" y="11271"/>
                  </a:cubicBezTo>
                  <a:lnTo>
                    <a:pt x="487" y="13737"/>
                  </a:lnTo>
                  <a:cubicBezTo>
                    <a:pt x="487" y="14049"/>
                    <a:pt x="706" y="14304"/>
                    <a:pt x="974" y="14304"/>
                  </a:cubicBezTo>
                  <a:lnTo>
                    <a:pt x="3015" y="14304"/>
                  </a:lnTo>
                  <a:lnTo>
                    <a:pt x="3015" y="17244"/>
                  </a:lnTo>
                  <a:lnTo>
                    <a:pt x="1350" y="17244"/>
                  </a:lnTo>
                  <a:cubicBezTo>
                    <a:pt x="1243" y="17244"/>
                    <a:pt x="1156" y="17345"/>
                    <a:pt x="1156" y="17470"/>
                  </a:cubicBezTo>
                  <a:lnTo>
                    <a:pt x="1156" y="19454"/>
                  </a:lnTo>
                  <a:lnTo>
                    <a:pt x="274" y="19454"/>
                  </a:lnTo>
                  <a:cubicBezTo>
                    <a:pt x="124" y="19454"/>
                    <a:pt x="0" y="19598"/>
                    <a:pt x="0" y="19773"/>
                  </a:cubicBezTo>
                  <a:lnTo>
                    <a:pt x="0" y="21281"/>
                  </a:lnTo>
                  <a:cubicBezTo>
                    <a:pt x="0" y="21456"/>
                    <a:pt x="124" y="21600"/>
                    <a:pt x="274" y="21600"/>
                  </a:cubicBezTo>
                  <a:lnTo>
                    <a:pt x="2579" y="21600"/>
                  </a:lnTo>
                  <a:cubicBezTo>
                    <a:pt x="2729" y="21600"/>
                    <a:pt x="2853" y="21456"/>
                    <a:pt x="2853" y="21281"/>
                  </a:cubicBezTo>
                  <a:lnTo>
                    <a:pt x="2853" y="19773"/>
                  </a:lnTo>
                  <a:cubicBezTo>
                    <a:pt x="2853" y="19599"/>
                    <a:pt x="2729" y="19454"/>
                    <a:pt x="2579" y="19454"/>
                  </a:cubicBezTo>
                  <a:lnTo>
                    <a:pt x="1697" y="19454"/>
                  </a:lnTo>
                  <a:lnTo>
                    <a:pt x="1697" y="18111"/>
                  </a:lnTo>
                  <a:cubicBezTo>
                    <a:pt x="1697" y="17987"/>
                    <a:pt x="1784" y="17885"/>
                    <a:pt x="1891" y="17885"/>
                  </a:cubicBezTo>
                  <a:lnTo>
                    <a:pt x="4629" y="17885"/>
                  </a:lnTo>
                  <a:cubicBezTo>
                    <a:pt x="4736" y="17885"/>
                    <a:pt x="4824" y="17987"/>
                    <a:pt x="4824" y="18111"/>
                  </a:cubicBezTo>
                  <a:lnTo>
                    <a:pt x="4824" y="19454"/>
                  </a:lnTo>
                  <a:lnTo>
                    <a:pt x="3941" y="19454"/>
                  </a:lnTo>
                  <a:cubicBezTo>
                    <a:pt x="3791" y="19454"/>
                    <a:pt x="3668" y="19598"/>
                    <a:pt x="3668" y="19773"/>
                  </a:cubicBezTo>
                  <a:lnTo>
                    <a:pt x="3668" y="21281"/>
                  </a:lnTo>
                  <a:cubicBezTo>
                    <a:pt x="3668" y="21456"/>
                    <a:pt x="3791" y="21600"/>
                    <a:pt x="3941" y="21600"/>
                  </a:cubicBezTo>
                  <a:lnTo>
                    <a:pt x="6247" y="21600"/>
                  </a:lnTo>
                  <a:cubicBezTo>
                    <a:pt x="6397" y="21600"/>
                    <a:pt x="6519" y="21456"/>
                    <a:pt x="6519" y="21281"/>
                  </a:cubicBezTo>
                  <a:lnTo>
                    <a:pt x="6519" y="19773"/>
                  </a:lnTo>
                  <a:cubicBezTo>
                    <a:pt x="6519" y="19599"/>
                    <a:pt x="6397" y="19454"/>
                    <a:pt x="6247" y="19454"/>
                  </a:cubicBezTo>
                  <a:lnTo>
                    <a:pt x="5365" y="19454"/>
                  </a:lnTo>
                  <a:lnTo>
                    <a:pt x="5365" y="17470"/>
                  </a:lnTo>
                  <a:cubicBezTo>
                    <a:pt x="5365" y="17345"/>
                    <a:pt x="5277" y="17244"/>
                    <a:pt x="5170" y="17244"/>
                  </a:cubicBezTo>
                  <a:lnTo>
                    <a:pt x="3556" y="17244"/>
                  </a:lnTo>
                  <a:lnTo>
                    <a:pt x="3556" y="14304"/>
                  </a:lnTo>
                  <a:lnTo>
                    <a:pt x="5549" y="14304"/>
                  </a:lnTo>
                  <a:cubicBezTo>
                    <a:pt x="5816" y="14304"/>
                    <a:pt x="6035" y="14049"/>
                    <a:pt x="6035" y="13737"/>
                  </a:cubicBezTo>
                  <a:lnTo>
                    <a:pt x="6035" y="11271"/>
                  </a:lnTo>
                  <a:cubicBezTo>
                    <a:pt x="6035" y="10960"/>
                    <a:pt x="5816" y="10705"/>
                    <a:pt x="5549" y="10705"/>
                  </a:cubicBezTo>
                  <a:lnTo>
                    <a:pt x="3556" y="10705"/>
                  </a:lnTo>
                  <a:lnTo>
                    <a:pt x="3556" y="8179"/>
                  </a:lnTo>
                  <a:cubicBezTo>
                    <a:pt x="3556" y="8055"/>
                    <a:pt x="3643" y="7951"/>
                    <a:pt x="3750" y="7951"/>
                  </a:cubicBezTo>
                  <a:lnTo>
                    <a:pt x="10530" y="7951"/>
                  </a:lnTo>
                  <a:lnTo>
                    <a:pt x="10530" y="10705"/>
                  </a:lnTo>
                  <a:lnTo>
                    <a:pt x="8513" y="10705"/>
                  </a:lnTo>
                  <a:cubicBezTo>
                    <a:pt x="8246" y="10705"/>
                    <a:pt x="8026" y="10960"/>
                    <a:pt x="8026" y="11271"/>
                  </a:cubicBezTo>
                  <a:lnTo>
                    <a:pt x="8026" y="13737"/>
                  </a:lnTo>
                  <a:cubicBezTo>
                    <a:pt x="8026" y="14049"/>
                    <a:pt x="8246" y="14304"/>
                    <a:pt x="8513" y="14304"/>
                  </a:cubicBezTo>
                  <a:lnTo>
                    <a:pt x="10530" y="14304"/>
                  </a:lnTo>
                  <a:lnTo>
                    <a:pt x="10530" y="17244"/>
                  </a:lnTo>
                  <a:lnTo>
                    <a:pt x="8890" y="17244"/>
                  </a:lnTo>
                  <a:cubicBezTo>
                    <a:pt x="8783" y="17244"/>
                    <a:pt x="8696" y="17345"/>
                    <a:pt x="8696" y="17470"/>
                  </a:cubicBezTo>
                  <a:lnTo>
                    <a:pt x="8696" y="19454"/>
                  </a:lnTo>
                  <a:lnTo>
                    <a:pt x="7790" y="19454"/>
                  </a:lnTo>
                  <a:cubicBezTo>
                    <a:pt x="7640" y="19454"/>
                    <a:pt x="7516" y="19598"/>
                    <a:pt x="7516" y="19773"/>
                  </a:cubicBezTo>
                  <a:lnTo>
                    <a:pt x="7516" y="21281"/>
                  </a:lnTo>
                  <a:cubicBezTo>
                    <a:pt x="7516" y="21456"/>
                    <a:pt x="7640" y="21600"/>
                    <a:pt x="7790" y="21600"/>
                  </a:cubicBezTo>
                  <a:lnTo>
                    <a:pt x="10095" y="21600"/>
                  </a:lnTo>
                  <a:cubicBezTo>
                    <a:pt x="10245" y="21600"/>
                    <a:pt x="10367" y="21456"/>
                    <a:pt x="10367" y="21281"/>
                  </a:cubicBezTo>
                  <a:lnTo>
                    <a:pt x="10367" y="19773"/>
                  </a:lnTo>
                  <a:cubicBezTo>
                    <a:pt x="10367" y="19599"/>
                    <a:pt x="10245" y="19454"/>
                    <a:pt x="10095" y="19454"/>
                  </a:cubicBezTo>
                  <a:lnTo>
                    <a:pt x="9237" y="19454"/>
                  </a:lnTo>
                  <a:lnTo>
                    <a:pt x="9237" y="18111"/>
                  </a:lnTo>
                  <a:cubicBezTo>
                    <a:pt x="9237" y="17987"/>
                    <a:pt x="9324" y="17885"/>
                    <a:pt x="9431" y="17885"/>
                  </a:cubicBezTo>
                  <a:lnTo>
                    <a:pt x="12169" y="17885"/>
                  </a:lnTo>
                  <a:cubicBezTo>
                    <a:pt x="12276" y="17885"/>
                    <a:pt x="12363" y="17987"/>
                    <a:pt x="12363" y="18111"/>
                  </a:cubicBezTo>
                  <a:lnTo>
                    <a:pt x="12363" y="19454"/>
                  </a:lnTo>
                  <a:lnTo>
                    <a:pt x="11505" y="19454"/>
                  </a:lnTo>
                  <a:cubicBezTo>
                    <a:pt x="11355" y="19454"/>
                    <a:pt x="11233" y="19599"/>
                    <a:pt x="11233" y="19773"/>
                  </a:cubicBezTo>
                  <a:lnTo>
                    <a:pt x="11233" y="21281"/>
                  </a:lnTo>
                  <a:cubicBezTo>
                    <a:pt x="11233" y="21456"/>
                    <a:pt x="11355" y="21600"/>
                    <a:pt x="11505" y="21600"/>
                  </a:cubicBezTo>
                  <a:lnTo>
                    <a:pt x="13810" y="21600"/>
                  </a:lnTo>
                  <a:cubicBezTo>
                    <a:pt x="13960" y="21600"/>
                    <a:pt x="14084" y="21456"/>
                    <a:pt x="14084" y="21281"/>
                  </a:cubicBezTo>
                  <a:lnTo>
                    <a:pt x="14084" y="19773"/>
                  </a:lnTo>
                  <a:cubicBezTo>
                    <a:pt x="14084" y="19599"/>
                    <a:pt x="13960" y="19454"/>
                    <a:pt x="13810" y="19454"/>
                  </a:cubicBezTo>
                  <a:lnTo>
                    <a:pt x="12904" y="19454"/>
                  </a:lnTo>
                  <a:lnTo>
                    <a:pt x="12904" y="17470"/>
                  </a:lnTo>
                  <a:cubicBezTo>
                    <a:pt x="12904" y="17345"/>
                    <a:pt x="12817" y="17244"/>
                    <a:pt x="12710" y="17244"/>
                  </a:cubicBezTo>
                  <a:lnTo>
                    <a:pt x="11070" y="17244"/>
                  </a:lnTo>
                  <a:lnTo>
                    <a:pt x="11070" y="14304"/>
                  </a:lnTo>
                  <a:lnTo>
                    <a:pt x="13087" y="14304"/>
                  </a:lnTo>
                  <a:cubicBezTo>
                    <a:pt x="13354" y="14304"/>
                    <a:pt x="13574" y="14049"/>
                    <a:pt x="13574" y="13737"/>
                  </a:cubicBezTo>
                  <a:lnTo>
                    <a:pt x="13574" y="11271"/>
                  </a:lnTo>
                  <a:cubicBezTo>
                    <a:pt x="13574" y="10959"/>
                    <a:pt x="13354" y="10705"/>
                    <a:pt x="13087" y="10705"/>
                  </a:cubicBezTo>
                  <a:lnTo>
                    <a:pt x="11070" y="10705"/>
                  </a:lnTo>
                  <a:lnTo>
                    <a:pt x="11070" y="7951"/>
                  </a:lnTo>
                  <a:lnTo>
                    <a:pt x="17850" y="7951"/>
                  </a:lnTo>
                  <a:cubicBezTo>
                    <a:pt x="17957" y="7951"/>
                    <a:pt x="18044" y="8055"/>
                    <a:pt x="18044" y="8179"/>
                  </a:cubicBezTo>
                  <a:lnTo>
                    <a:pt x="18044" y="10705"/>
                  </a:lnTo>
                  <a:lnTo>
                    <a:pt x="16051" y="10705"/>
                  </a:lnTo>
                  <a:cubicBezTo>
                    <a:pt x="15784" y="10705"/>
                    <a:pt x="15565" y="10960"/>
                    <a:pt x="15565" y="11271"/>
                  </a:cubicBezTo>
                  <a:lnTo>
                    <a:pt x="15565" y="13737"/>
                  </a:lnTo>
                  <a:cubicBezTo>
                    <a:pt x="15565" y="14049"/>
                    <a:pt x="15784" y="14304"/>
                    <a:pt x="16051" y="14304"/>
                  </a:cubicBezTo>
                  <a:lnTo>
                    <a:pt x="18044" y="14304"/>
                  </a:lnTo>
                  <a:lnTo>
                    <a:pt x="18044" y="17244"/>
                  </a:lnTo>
                  <a:lnTo>
                    <a:pt x="16430" y="17244"/>
                  </a:lnTo>
                  <a:cubicBezTo>
                    <a:pt x="16323" y="17244"/>
                    <a:pt x="16235" y="17345"/>
                    <a:pt x="16235" y="17470"/>
                  </a:cubicBezTo>
                  <a:lnTo>
                    <a:pt x="16235" y="19454"/>
                  </a:lnTo>
                  <a:lnTo>
                    <a:pt x="15353" y="19454"/>
                  </a:lnTo>
                  <a:cubicBezTo>
                    <a:pt x="15203" y="19454"/>
                    <a:pt x="15079" y="19599"/>
                    <a:pt x="15079" y="19773"/>
                  </a:cubicBezTo>
                  <a:lnTo>
                    <a:pt x="15079" y="21281"/>
                  </a:lnTo>
                  <a:cubicBezTo>
                    <a:pt x="15079" y="21456"/>
                    <a:pt x="15203" y="21600"/>
                    <a:pt x="15353" y="21600"/>
                  </a:cubicBezTo>
                  <a:lnTo>
                    <a:pt x="17659" y="21600"/>
                  </a:lnTo>
                  <a:cubicBezTo>
                    <a:pt x="17809" y="21600"/>
                    <a:pt x="17931" y="21456"/>
                    <a:pt x="17931" y="21281"/>
                  </a:cubicBezTo>
                  <a:lnTo>
                    <a:pt x="17931" y="19773"/>
                  </a:lnTo>
                  <a:cubicBezTo>
                    <a:pt x="17931" y="19599"/>
                    <a:pt x="17809" y="19454"/>
                    <a:pt x="17659" y="19454"/>
                  </a:cubicBezTo>
                  <a:lnTo>
                    <a:pt x="16776" y="19454"/>
                  </a:lnTo>
                  <a:lnTo>
                    <a:pt x="16776" y="18111"/>
                  </a:lnTo>
                  <a:cubicBezTo>
                    <a:pt x="16776" y="17987"/>
                    <a:pt x="16864" y="17885"/>
                    <a:pt x="16971" y="17885"/>
                  </a:cubicBezTo>
                  <a:lnTo>
                    <a:pt x="19709" y="17885"/>
                  </a:lnTo>
                  <a:cubicBezTo>
                    <a:pt x="19816" y="17885"/>
                    <a:pt x="19903" y="17987"/>
                    <a:pt x="19903" y="18111"/>
                  </a:cubicBezTo>
                  <a:lnTo>
                    <a:pt x="19903" y="19454"/>
                  </a:lnTo>
                  <a:lnTo>
                    <a:pt x="19021" y="19454"/>
                  </a:lnTo>
                  <a:cubicBezTo>
                    <a:pt x="18871" y="19454"/>
                    <a:pt x="18747" y="19599"/>
                    <a:pt x="18747" y="19773"/>
                  </a:cubicBezTo>
                  <a:lnTo>
                    <a:pt x="18747" y="21281"/>
                  </a:lnTo>
                  <a:cubicBezTo>
                    <a:pt x="18747" y="21456"/>
                    <a:pt x="18871" y="21600"/>
                    <a:pt x="19021" y="21600"/>
                  </a:cubicBezTo>
                  <a:lnTo>
                    <a:pt x="21326" y="21600"/>
                  </a:lnTo>
                  <a:cubicBezTo>
                    <a:pt x="21476" y="21600"/>
                    <a:pt x="21600" y="21456"/>
                    <a:pt x="21600" y="21281"/>
                  </a:cubicBezTo>
                  <a:lnTo>
                    <a:pt x="21600" y="19773"/>
                  </a:lnTo>
                  <a:cubicBezTo>
                    <a:pt x="21600" y="19599"/>
                    <a:pt x="21476" y="19454"/>
                    <a:pt x="21326" y="19454"/>
                  </a:cubicBezTo>
                  <a:lnTo>
                    <a:pt x="20444" y="19454"/>
                  </a:lnTo>
                  <a:lnTo>
                    <a:pt x="20444" y="17470"/>
                  </a:lnTo>
                  <a:cubicBezTo>
                    <a:pt x="20444" y="17345"/>
                    <a:pt x="20357" y="17244"/>
                    <a:pt x="20250" y="17244"/>
                  </a:cubicBezTo>
                  <a:lnTo>
                    <a:pt x="18585" y="17244"/>
                  </a:lnTo>
                  <a:lnTo>
                    <a:pt x="18585" y="14304"/>
                  </a:lnTo>
                  <a:lnTo>
                    <a:pt x="20626" y="14304"/>
                  </a:lnTo>
                  <a:cubicBezTo>
                    <a:pt x="20894" y="14304"/>
                    <a:pt x="21113" y="14049"/>
                    <a:pt x="21113" y="13737"/>
                  </a:cubicBezTo>
                  <a:lnTo>
                    <a:pt x="21113" y="11271"/>
                  </a:lnTo>
                  <a:cubicBezTo>
                    <a:pt x="21113" y="10959"/>
                    <a:pt x="20894" y="10705"/>
                    <a:pt x="20626" y="10705"/>
                  </a:cubicBezTo>
                  <a:lnTo>
                    <a:pt x="18585" y="10705"/>
                  </a:lnTo>
                  <a:lnTo>
                    <a:pt x="18585" y="7550"/>
                  </a:lnTo>
                  <a:cubicBezTo>
                    <a:pt x="18585" y="7425"/>
                    <a:pt x="18498" y="7322"/>
                    <a:pt x="18390" y="7322"/>
                  </a:cubicBezTo>
                  <a:lnTo>
                    <a:pt x="11070" y="7322"/>
                  </a:lnTo>
                  <a:lnTo>
                    <a:pt x="11070" y="4181"/>
                  </a:lnTo>
                  <a:lnTo>
                    <a:pt x="13626" y="4181"/>
                  </a:lnTo>
                  <a:cubicBezTo>
                    <a:pt x="13894" y="4181"/>
                    <a:pt x="14113" y="3926"/>
                    <a:pt x="14113" y="3615"/>
                  </a:cubicBezTo>
                  <a:lnTo>
                    <a:pt x="14113" y="566"/>
                  </a:lnTo>
                  <a:cubicBezTo>
                    <a:pt x="14113" y="255"/>
                    <a:pt x="13894" y="0"/>
                    <a:pt x="13626" y="0"/>
                  </a:cubicBezTo>
                  <a:lnTo>
                    <a:pt x="10800" y="0"/>
                  </a:lnTo>
                  <a:lnTo>
                    <a:pt x="7974" y="0"/>
                  </a:lnTo>
                  <a:close/>
                </a:path>
              </a:pathLst>
            </a:custGeom>
            <a:solidFill>
              <a:srgbClr val="3985C7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2059" name="成组"/>
          <p:cNvGrpSpPr/>
          <p:nvPr/>
        </p:nvGrpSpPr>
        <p:grpSpPr>
          <a:xfrm>
            <a:off x="1981200" y="7186271"/>
            <a:ext cx="5080000" cy="4716746"/>
            <a:chOff x="0" y="0"/>
            <a:chExt cx="5080000" cy="4716744"/>
          </a:xfrm>
        </p:grpSpPr>
        <p:sp>
          <p:nvSpPr>
            <p:cNvPr id="2057" name="对签证流程各责任主体审批时限是否合规；对流程佐证材料进行监察。"/>
            <p:cNvSpPr/>
            <p:nvPr/>
          </p:nvSpPr>
          <p:spPr>
            <a:xfrm>
              <a:off x="0" y="906744"/>
              <a:ext cx="5080000" cy="38100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just" defTabSz="1168400">
                <a:lnSpc>
                  <a:spcPct val="110000"/>
                </a:lnSpc>
                <a:spcBef>
                  <a:spcPts val="2600"/>
                </a:spcBef>
                <a:defRPr b="1" sz="3200">
                  <a:solidFill>
                    <a:srgbClr val="656565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对签证流程各责任主体审批时限是否合规；对流程佐证材料进行监察。</a:t>
              </a:r>
            </a:p>
          </p:txBody>
        </p:sp>
        <p:sp>
          <p:nvSpPr>
            <p:cNvPr id="2058" name="流程监管"/>
            <p:cNvSpPr txBox="1"/>
            <p:nvPr/>
          </p:nvSpPr>
          <p:spPr>
            <a:xfrm>
              <a:off x="1521459" y="0"/>
              <a:ext cx="2024381" cy="81788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1">
                  <a:solidFill>
                    <a:srgbClr val="535353"/>
                  </a:solidFill>
                </a:defRPr>
              </a:lvl1pPr>
            </a:lstStyle>
            <a:p>
              <a:pPr/>
              <a:r>
                <a:t>流程监管</a:t>
              </a:r>
            </a:p>
          </p:txBody>
        </p:sp>
      </p:grpSp>
      <p:grpSp>
        <p:nvGrpSpPr>
          <p:cNvPr id="2062" name="成组"/>
          <p:cNvGrpSpPr/>
          <p:nvPr/>
        </p:nvGrpSpPr>
        <p:grpSpPr>
          <a:xfrm>
            <a:off x="9652000" y="7186271"/>
            <a:ext cx="5080000" cy="4716746"/>
            <a:chOff x="0" y="0"/>
            <a:chExt cx="5080000" cy="4716744"/>
          </a:xfrm>
        </p:grpSpPr>
        <p:sp>
          <p:nvSpPr>
            <p:cNvPr id="2060" name="对签证的内容、数量、项目、原因、部位、日期，价款的结算方式、单价的确定等要素进行监察，对违反规定的进行实时预警。"/>
            <p:cNvSpPr/>
            <p:nvPr/>
          </p:nvSpPr>
          <p:spPr>
            <a:xfrm>
              <a:off x="0" y="906744"/>
              <a:ext cx="5080000" cy="38100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just" defTabSz="1168400">
                <a:lnSpc>
                  <a:spcPct val="110000"/>
                </a:lnSpc>
                <a:spcBef>
                  <a:spcPts val="2600"/>
                </a:spcBef>
                <a:defRPr b="1" sz="3200">
                  <a:solidFill>
                    <a:srgbClr val="656565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对签证的内容、数量、项目、原因、部位、日期，价款的结算方式、单价的确定等要素进行监察，对违反规定的进行实时预警。</a:t>
              </a:r>
            </a:p>
          </p:txBody>
        </p:sp>
        <p:sp>
          <p:nvSpPr>
            <p:cNvPr id="2061" name="内容监管"/>
            <p:cNvSpPr txBox="1"/>
            <p:nvPr/>
          </p:nvSpPr>
          <p:spPr>
            <a:xfrm>
              <a:off x="1521459" y="0"/>
              <a:ext cx="2024381" cy="81788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1">
                  <a:solidFill>
                    <a:srgbClr val="535353"/>
                  </a:solidFill>
                </a:defRPr>
              </a:lvl1pPr>
            </a:lstStyle>
            <a:p>
              <a:pPr/>
              <a:r>
                <a:t>内容监管</a:t>
              </a:r>
            </a:p>
          </p:txBody>
        </p:sp>
      </p:grpSp>
      <p:grpSp>
        <p:nvGrpSpPr>
          <p:cNvPr id="2065" name="成组"/>
          <p:cNvGrpSpPr/>
          <p:nvPr/>
        </p:nvGrpSpPr>
        <p:grpSpPr>
          <a:xfrm>
            <a:off x="17322800" y="7186271"/>
            <a:ext cx="5080000" cy="4716746"/>
            <a:chOff x="0" y="0"/>
            <a:chExt cx="5080000" cy="4716744"/>
          </a:xfrm>
        </p:grpSpPr>
        <p:sp>
          <p:nvSpPr>
            <p:cNvPr id="2063" name="对经济签证的范围和定额进行监控，施工单位发起经济签证不得超过要求范围。"/>
            <p:cNvSpPr/>
            <p:nvPr/>
          </p:nvSpPr>
          <p:spPr>
            <a:xfrm>
              <a:off x="0" y="906744"/>
              <a:ext cx="5080000" cy="38100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just" defTabSz="1168400">
                <a:lnSpc>
                  <a:spcPct val="110000"/>
                </a:lnSpc>
                <a:spcBef>
                  <a:spcPts val="2600"/>
                </a:spcBef>
                <a:defRPr b="1" sz="3200">
                  <a:solidFill>
                    <a:srgbClr val="656565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对经济签证的范围和定额进行监控，施工单位发起经济签证不得超过要求范围。</a:t>
              </a:r>
            </a:p>
          </p:txBody>
        </p:sp>
        <p:sp>
          <p:nvSpPr>
            <p:cNvPr id="2064" name="范围监管"/>
            <p:cNvSpPr txBox="1"/>
            <p:nvPr/>
          </p:nvSpPr>
          <p:spPr>
            <a:xfrm>
              <a:off x="1521460" y="0"/>
              <a:ext cx="2024381" cy="81788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1">
                  <a:solidFill>
                    <a:srgbClr val="535353"/>
                  </a:solidFill>
                </a:defRPr>
              </a:lvl1pPr>
            </a:lstStyle>
            <a:p>
              <a:pPr/>
              <a:r>
                <a:t>范围监管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899">
        <p14:prism dir="u"/>
      </p:transition>
    </mc:Choice>
    <mc:Fallback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68" name="经济签证监察"/>
          <p:cNvSpPr/>
          <p:nvPr/>
        </p:nvSpPr>
        <p:spPr>
          <a:xfrm>
            <a:off x="9200233" y="2927707"/>
            <a:ext cx="5983534" cy="1560650"/>
          </a:xfrm>
          <a:prstGeom prst="rect">
            <a:avLst/>
          </a:prstGeom>
          <a:solidFill>
            <a:srgbClr val="58A6D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4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经济签证监察</a:t>
            </a:r>
          </a:p>
        </p:txBody>
      </p:sp>
      <p:sp>
        <p:nvSpPr>
          <p:cNvPr id="2069" name="线条"/>
          <p:cNvSpPr/>
          <p:nvPr/>
        </p:nvSpPr>
        <p:spPr>
          <a:xfrm>
            <a:off x="12189631" y="4492874"/>
            <a:ext cx="1" cy="438373"/>
          </a:xfrm>
          <a:prstGeom prst="line">
            <a:avLst/>
          </a:prstGeom>
          <a:ln w="25400">
            <a:solidFill>
              <a:srgbClr val="0065FA"/>
            </a:solidFill>
            <a:miter/>
          </a:ln>
        </p:spPr>
        <p:txBody>
          <a:bodyPr tIns="91439" bIns="91439"/>
          <a:lstStyle/>
          <a:p>
            <a:pPr>
              <a:defRPr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070" name="线条"/>
          <p:cNvSpPr/>
          <p:nvPr/>
        </p:nvSpPr>
        <p:spPr>
          <a:xfrm>
            <a:off x="5873872" y="4751760"/>
            <a:ext cx="12732794" cy="3632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21600" y="0"/>
                </a:lnTo>
                <a:lnTo>
                  <a:pt x="10170" y="186"/>
                </a:lnTo>
                <a:lnTo>
                  <a:pt x="10712" y="296"/>
                </a:lnTo>
                <a:lnTo>
                  <a:pt x="0" y="296"/>
                </a:lnTo>
                <a:lnTo>
                  <a:pt x="0" y="14073"/>
                </a:lnTo>
              </a:path>
            </a:pathLst>
          </a:custGeom>
          <a:ln w="25400">
            <a:solidFill>
              <a:srgbClr val="0065FA"/>
            </a:solidFill>
            <a:miter/>
          </a:ln>
        </p:spPr>
        <p:txBody>
          <a:bodyPr tIns="91439" bIns="91439"/>
          <a:lstStyle/>
          <a:p>
            <a:pPr>
              <a:defRPr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071" name="文本框 6"/>
          <p:cNvSpPr txBox="1"/>
          <p:nvPr/>
        </p:nvSpPr>
        <p:spPr>
          <a:xfrm>
            <a:off x="2044700" y="539750"/>
            <a:ext cx="6877050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监察点设置</a:t>
            </a:r>
          </a:p>
        </p:txBody>
      </p:sp>
      <p:sp>
        <p:nvSpPr>
          <p:cNvPr id="2072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sp>
        <p:nvSpPr>
          <p:cNvPr id="2073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  <p:sp>
        <p:nvSpPr>
          <p:cNvPr id="2074" name="签证流程"/>
          <p:cNvSpPr/>
          <p:nvPr/>
        </p:nvSpPr>
        <p:spPr>
          <a:xfrm>
            <a:off x="2853418" y="4914243"/>
            <a:ext cx="5983533" cy="1560651"/>
          </a:xfrm>
          <a:prstGeom prst="rect">
            <a:avLst/>
          </a:prstGeom>
          <a:solidFill>
            <a:srgbClr val="58A6D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4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签证流程</a:t>
            </a:r>
          </a:p>
        </p:txBody>
      </p:sp>
      <p:sp>
        <p:nvSpPr>
          <p:cNvPr id="2075" name="签证内容"/>
          <p:cNvSpPr/>
          <p:nvPr/>
        </p:nvSpPr>
        <p:spPr>
          <a:xfrm>
            <a:off x="9200233" y="4914244"/>
            <a:ext cx="5983534" cy="1560650"/>
          </a:xfrm>
          <a:prstGeom prst="rect">
            <a:avLst/>
          </a:prstGeom>
          <a:solidFill>
            <a:srgbClr val="58A6D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4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签证内容</a:t>
            </a:r>
          </a:p>
        </p:txBody>
      </p:sp>
      <p:sp>
        <p:nvSpPr>
          <p:cNvPr id="2076" name="签证范围"/>
          <p:cNvSpPr/>
          <p:nvPr/>
        </p:nvSpPr>
        <p:spPr>
          <a:xfrm>
            <a:off x="15547049" y="4914243"/>
            <a:ext cx="5983533" cy="1560651"/>
          </a:xfrm>
          <a:prstGeom prst="rect">
            <a:avLst/>
          </a:prstGeom>
          <a:solidFill>
            <a:srgbClr val="58A6D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 sz="4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签证范围</a:t>
            </a:r>
          </a:p>
        </p:txBody>
      </p:sp>
      <p:sp>
        <p:nvSpPr>
          <p:cNvPr id="2077" name="流程合规"/>
          <p:cNvSpPr/>
          <p:nvPr/>
        </p:nvSpPr>
        <p:spPr>
          <a:xfrm>
            <a:off x="3309542" y="6758125"/>
            <a:ext cx="5071284" cy="994572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12700">
            <a:solidFill>
              <a:schemeClr val="accent5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流程合规</a:t>
            </a:r>
          </a:p>
        </p:txBody>
      </p:sp>
      <p:sp>
        <p:nvSpPr>
          <p:cNvPr id="2078" name="资料完整"/>
          <p:cNvSpPr/>
          <p:nvPr/>
        </p:nvSpPr>
        <p:spPr>
          <a:xfrm>
            <a:off x="3309542" y="8050252"/>
            <a:ext cx="5071284" cy="994572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12700">
            <a:solidFill>
              <a:schemeClr val="accent5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资料完整</a:t>
            </a:r>
          </a:p>
        </p:txBody>
      </p:sp>
      <p:sp>
        <p:nvSpPr>
          <p:cNvPr id="2079" name="签证部位监控"/>
          <p:cNvSpPr/>
          <p:nvPr/>
        </p:nvSpPr>
        <p:spPr>
          <a:xfrm>
            <a:off x="9656358" y="6758125"/>
            <a:ext cx="5071284" cy="994572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12700">
            <a:solidFill>
              <a:schemeClr val="accent5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签证部位监控</a:t>
            </a:r>
          </a:p>
        </p:txBody>
      </p:sp>
      <p:sp>
        <p:nvSpPr>
          <p:cNvPr id="2080" name="投资影响监控"/>
          <p:cNvSpPr/>
          <p:nvPr/>
        </p:nvSpPr>
        <p:spPr>
          <a:xfrm>
            <a:off x="9656358" y="8050252"/>
            <a:ext cx="5071284" cy="994572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12700">
            <a:solidFill>
              <a:schemeClr val="accent5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投资影响监控</a:t>
            </a:r>
          </a:p>
        </p:txBody>
      </p:sp>
      <p:sp>
        <p:nvSpPr>
          <p:cNvPr id="2081" name="签证原因监控"/>
          <p:cNvSpPr/>
          <p:nvPr/>
        </p:nvSpPr>
        <p:spPr>
          <a:xfrm>
            <a:off x="9656358" y="9334406"/>
            <a:ext cx="5071284" cy="994571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12700">
            <a:solidFill>
              <a:schemeClr val="accent5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签证原因监控</a:t>
            </a:r>
          </a:p>
        </p:txBody>
      </p:sp>
      <p:sp>
        <p:nvSpPr>
          <p:cNvPr id="2082" name="范围监控"/>
          <p:cNvSpPr/>
          <p:nvPr/>
        </p:nvSpPr>
        <p:spPr>
          <a:xfrm>
            <a:off x="16003173" y="6758125"/>
            <a:ext cx="5071284" cy="994572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12700">
            <a:solidFill>
              <a:schemeClr val="accent5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范围监控</a:t>
            </a:r>
          </a:p>
        </p:txBody>
      </p:sp>
      <p:sp>
        <p:nvSpPr>
          <p:cNvPr id="2083" name="签证现场审查"/>
          <p:cNvSpPr/>
          <p:nvPr/>
        </p:nvSpPr>
        <p:spPr>
          <a:xfrm>
            <a:off x="16003173" y="8042278"/>
            <a:ext cx="5071284" cy="994572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12700">
            <a:solidFill>
              <a:schemeClr val="accent5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签证现场审查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88" name="组合 6"/>
          <p:cNvSpPr/>
          <p:nvPr/>
        </p:nvSpPr>
        <p:spPr>
          <a:xfrm>
            <a:off x="10485315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2980B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资料完整</a:t>
            </a:r>
          </a:p>
        </p:txBody>
      </p:sp>
      <p:sp>
        <p:nvSpPr>
          <p:cNvPr id="2089" name="组合 9"/>
          <p:cNvSpPr/>
          <p:nvPr/>
        </p:nvSpPr>
        <p:spPr>
          <a:xfrm>
            <a:off x="6736651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1F608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流程合规</a:t>
            </a:r>
          </a:p>
        </p:txBody>
      </p:sp>
      <p:sp>
        <p:nvSpPr>
          <p:cNvPr id="2090" name="组合 12"/>
          <p:cNvSpPr/>
          <p:nvPr/>
        </p:nvSpPr>
        <p:spPr>
          <a:xfrm>
            <a:off x="17982643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7BB8E1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b="1" sz="4800">
                <a:solidFill>
                  <a:srgbClr val="17375E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091" name="组合 15"/>
          <p:cNvSpPr/>
          <p:nvPr/>
        </p:nvSpPr>
        <p:spPr>
          <a:xfrm>
            <a:off x="14233979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b="1" sz="4800">
                <a:solidFill>
                  <a:srgbClr val="17375E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092" name="文本框 6"/>
          <p:cNvSpPr txBox="1"/>
          <p:nvPr/>
        </p:nvSpPr>
        <p:spPr>
          <a:xfrm>
            <a:off x="2044700" y="539750"/>
            <a:ext cx="3729373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1.签证流程</a:t>
            </a:r>
          </a:p>
        </p:txBody>
      </p:sp>
      <p:sp>
        <p:nvSpPr>
          <p:cNvPr id="2093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sp>
        <p:nvSpPr>
          <p:cNvPr id="2094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  <p:sp>
        <p:nvSpPr>
          <p:cNvPr id="2095" name="线条"/>
          <p:cNvSpPr/>
          <p:nvPr/>
        </p:nvSpPr>
        <p:spPr>
          <a:xfrm>
            <a:off x="8169615" y="1208061"/>
            <a:ext cx="1884293" cy="1"/>
          </a:xfrm>
          <a:prstGeom prst="line">
            <a:avLst/>
          </a:prstGeom>
          <a:ln w="101600">
            <a:solidFill>
              <a:srgbClr val="FFFFFF"/>
            </a:solidFill>
            <a:miter/>
          </a:ln>
        </p:spPr>
        <p:txBody>
          <a:bodyPr tIns="91439" bIns="91439"/>
          <a:lstStyle/>
          <a:p>
            <a:pPr/>
          </a:p>
        </p:txBody>
      </p:sp>
      <p:sp>
        <p:nvSpPr>
          <p:cNvPr id="2096" name="经济签证应当遵循“随做随签， 一项一签， 一事一签， 工完签完”，在流程合规的基础上，业主代表对签证的时效性把关，避免先斩后奏，或工程已经隐蔽无法查证。"/>
          <p:cNvSpPr txBox="1"/>
          <p:nvPr/>
        </p:nvSpPr>
        <p:spPr>
          <a:xfrm>
            <a:off x="13556248" y="5223500"/>
            <a:ext cx="10150298" cy="274940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algn="ctr">
              <a:defRPr b="1">
                <a:solidFill>
                  <a:srgbClr val="1070F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535353"/>
                </a:solidFill>
              </a:rPr>
              <a:t>经济签证应当遵循“</a:t>
            </a:r>
            <a:r>
              <a:t>随做随签， 一项一签， 一事一签， 工完签完”，</a:t>
            </a:r>
            <a:r>
              <a:rPr>
                <a:solidFill>
                  <a:srgbClr val="535353"/>
                </a:solidFill>
              </a:rPr>
              <a:t>在流程合规的基础上，业主代表对签证的时效性把关，避免先斩后奏，或工程已经隐蔽无法查证。</a:t>
            </a:r>
          </a:p>
        </p:txBody>
      </p:sp>
      <p:sp>
        <p:nvSpPr>
          <p:cNvPr id="2097" name="线条"/>
          <p:cNvSpPr/>
          <p:nvPr/>
        </p:nvSpPr>
        <p:spPr>
          <a:xfrm rot="16200000">
            <a:off x="-5840478" y="2883404"/>
            <a:ext cx="11438658" cy="9113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3" h="20353" fill="norm" stroke="1" extrusionOk="0">
                <a:moveTo>
                  <a:pt x="17674" y="0"/>
                </a:moveTo>
                <a:cubicBezTo>
                  <a:pt x="20614" y="4950"/>
                  <a:pt x="20303" y="12090"/>
                  <a:pt x="16795" y="16631"/>
                </a:cubicBezTo>
                <a:cubicBezTo>
                  <a:pt x="12956" y="21600"/>
                  <a:pt x="6750" y="21587"/>
                  <a:pt x="2895" y="16631"/>
                </a:cubicBezTo>
                <a:cubicBezTo>
                  <a:pt x="-586" y="12155"/>
                  <a:pt x="-986" y="5023"/>
                  <a:pt x="2013" y="6"/>
                </a:cubicBezTo>
              </a:path>
            </a:pathLst>
          </a:custGeom>
          <a:ln w="127000">
            <a:solidFill>
              <a:schemeClr val="accent3">
                <a:lumOff val="8823"/>
              </a:schemeClr>
            </a:solidFill>
            <a:miter lim="400000"/>
          </a:ln>
        </p:spPr>
        <p:txBody>
          <a:bodyPr lIns="0" tIns="0" rIns="0" bIns="0"/>
          <a:lstStyle/>
          <a:p>
            <a:pPr algn="ctr" defTabSz="914400">
              <a:lnSpc>
                <a:spcPct val="80000"/>
              </a:lnSpc>
              <a:spcBef>
                <a:spcPts val="11000"/>
              </a:spcBef>
              <a:defRPr sz="10000">
                <a:solidFill>
                  <a:srgbClr val="33333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</a:p>
        </p:txBody>
      </p:sp>
      <p:sp>
        <p:nvSpPr>
          <p:cNvPr id="2098" name="02"/>
          <p:cNvSpPr/>
          <p:nvPr/>
        </p:nvSpPr>
        <p:spPr>
          <a:xfrm>
            <a:off x="3770676" y="6805700"/>
            <a:ext cx="1268513" cy="1268513"/>
          </a:xfrm>
          <a:prstGeom prst="ellipse">
            <a:avLst/>
          </a:prstGeom>
          <a:solidFill>
            <a:srgbClr val="72B1D7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1168400">
              <a:defRPr cap="all" sz="5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02</a:t>
            </a:r>
          </a:p>
        </p:txBody>
      </p:sp>
      <p:sp>
        <p:nvSpPr>
          <p:cNvPr id="2099" name="03"/>
          <p:cNvSpPr/>
          <p:nvPr/>
        </p:nvSpPr>
        <p:spPr>
          <a:xfrm>
            <a:off x="2570291" y="10506713"/>
            <a:ext cx="1268513" cy="1268513"/>
          </a:xfrm>
          <a:prstGeom prst="ellipse">
            <a:avLst/>
          </a:prstGeom>
          <a:solidFill>
            <a:srgbClr val="B9B9B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1168400">
              <a:defRPr cap="all" sz="5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03</a:t>
            </a:r>
          </a:p>
        </p:txBody>
      </p:sp>
      <p:sp>
        <p:nvSpPr>
          <p:cNvPr id="2100" name="01"/>
          <p:cNvSpPr/>
          <p:nvPr/>
        </p:nvSpPr>
        <p:spPr>
          <a:xfrm>
            <a:off x="2570291" y="3104688"/>
            <a:ext cx="1268513" cy="1268513"/>
          </a:xfrm>
          <a:prstGeom prst="ellipse">
            <a:avLst/>
          </a:prstGeom>
          <a:solidFill>
            <a:srgbClr val="3197E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1168400">
              <a:defRPr cap="all" sz="5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01</a:t>
            </a:r>
          </a:p>
        </p:txBody>
      </p:sp>
      <p:sp>
        <p:nvSpPr>
          <p:cNvPr id="2101" name="施工单位发起签证流程。"/>
          <p:cNvSpPr txBox="1"/>
          <p:nvPr/>
        </p:nvSpPr>
        <p:spPr>
          <a:xfrm>
            <a:off x="6922134" y="3234899"/>
            <a:ext cx="3947036" cy="17780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914400">
              <a:lnSpc>
                <a:spcPct val="70000"/>
              </a:lnSpc>
              <a:spcBef>
                <a:spcPts val="1600"/>
              </a:spcBef>
              <a:defRPr sz="5000">
                <a:solidFill>
                  <a:srgbClr val="3484C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施工单位发起签证流程。</a:t>
            </a:r>
          </a:p>
        </p:txBody>
      </p:sp>
      <p:grpSp>
        <p:nvGrpSpPr>
          <p:cNvPr id="2106" name="成组"/>
          <p:cNvGrpSpPr/>
          <p:nvPr/>
        </p:nvGrpSpPr>
        <p:grpSpPr>
          <a:xfrm>
            <a:off x="4821550" y="3050397"/>
            <a:ext cx="1778140" cy="1778140"/>
            <a:chOff x="-33" y="-138"/>
            <a:chExt cx="1778138" cy="1778138"/>
          </a:xfrm>
        </p:grpSpPr>
        <p:grpSp>
          <p:nvGrpSpPr>
            <p:cNvPr id="2104" name="成组"/>
            <p:cNvGrpSpPr/>
            <p:nvPr/>
          </p:nvGrpSpPr>
          <p:grpSpPr>
            <a:xfrm rot="15140861">
              <a:off x="181265" y="181160"/>
              <a:ext cx="1415542" cy="1415542"/>
              <a:chOff x="0" y="0"/>
              <a:chExt cx="1415541" cy="1415541"/>
            </a:xfrm>
          </p:grpSpPr>
          <p:sp>
            <p:nvSpPr>
              <p:cNvPr id="2102" name="形状"/>
              <p:cNvSpPr/>
              <p:nvPr/>
            </p:nvSpPr>
            <p:spPr>
              <a:xfrm>
                <a:off x="0" y="-1"/>
                <a:ext cx="1415542" cy="14155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0"/>
                    </a:cubicBezTo>
                    <a:cubicBezTo>
                      <a:pt x="21600" y="8801"/>
                      <a:pt x="21021" y="6956"/>
                      <a:pt x="20074" y="5350"/>
                    </a:cubicBezTo>
                    <a:lnTo>
                      <a:pt x="20101" y="5376"/>
                    </a:lnTo>
                    <a:lnTo>
                      <a:pt x="21251" y="349"/>
                    </a:lnTo>
                    <a:lnTo>
                      <a:pt x="16224" y="1505"/>
                    </a:lnTo>
                    <a:lnTo>
                      <a:pt x="16237" y="1519"/>
                    </a:lnTo>
                    <a:cubicBezTo>
                      <a:pt x="14635" y="579"/>
                      <a:pt x="12791" y="0"/>
                      <a:pt x="10800" y="0"/>
                    </a:cubicBezTo>
                    <a:close/>
                  </a:path>
                </a:pathLst>
              </a:custGeom>
              <a:solidFill>
                <a:srgbClr val="3197E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2103" name="圆形"/>
              <p:cNvSpPr/>
              <p:nvPr/>
            </p:nvSpPr>
            <p:spPr>
              <a:xfrm>
                <a:off x="73601" y="73601"/>
                <a:ext cx="1268340" cy="1268340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</p:grpSp>
        <p:sp>
          <p:nvSpPr>
            <p:cNvPr id="2105" name="形状"/>
            <p:cNvSpPr/>
            <p:nvPr/>
          </p:nvSpPr>
          <p:spPr>
            <a:xfrm>
              <a:off x="607622" y="613627"/>
              <a:ext cx="562756" cy="502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4" fill="norm" stroke="1" extrusionOk="0">
                  <a:moveTo>
                    <a:pt x="19415" y="16649"/>
                  </a:moveTo>
                  <a:cubicBezTo>
                    <a:pt x="20161" y="16995"/>
                    <a:pt x="20794" y="17015"/>
                    <a:pt x="20797" y="18016"/>
                  </a:cubicBezTo>
                  <a:lnTo>
                    <a:pt x="21600" y="21484"/>
                  </a:lnTo>
                  <a:lnTo>
                    <a:pt x="0" y="21484"/>
                  </a:lnTo>
                  <a:cubicBezTo>
                    <a:pt x="91" y="20771"/>
                    <a:pt x="349" y="19060"/>
                    <a:pt x="573" y="18136"/>
                  </a:cubicBezTo>
                  <a:cubicBezTo>
                    <a:pt x="679" y="17700"/>
                    <a:pt x="1212" y="16975"/>
                    <a:pt x="2036" y="16624"/>
                  </a:cubicBezTo>
                  <a:cubicBezTo>
                    <a:pt x="4050" y="15766"/>
                    <a:pt x="6877" y="14370"/>
                    <a:pt x="7251" y="13724"/>
                  </a:cubicBezTo>
                  <a:cubicBezTo>
                    <a:pt x="7484" y="13323"/>
                    <a:pt x="7579" y="13743"/>
                    <a:pt x="7681" y="13421"/>
                  </a:cubicBezTo>
                  <a:cubicBezTo>
                    <a:pt x="7916" y="12679"/>
                    <a:pt x="7968" y="11587"/>
                    <a:pt x="7968" y="11587"/>
                  </a:cubicBezTo>
                  <a:cubicBezTo>
                    <a:pt x="7848" y="11494"/>
                    <a:pt x="7572" y="10786"/>
                    <a:pt x="7434" y="10117"/>
                  </a:cubicBezTo>
                  <a:cubicBezTo>
                    <a:pt x="7387" y="9891"/>
                    <a:pt x="7082" y="9884"/>
                    <a:pt x="6846" y="8995"/>
                  </a:cubicBezTo>
                  <a:cubicBezTo>
                    <a:pt x="6653" y="8263"/>
                    <a:pt x="6425" y="7272"/>
                    <a:pt x="6518" y="6932"/>
                  </a:cubicBezTo>
                  <a:cubicBezTo>
                    <a:pt x="6566" y="6758"/>
                    <a:pt x="6695" y="6822"/>
                    <a:pt x="6716" y="6831"/>
                  </a:cubicBezTo>
                  <a:cubicBezTo>
                    <a:pt x="6697" y="6706"/>
                    <a:pt x="6673" y="6705"/>
                    <a:pt x="6649" y="6531"/>
                  </a:cubicBezTo>
                  <a:cubicBezTo>
                    <a:pt x="6603" y="6199"/>
                    <a:pt x="6428" y="5653"/>
                    <a:pt x="6414" y="5330"/>
                  </a:cubicBezTo>
                  <a:cubicBezTo>
                    <a:pt x="6302" y="2941"/>
                    <a:pt x="6814" y="1517"/>
                    <a:pt x="7802" y="834"/>
                  </a:cubicBezTo>
                  <a:cubicBezTo>
                    <a:pt x="8064" y="653"/>
                    <a:pt x="9136" y="145"/>
                    <a:pt x="9462" y="64"/>
                  </a:cubicBezTo>
                  <a:cubicBezTo>
                    <a:pt x="10187" y="-116"/>
                    <a:pt x="11659" y="109"/>
                    <a:pt x="12338" y="443"/>
                  </a:cubicBezTo>
                  <a:cubicBezTo>
                    <a:pt x="14203" y="1346"/>
                    <a:pt x="14766" y="2285"/>
                    <a:pt x="14624" y="5330"/>
                  </a:cubicBezTo>
                  <a:cubicBezTo>
                    <a:pt x="14599" y="5877"/>
                    <a:pt x="14486" y="6618"/>
                    <a:pt x="14433" y="6945"/>
                  </a:cubicBezTo>
                  <a:cubicBezTo>
                    <a:pt x="14521" y="6860"/>
                    <a:pt x="14606" y="6807"/>
                    <a:pt x="14679" y="6813"/>
                  </a:cubicBezTo>
                  <a:cubicBezTo>
                    <a:pt x="14982" y="6833"/>
                    <a:pt x="14696" y="8105"/>
                    <a:pt x="14460" y="8995"/>
                  </a:cubicBezTo>
                  <a:cubicBezTo>
                    <a:pt x="14225" y="9884"/>
                    <a:pt x="13904" y="9888"/>
                    <a:pt x="13872" y="10117"/>
                  </a:cubicBezTo>
                  <a:cubicBezTo>
                    <a:pt x="13761" y="10901"/>
                    <a:pt x="13490" y="11361"/>
                    <a:pt x="13347" y="11576"/>
                  </a:cubicBezTo>
                  <a:cubicBezTo>
                    <a:pt x="13347" y="11576"/>
                    <a:pt x="13436" y="12775"/>
                    <a:pt x="13704" y="13449"/>
                  </a:cubicBezTo>
                  <a:cubicBezTo>
                    <a:pt x="13812" y="13730"/>
                    <a:pt x="13931" y="13430"/>
                    <a:pt x="14102" y="13742"/>
                  </a:cubicBezTo>
                  <a:cubicBezTo>
                    <a:pt x="14018" y="13588"/>
                    <a:pt x="14272" y="14339"/>
                    <a:pt x="15405" y="14858"/>
                  </a:cubicBezTo>
                  <a:cubicBezTo>
                    <a:pt x="17512" y="15825"/>
                    <a:pt x="18500" y="16226"/>
                    <a:pt x="19415" y="16649"/>
                  </a:cubicBezTo>
                  <a:close/>
                </a:path>
              </a:pathLst>
            </a:custGeom>
            <a:solidFill>
              <a:srgbClr val="3197E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</p:grpSp>
      <p:grpSp>
        <p:nvGrpSpPr>
          <p:cNvPr id="2110" name="成组"/>
          <p:cNvGrpSpPr/>
          <p:nvPr/>
        </p:nvGrpSpPr>
        <p:grpSpPr>
          <a:xfrm>
            <a:off x="5662111" y="6689509"/>
            <a:ext cx="1778001" cy="1500896"/>
            <a:chOff x="0" y="0"/>
            <a:chExt cx="1778000" cy="1500894"/>
          </a:xfrm>
        </p:grpSpPr>
        <p:sp>
          <p:nvSpPr>
            <p:cNvPr id="2107" name="形状"/>
            <p:cNvSpPr/>
            <p:nvPr/>
          </p:nvSpPr>
          <p:spPr>
            <a:xfrm rot="16200000">
              <a:off x="138552" y="-138553"/>
              <a:ext cx="1500896" cy="177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20745" fill="norm" stroke="1" extrusionOk="0">
                  <a:moveTo>
                    <a:pt x="9839" y="0"/>
                  </a:moveTo>
                  <a:lnTo>
                    <a:pt x="7341" y="3542"/>
                  </a:lnTo>
                  <a:lnTo>
                    <a:pt x="7365" y="3542"/>
                  </a:lnTo>
                  <a:cubicBezTo>
                    <a:pt x="5725" y="3921"/>
                    <a:pt x="4167" y="4649"/>
                    <a:pt x="2882" y="5793"/>
                  </a:cubicBezTo>
                  <a:cubicBezTo>
                    <a:pt x="-961" y="9213"/>
                    <a:pt x="-961" y="14759"/>
                    <a:pt x="2882" y="18180"/>
                  </a:cubicBezTo>
                  <a:cubicBezTo>
                    <a:pt x="6726" y="21600"/>
                    <a:pt x="12952" y="21600"/>
                    <a:pt x="16796" y="18180"/>
                  </a:cubicBezTo>
                  <a:cubicBezTo>
                    <a:pt x="20639" y="14759"/>
                    <a:pt x="20639" y="9213"/>
                    <a:pt x="16796" y="5793"/>
                  </a:cubicBezTo>
                  <a:cubicBezTo>
                    <a:pt x="15511" y="4649"/>
                    <a:pt x="13953" y="3921"/>
                    <a:pt x="12313" y="3542"/>
                  </a:cubicBezTo>
                  <a:lnTo>
                    <a:pt x="12337" y="3542"/>
                  </a:lnTo>
                  <a:lnTo>
                    <a:pt x="9839" y="0"/>
                  </a:lnTo>
                  <a:close/>
                </a:path>
              </a:pathLst>
            </a:custGeom>
            <a:solidFill>
              <a:srgbClr val="72B1D7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2108" name="圆形"/>
            <p:cNvSpPr/>
            <p:nvPr/>
          </p:nvSpPr>
          <p:spPr>
            <a:xfrm>
              <a:off x="358647" y="77867"/>
              <a:ext cx="1345160" cy="1345161"/>
            </a:xfrm>
            <a:prstGeom prst="ellipse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2109" name="形状"/>
            <p:cNvSpPr/>
            <p:nvPr/>
          </p:nvSpPr>
          <p:spPr>
            <a:xfrm>
              <a:off x="714131" y="448294"/>
              <a:ext cx="604300" cy="604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260" y="14462"/>
                  </a:moveTo>
                  <a:cubicBezTo>
                    <a:pt x="10237" y="15268"/>
                    <a:pt x="7944" y="14282"/>
                    <a:pt x="7138" y="12260"/>
                  </a:cubicBezTo>
                  <a:cubicBezTo>
                    <a:pt x="6332" y="10238"/>
                    <a:pt x="7318" y="7944"/>
                    <a:pt x="9340" y="7138"/>
                  </a:cubicBezTo>
                  <a:cubicBezTo>
                    <a:pt x="11363" y="6332"/>
                    <a:pt x="13656" y="7318"/>
                    <a:pt x="14462" y="9340"/>
                  </a:cubicBezTo>
                  <a:cubicBezTo>
                    <a:pt x="15268" y="11362"/>
                    <a:pt x="14282" y="13656"/>
                    <a:pt x="12260" y="14462"/>
                  </a:cubicBezTo>
                  <a:close/>
                  <a:moveTo>
                    <a:pt x="19602" y="9782"/>
                  </a:moveTo>
                  <a:cubicBezTo>
                    <a:pt x="20834" y="9090"/>
                    <a:pt x="21600" y="8617"/>
                    <a:pt x="21600" y="8617"/>
                  </a:cubicBezTo>
                  <a:lnTo>
                    <a:pt x="20140" y="4954"/>
                  </a:lnTo>
                  <a:cubicBezTo>
                    <a:pt x="20140" y="4954"/>
                    <a:pt x="19254" y="5138"/>
                    <a:pt x="17878" y="5484"/>
                  </a:cubicBezTo>
                  <a:cubicBezTo>
                    <a:pt x="17340" y="4770"/>
                    <a:pt x="16700" y="4141"/>
                    <a:pt x="15975" y="3619"/>
                  </a:cubicBezTo>
                  <a:cubicBezTo>
                    <a:pt x="16319" y="2115"/>
                    <a:pt x="16483" y="1130"/>
                    <a:pt x="16483" y="1130"/>
                  </a:cubicBezTo>
                  <a:lnTo>
                    <a:pt x="13896" y="17"/>
                  </a:lnTo>
                  <a:cubicBezTo>
                    <a:pt x="13896" y="17"/>
                    <a:pt x="13292" y="816"/>
                    <a:pt x="12435" y="2100"/>
                  </a:cubicBezTo>
                  <a:cubicBezTo>
                    <a:pt x="11667" y="1958"/>
                    <a:pt x="9929" y="1990"/>
                    <a:pt x="9794" y="2006"/>
                  </a:cubicBezTo>
                  <a:cubicBezTo>
                    <a:pt x="9096" y="770"/>
                    <a:pt x="8616" y="0"/>
                    <a:pt x="8616" y="0"/>
                  </a:cubicBezTo>
                  <a:lnTo>
                    <a:pt x="4955" y="1460"/>
                  </a:lnTo>
                  <a:cubicBezTo>
                    <a:pt x="4955" y="1460"/>
                    <a:pt x="5136" y="2351"/>
                    <a:pt x="5481" y="3734"/>
                  </a:cubicBezTo>
                  <a:cubicBezTo>
                    <a:pt x="4778" y="4264"/>
                    <a:pt x="4157" y="4895"/>
                    <a:pt x="3639" y="5608"/>
                  </a:cubicBezTo>
                  <a:cubicBezTo>
                    <a:pt x="2127" y="5266"/>
                    <a:pt x="1135" y="5104"/>
                    <a:pt x="1135" y="5104"/>
                  </a:cubicBezTo>
                  <a:lnTo>
                    <a:pt x="22" y="7692"/>
                  </a:lnTo>
                  <a:cubicBezTo>
                    <a:pt x="22" y="7692"/>
                    <a:pt x="819" y="8298"/>
                    <a:pt x="2103" y="9154"/>
                  </a:cubicBezTo>
                  <a:cubicBezTo>
                    <a:pt x="1955" y="9941"/>
                    <a:pt x="1990" y="11679"/>
                    <a:pt x="2004" y="11801"/>
                  </a:cubicBezTo>
                  <a:cubicBezTo>
                    <a:pt x="768" y="12502"/>
                    <a:pt x="0" y="12983"/>
                    <a:pt x="0" y="12983"/>
                  </a:cubicBezTo>
                  <a:lnTo>
                    <a:pt x="1460" y="16645"/>
                  </a:lnTo>
                  <a:cubicBezTo>
                    <a:pt x="1460" y="16645"/>
                    <a:pt x="2351" y="16467"/>
                    <a:pt x="3732" y="16126"/>
                  </a:cubicBezTo>
                  <a:cubicBezTo>
                    <a:pt x="4263" y="16831"/>
                    <a:pt x="4896" y="17454"/>
                    <a:pt x="5611" y="17973"/>
                  </a:cubicBezTo>
                  <a:cubicBezTo>
                    <a:pt x="5273" y="19468"/>
                    <a:pt x="5112" y="20448"/>
                    <a:pt x="5112" y="20448"/>
                  </a:cubicBezTo>
                  <a:lnTo>
                    <a:pt x="7642" y="21536"/>
                  </a:lnTo>
                  <a:cubicBezTo>
                    <a:pt x="7642" y="21536"/>
                    <a:pt x="8236" y="20755"/>
                    <a:pt x="9083" y="19495"/>
                  </a:cubicBezTo>
                  <a:cubicBezTo>
                    <a:pt x="9914" y="19659"/>
                    <a:pt x="11699" y="19617"/>
                    <a:pt x="11812" y="19605"/>
                  </a:cubicBezTo>
                  <a:cubicBezTo>
                    <a:pt x="12507" y="20836"/>
                    <a:pt x="12984" y="21600"/>
                    <a:pt x="12984" y="21600"/>
                  </a:cubicBezTo>
                  <a:lnTo>
                    <a:pt x="16645" y="20140"/>
                  </a:lnTo>
                  <a:cubicBezTo>
                    <a:pt x="16645" y="20140"/>
                    <a:pt x="16465" y="19256"/>
                    <a:pt x="16122" y="17881"/>
                  </a:cubicBezTo>
                  <a:cubicBezTo>
                    <a:pt x="16854" y="17330"/>
                    <a:pt x="17498" y="16672"/>
                    <a:pt x="18029" y="15924"/>
                  </a:cubicBezTo>
                  <a:cubicBezTo>
                    <a:pt x="19510" y="16258"/>
                    <a:pt x="20478" y="16419"/>
                    <a:pt x="20478" y="16419"/>
                  </a:cubicBezTo>
                  <a:lnTo>
                    <a:pt x="21566" y="13889"/>
                  </a:lnTo>
                  <a:cubicBezTo>
                    <a:pt x="21566" y="13889"/>
                    <a:pt x="20777" y="13294"/>
                    <a:pt x="19508" y="12446"/>
                  </a:cubicBezTo>
                  <a:cubicBezTo>
                    <a:pt x="19652" y="11675"/>
                    <a:pt x="19618" y="9922"/>
                    <a:pt x="19602" y="9782"/>
                  </a:cubicBezTo>
                  <a:close/>
                </a:path>
              </a:pathLst>
            </a:custGeom>
            <a:solidFill>
              <a:srgbClr val="72B1D7"/>
            </a:solidFill>
            <a:ln w="25400" cap="flat">
              <a:noFill/>
              <a:miter lim="400000"/>
            </a:ln>
            <a:effectLst/>
          </p:spPr>
          <p:txBody>
            <a:bodyPr wrap="square" lIns="76200" tIns="76200" rIns="76200" bIns="76200" numCol="1" anchor="ctr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</p:grpSp>
      <p:grpSp>
        <p:nvGrpSpPr>
          <p:cNvPr id="2115" name="成组"/>
          <p:cNvGrpSpPr/>
          <p:nvPr/>
        </p:nvGrpSpPr>
        <p:grpSpPr>
          <a:xfrm>
            <a:off x="4821584" y="9929669"/>
            <a:ext cx="1778001" cy="1778001"/>
            <a:chOff x="0" y="0"/>
            <a:chExt cx="1778000" cy="1778000"/>
          </a:xfrm>
        </p:grpSpPr>
        <p:grpSp>
          <p:nvGrpSpPr>
            <p:cNvPr id="2113" name="成组"/>
            <p:cNvGrpSpPr/>
            <p:nvPr/>
          </p:nvGrpSpPr>
          <p:grpSpPr>
            <a:xfrm rot="17136766">
              <a:off x="167547" y="167547"/>
              <a:ext cx="1442906" cy="1442906"/>
              <a:chOff x="0" y="0"/>
              <a:chExt cx="1442904" cy="1442904"/>
            </a:xfrm>
          </p:grpSpPr>
          <p:sp>
            <p:nvSpPr>
              <p:cNvPr id="2111" name="形状"/>
              <p:cNvSpPr/>
              <p:nvPr/>
            </p:nvSpPr>
            <p:spPr>
              <a:xfrm>
                <a:off x="-1" y="0"/>
                <a:ext cx="1442906" cy="14429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8809" y="0"/>
                      <a:pt x="6965" y="573"/>
                      <a:pt x="5363" y="1512"/>
                    </a:cubicBezTo>
                    <a:lnTo>
                      <a:pt x="5376" y="1499"/>
                    </a:lnTo>
                    <a:lnTo>
                      <a:pt x="349" y="349"/>
                    </a:lnTo>
                    <a:lnTo>
                      <a:pt x="1499" y="5376"/>
                    </a:lnTo>
                    <a:lnTo>
                      <a:pt x="1512" y="5363"/>
                    </a:lnTo>
                    <a:cubicBezTo>
                      <a:pt x="573" y="6965"/>
                      <a:pt x="0" y="8809"/>
                      <a:pt x="0" y="10800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0"/>
                    </a:cubicBezTo>
                    <a:cubicBezTo>
                      <a:pt x="21600" y="4835"/>
                      <a:pt x="16765" y="0"/>
                      <a:pt x="10800" y="0"/>
                    </a:cubicBezTo>
                    <a:close/>
                  </a:path>
                </a:pathLst>
              </a:custGeom>
              <a:solidFill>
                <a:srgbClr val="B9B9B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2112" name="圆形"/>
              <p:cNvSpPr/>
              <p:nvPr/>
            </p:nvSpPr>
            <p:spPr>
              <a:xfrm>
                <a:off x="74832" y="74916"/>
                <a:ext cx="1292958" cy="1292958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</p:grpSp>
        <p:sp>
          <p:nvSpPr>
            <p:cNvPr id="2114" name="形状"/>
            <p:cNvSpPr/>
            <p:nvPr/>
          </p:nvSpPr>
          <p:spPr>
            <a:xfrm>
              <a:off x="562367" y="660914"/>
              <a:ext cx="652982" cy="484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085" y="8532"/>
                  </a:moveTo>
                  <a:lnTo>
                    <a:pt x="17798" y="8532"/>
                  </a:lnTo>
                  <a:lnTo>
                    <a:pt x="17798" y="12676"/>
                  </a:lnTo>
                  <a:cubicBezTo>
                    <a:pt x="17798" y="14711"/>
                    <a:pt x="16603" y="16373"/>
                    <a:pt x="15079" y="16373"/>
                  </a:cubicBezTo>
                  <a:lnTo>
                    <a:pt x="9158" y="16373"/>
                  </a:lnTo>
                  <a:lnTo>
                    <a:pt x="9158" y="17810"/>
                  </a:lnTo>
                  <a:cubicBezTo>
                    <a:pt x="9158" y="18927"/>
                    <a:pt x="9837" y="19832"/>
                    <a:pt x="10673" y="19832"/>
                  </a:cubicBezTo>
                  <a:lnTo>
                    <a:pt x="16728" y="19832"/>
                  </a:lnTo>
                  <a:lnTo>
                    <a:pt x="19181" y="21600"/>
                  </a:lnTo>
                  <a:lnTo>
                    <a:pt x="19181" y="19832"/>
                  </a:lnTo>
                  <a:lnTo>
                    <a:pt x="20085" y="19832"/>
                  </a:lnTo>
                  <a:cubicBezTo>
                    <a:pt x="20922" y="19832"/>
                    <a:pt x="21600" y="18927"/>
                    <a:pt x="21600" y="17810"/>
                  </a:cubicBezTo>
                  <a:lnTo>
                    <a:pt x="21600" y="10554"/>
                  </a:lnTo>
                  <a:cubicBezTo>
                    <a:pt x="21600" y="9438"/>
                    <a:pt x="20922" y="8532"/>
                    <a:pt x="20085" y="8532"/>
                  </a:cubicBezTo>
                  <a:close/>
                  <a:moveTo>
                    <a:pt x="6912" y="15450"/>
                  </a:moveTo>
                  <a:lnTo>
                    <a:pt x="6689" y="15450"/>
                  </a:lnTo>
                  <a:lnTo>
                    <a:pt x="2592" y="18372"/>
                  </a:lnTo>
                  <a:lnTo>
                    <a:pt x="2592" y="15450"/>
                  </a:lnTo>
                  <a:lnTo>
                    <a:pt x="2074" y="15450"/>
                  </a:lnTo>
                  <a:cubicBezTo>
                    <a:pt x="928" y="15450"/>
                    <a:pt x="0" y="14211"/>
                    <a:pt x="0" y="12683"/>
                  </a:cubicBezTo>
                  <a:lnTo>
                    <a:pt x="0" y="2767"/>
                  </a:lnTo>
                  <a:cubicBezTo>
                    <a:pt x="0" y="1239"/>
                    <a:pt x="928" y="0"/>
                    <a:pt x="2074" y="0"/>
                  </a:cubicBezTo>
                  <a:lnTo>
                    <a:pt x="15034" y="0"/>
                  </a:lnTo>
                  <a:cubicBezTo>
                    <a:pt x="16179" y="0"/>
                    <a:pt x="17107" y="1239"/>
                    <a:pt x="17107" y="2767"/>
                  </a:cubicBezTo>
                  <a:lnTo>
                    <a:pt x="17107" y="4381"/>
                  </a:lnTo>
                  <a:lnTo>
                    <a:pt x="17107" y="8532"/>
                  </a:lnTo>
                  <a:lnTo>
                    <a:pt x="17107" y="12676"/>
                  </a:lnTo>
                  <a:cubicBezTo>
                    <a:pt x="17107" y="14205"/>
                    <a:pt x="16224" y="15450"/>
                    <a:pt x="15079" y="15450"/>
                  </a:cubicBezTo>
                  <a:lnTo>
                    <a:pt x="9158" y="15450"/>
                  </a:lnTo>
                  <a:cubicBezTo>
                    <a:pt x="9158" y="15450"/>
                    <a:pt x="6912" y="15450"/>
                    <a:pt x="6912" y="15450"/>
                  </a:cubicBezTo>
                  <a:close/>
                </a:path>
              </a:pathLst>
            </a:custGeom>
            <a:solidFill>
              <a:srgbClr val="B9B9B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</p:grpSp>
      <p:sp>
        <p:nvSpPr>
          <p:cNvPr id="2116" name="监理单位审核。"/>
          <p:cNvSpPr txBox="1"/>
          <p:nvPr/>
        </p:nvSpPr>
        <p:spPr>
          <a:xfrm>
            <a:off x="7795868" y="6805700"/>
            <a:ext cx="4502823" cy="126851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914400">
              <a:lnSpc>
                <a:spcPct val="70000"/>
              </a:lnSpc>
              <a:spcBef>
                <a:spcPts val="1600"/>
              </a:spcBef>
              <a:defRPr sz="5000">
                <a:solidFill>
                  <a:srgbClr val="3484C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监理单位审核。</a:t>
            </a:r>
          </a:p>
        </p:txBody>
      </p:sp>
      <p:sp>
        <p:nvSpPr>
          <p:cNvPr id="2117" name="建设单位审核。"/>
          <p:cNvSpPr txBox="1"/>
          <p:nvPr/>
        </p:nvSpPr>
        <p:spPr>
          <a:xfrm>
            <a:off x="6922134" y="10184413"/>
            <a:ext cx="4502823" cy="126851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914400">
              <a:lnSpc>
                <a:spcPct val="70000"/>
              </a:lnSpc>
              <a:spcBef>
                <a:spcPts val="1600"/>
              </a:spcBef>
              <a:defRPr sz="5000">
                <a:solidFill>
                  <a:srgbClr val="3484C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建设单位审核。</a:t>
            </a:r>
          </a:p>
        </p:txBody>
      </p:sp>
      <p:sp>
        <p:nvSpPr>
          <p:cNvPr id="2118" name="时效监控"/>
          <p:cNvSpPr txBox="1"/>
          <p:nvPr/>
        </p:nvSpPr>
        <p:spPr>
          <a:xfrm>
            <a:off x="1117022" y="7031017"/>
            <a:ext cx="2024381" cy="817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ctr">
              <a:defRPr b="1">
                <a:solidFill>
                  <a:srgbClr val="1070F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时效监控</a:t>
            </a:r>
          </a:p>
        </p:txBody>
      </p:sp>
      <p:sp>
        <p:nvSpPr>
          <p:cNvPr id="2119" name="黄灯警示：审核流程超过30日未完成；…"/>
          <p:cNvSpPr txBox="1"/>
          <p:nvPr/>
        </p:nvSpPr>
        <p:spPr>
          <a:xfrm>
            <a:off x="11870845" y="8184484"/>
            <a:ext cx="11638281" cy="1465581"/>
          </a:xfrm>
          <a:prstGeom prst="rect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1270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/>
            <a:r>
              <a:t>黄灯警示：审核流程超过30日未完成；</a:t>
            </a:r>
          </a:p>
          <a:p>
            <a:pPr/>
            <a:r>
              <a:t>红灯预警：现场业主代表审核发现，签证属于事后补录；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99" fill="hold"/>
                                        <p:tgtEl>
                                          <p:spTgt spid="2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99" fill="hold"/>
                                        <p:tgtEl>
                                          <p:spTgt spid="2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19" grpId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22" name="组合 6"/>
          <p:cNvSpPr/>
          <p:nvPr/>
        </p:nvSpPr>
        <p:spPr>
          <a:xfrm>
            <a:off x="10485315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2980B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资料完整</a:t>
            </a:r>
          </a:p>
        </p:txBody>
      </p:sp>
      <p:sp>
        <p:nvSpPr>
          <p:cNvPr id="2123" name="组合 9"/>
          <p:cNvSpPr/>
          <p:nvPr/>
        </p:nvSpPr>
        <p:spPr>
          <a:xfrm>
            <a:off x="6736651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1F608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流程合规</a:t>
            </a:r>
          </a:p>
        </p:txBody>
      </p:sp>
      <p:sp>
        <p:nvSpPr>
          <p:cNvPr id="2124" name="组合 12"/>
          <p:cNvSpPr/>
          <p:nvPr/>
        </p:nvSpPr>
        <p:spPr>
          <a:xfrm>
            <a:off x="17982643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7BB8E1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b="1" sz="4800">
                <a:solidFill>
                  <a:srgbClr val="17375E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125" name="组合 15"/>
          <p:cNvSpPr/>
          <p:nvPr/>
        </p:nvSpPr>
        <p:spPr>
          <a:xfrm>
            <a:off x="14233979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b="1" sz="4800">
                <a:solidFill>
                  <a:srgbClr val="17375E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126" name="文本框 6"/>
          <p:cNvSpPr txBox="1"/>
          <p:nvPr/>
        </p:nvSpPr>
        <p:spPr>
          <a:xfrm>
            <a:off x="2044700" y="539750"/>
            <a:ext cx="3729373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1.签证流程</a:t>
            </a:r>
          </a:p>
        </p:txBody>
      </p:sp>
      <p:sp>
        <p:nvSpPr>
          <p:cNvPr id="2127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sp>
        <p:nvSpPr>
          <p:cNvPr id="2128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  <p:sp>
        <p:nvSpPr>
          <p:cNvPr id="2129" name="线条"/>
          <p:cNvSpPr/>
          <p:nvPr/>
        </p:nvSpPr>
        <p:spPr>
          <a:xfrm>
            <a:off x="11928815" y="1208061"/>
            <a:ext cx="1884293" cy="1"/>
          </a:xfrm>
          <a:prstGeom prst="line">
            <a:avLst/>
          </a:prstGeom>
          <a:ln w="101600">
            <a:solidFill>
              <a:srgbClr val="FFFFFF"/>
            </a:solidFill>
            <a:miter/>
          </a:ln>
        </p:spPr>
        <p:txBody>
          <a:bodyPr tIns="91439" bIns="91439"/>
          <a:lstStyle/>
          <a:p>
            <a:pPr/>
          </a:p>
        </p:txBody>
      </p:sp>
      <p:sp>
        <p:nvSpPr>
          <p:cNvPr id="2130" name="经济签证是“工程结算，索赔、反索赔，事后监督的重要依据，过程资料是证明签证合理、时效合规的重要佐证，也可避免工程隐蔽而无法查证的问题。"/>
          <p:cNvSpPr txBox="1"/>
          <p:nvPr/>
        </p:nvSpPr>
        <p:spPr>
          <a:xfrm>
            <a:off x="14274260" y="5223500"/>
            <a:ext cx="9432286" cy="273614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algn="ctr">
              <a:defRPr b="1">
                <a:solidFill>
                  <a:srgbClr val="1070F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535353"/>
                </a:solidFill>
              </a:rPr>
              <a:t>经济签证是“</a:t>
            </a:r>
            <a:r>
              <a:t>工程结算，索赔、反索赔，事后监督的重要依据，</a:t>
            </a:r>
            <a:r>
              <a:rPr>
                <a:solidFill>
                  <a:srgbClr val="535353"/>
                </a:solidFill>
              </a:rPr>
              <a:t>过程资料是证明签证合理、时效合规的重要佐证，也可避免工程隐蔽而无法查证的问题。</a:t>
            </a:r>
          </a:p>
        </p:txBody>
      </p:sp>
      <p:sp>
        <p:nvSpPr>
          <p:cNvPr id="2131" name="红灯预警：签证流程中，施工单位未提交先关佐证材料；"/>
          <p:cNvSpPr txBox="1"/>
          <p:nvPr/>
        </p:nvSpPr>
        <p:spPr>
          <a:xfrm>
            <a:off x="14280610" y="8184484"/>
            <a:ext cx="9419587" cy="1465581"/>
          </a:xfrm>
          <a:prstGeom prst="rect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1270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/>
            <a:r>
              <a:t>红灯预警：签证流程中，施工单位未提交先关佐证材料；</a:t>
            </a:r>
          </a:p>
        </p:txBody>
      </p:sp>
      <p:grpSp>
        <p:nvGrpSpPr>
          <p:cNvPr id="2135" name="成组"/>
          <p:cNvGrpSpPr/>
          <p:nvPr/>
        </p:nvGrpSpPr>
        <p:grpSpPr>
          <a:xfrm>
            <a:off x="2197949" y="2949407"/>
            <a:ext cx="9494521" cy="3530768"/>
            <a:chOff x="0" y="0"/>
            <a:chExt cx="9494519" cy="3530766"/>
          </a:xfrm>
        </p:grpSpPr>
        <p:sp>
          <p:nvSpPr>
            <p:cNvPr id="2132" name="正方形"/>
            <p:cNvSpPr/>
            <p:nvPr/>
          </p:nvSpPr>
          <p:spPr>
            <a:xfrm>
              <a:off x="0" y="314640"/>
              <a:ext cx="381000" cy="381001"/>
            </a:xfrm>
            <a:prstGeom prst="rect">
              <a:avLst/>
            </a:prstGeom>
            <a:solidFill>
              <a:srgbClr val="3484C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2133" name="对手续不完善 而变更后的施工图或签证， 不能追加造价。 造价人员在审查 变更合理性的基础上， 根据签证资料， 核实工程量时要特别 注意剔除利用设计变更虚增的内容及工程量。"/>
            <p:cNvSpPr txBox="1"/>
            <p:nvPr/>
          </p:nvSpPr>
          <p:spPr>
            <a:xfrm>
              <a:off x="604519" y="1137280"/>
              <a:ext cx="8890001" cy="2393487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1168400">
                <a:spcBef>
                  <a:spcPts val="2000"/>
                </a:spcBef>
                <a:defRPr sz="3200">
                  <a:solidFill>
                    <a:srgbClr val="4D4D4D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对手续不完善 而变更后的施工图或签证， 不能追加造价。 造价人员在审查 变更合理性的基础上， 根据签证资料， 核实工程量时要特别 注意剔除利用设计变更虚增的内容及工程量。</a:t>
              </a:r>
            </a:p>
          </p:txBody>
        </p:sp>
        <p:sp>
          <p:nvSpPr>
            <p:cNvPr id="2134" name="有关设计人员签署"/>
            <p:cNvSpPr txBox="1"/>
            <p:nvPr/>
          </p:nvSpPr>
          <p:spPr>
            <a:xfrm>
              <a:off x="604519" y="0"/>
              <a:ext cx="7620001" cy="10102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spcBef>
                  <a:spcPts val="11000"/>
                </a:spcBef>
                <a:defRPr sz="5000">
                  <a:solidFill>
                    <a:srgbClr val="3484C9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有关设计人员签署</a:t>
              </a:r>
            </a:p>
          </p:txBody>
        </p:sp>
      </p:grpSp>
      <p:grpSp>
        <p:nvGrpSpPr>
          <p:cNvPr id="2139" name="成组"/>
          <p:cNvGrpSpPr/>
          <p:nvPr/>
        </p:nvGrpSpPr>
        <p:grpSpPr>
          <a:xfrm>
            <a:off x="2197949" y="6738829"/>
            <a:ext cx="9494522" cy="3580164"/>
            <a:chOff x="0" y="0"/>
            <a:chExt cx="9494520" cy="3580162"/>
          </a:xfrm>
        </p:grpSpPr>
        <p:sp>
          <p:nvSpPr>
            <p:cNvPr id="2136" name="正方形"/>
            <p:cNvSpPr/>
            <p:nvPr/>
          </p:nvSpPr>
          <p:spPr>
            <a:xfrm>
              <a:off x="0" y="314640"/>
              <a:ext cx="381000" cy="381001"/>
            </a:xfrm>
            <a:prstGeom prst="rect">
              <a:avLst/>
            </a:prstGeom>
            <a:solidFill>
              <a:srgbClr val="72B1D7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2137" name="审核 签证必须深入现场， 进行实测。 对个别现场代表责任心不 强， 工作马马虎虎草率挥笔造成错签的， 审核人员要以现场 实测数据为依据， 严格把关。"/>
            <p:cNvSpPr txBox="1"/>
            <p:nvPr/>
          </p:nvSpPr>
          <p:spPr>
            <a:xfrm>
              <a:off x="604520" y="1146241"/>
              <a:ext cx="8890001" cy="243392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1168400">
                <a:spcBef>
                  <a:spcPts val="2000"/>
                </a:spcBef>
                <a:defRPr sz="3200">
                  <a:solidFill>
                    <a:srgbClr val="4D4D4D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审核 签证必须深入现场， 进行实测。 对个别现场代表责任心不 强， 工作马马虎虎草率挥笔造成错签的， 审核人员要以现场 实测数据为依据， 严格把关。</a:t>
              </a:r>
            </a:p>
          </p:txBody>
        </p:sp>
        <p:sp>
          <p:nvSpPr>
            <p:cNvPr id="2138" name="坚持现场代表勘察取证"/>
            <p:cNvSpPr txBox="1"/>
            <p:nvPr/>
          </p:nvSpPr>
          <p:spPr>
            <a:xfrm>
              <a:off x="604520" y="0"/>
              <a:ext cx="7620001" cy="10102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spcBef>
                  <a:spcPts val="11000"/>
                </a:spcBef>
                <a:defRPr sz="5000">
                  <a:solidFill>
                    <a:srgbClr val="3484C9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坚持现场代表勘察取证</a:t>
              </a:r>
            </a:p>
          </p:txBody>
        </p:sp>
      </p:grpSp>
      <p:grpSp>
        <p:nvGrpSpPr>
          <p:cNvPr id="2143" name="成组"/>
          <p:cNvGrpSpPr/>
          <p:nvPr/>
        </p:nvGrpSpPr>
        <p:grpSpPr>
          <a:xfrm>
            <a:off x="2197949" y="10577648"/>
            <a:ext cx="9494521" cy="2041447"/>
            <a:chOff x="0" y="0"/>
            <a:chExt cx="9494519" cy="2041446"/>
          </a:xfrm>
        </p:grpSpPr>
        <p:sp>
          <p:nvSpPr>
            <p:cNvPr id="2140" name="正方形"/>
            <p:cNvSpPr/>
            <p:nvPr/>
          </p:nvSpPr>
          <p:spPr>
            <a:xfrm>
              <a:off x="0" y="314640"/>
              <a:ext cx="381000" cy="381001"/>
            </a:xfrm>
            <a:prstGeom prst="rect">
              <a:avLst/>
            </a:prstGeom>
            <a:solidFill>
              <a:srgbClr val="3197E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2141" name="采集实地影像资料，防止工程隐蔽无法查证。"/>
            <p:cNvSpPr txBox="1"/>
            <p:nvPr/>
          </p:nvSpPr>
          <p:spPr>
            <a:xfrm>
              <a:off x="604519" y="1147366"/>
              <a:ext cx="8890001" cy="8940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1168400">
                <a:spcBef>
                  <a:spcPts val="2000"/>
                </a:spcBef>
                <a:defRPr sz="3200">
                  <a:solidFill>
                    <a:srgbClr val="4D4D4D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采集实地影像资料，防止工程隐蔽无法查证。</a:t>
              </a:r>
            </a:p>
          </p:txBody>
        </p:sp>
        <p:sp>
          <p:nvSpPr>
            <p:cNvPr id="2142" name="实地影像资料"/>
            <p:cNvSpPr txBox="1"/>
            <p:nvPr/>
          </p:nvSpPr>
          <p:spPr>
            <a:xfrm>
              <a:off x="604519" y="0"/>
              <a:ext cx="7620001" cy="10102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spcBef>
                  <a:spcPts val="11000"/>
                </a:spcBef>
                <a:defRPr sz="5000">
                  <a:solidFill>
                    <a:srgbClr val="3484C9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实地影像资料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99" fill="hold"/>
                                        <p:tgtEl>
                                          <p:spTgt spid="2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99" fill="hold"/>
                                        <p:tgtEl>
                                          <p:spTgt spid="2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31" grpId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46" name="组合 6"/>
          <p:cNvSpPr/>
          <p:nvPr/>
        </p:nvSpPr>
        <p:spPr>
          <a:xfrm>
            <a:off x="10485315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2980B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签证数量</a:t>
            </a:r>
          </a:p>
        </p:txBody>
      </p:sp>
      <p:sp>
        <p:nvSpPr>
          <p:cNvPr id="2147" name="组合 9"/>
          <p:cNvSpPr/>
          <p:nvPr/>
        </p:nvSpPr>
        <p:spPr>
          <a:xfrm>
            <a:off x="6736651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1F608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签证部位</a:t>
            </a:r>
          </a:p>
        </p:txBody>
      </p:sp>
      <p:sp>
        <p:nvSpPr>
          <p:cNvPr id="2148" name="组合 12"/>
          <p:cNvSpPr/>
          <p:nvPr/>
        </p:nvSpPr>
        <p:spPr>
          <a:xfrm>
            <a:off x="17982643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7BB8E1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b="1" sz="4800">
                <a:solidFill>
                  <a:srgbClr val="17375E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149" name="组合 15"/>
          <p:cNvSpPr/>
          <p:nvPr/>
        </p:nvSpPr>
        <p:spPr>
          <a:xfrm>
            <a:off x="14233979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签证原因</a:t>
            </a:r>
          </a:p>
        </p:txBody>
      </p:sp>
      <p:sp>
        <p:nvSpPr>
          <p:cNvPr id="2150" name="文本框 6"/>
          <p:cNvSpPr txBox="1"/>
          <p:nvPr/>
        </p:nvSpPr>
        <p:spPr>
          <a:xfrm>
            <a:off x="2044700" y="539750"/>
            <a:ext cx="3729373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2.签证内容</a:t>
            </a:r>
          </a:p>
        </p:txBody>
      </p:sp>
      <p:sp>
        <p:nvSpPr>
          <p:cNvPr id="2151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sp>
        <p:nvSpPr>
          <p:cNvPr id="2152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  <p:sp>
        <p:nvSpPr>
          <p:cNvPr id="2153" name="线条"/>
          <p:cNvSpPr/>
          <p:nvPr/>
        </p:nvSpPr>
        <p:spPr>
          <a:xfrm>
            <a:off x="8169615" y="1208061"/>
            <a:ext cx="1884293" cy="1"/>
          </a:xfrm>
          <a:prstGeom prst="line">
            <a:avLst/>
          </a:prstGeom>
          <a:ln w="101600">
            <a:solidFill>
              <a:srgbClr val="FFFFFF"/>
            </a:solidFill>
            <a:miter/>
          </a:ln>
        </p:spPr>
        <p:txBody>
          <a:bodyPr tIns="91439" bIns="91439"/>
          <a:lstStyle/>
          <a:p>
            <a:pPr/>
          </a:p>
        </p:txBody>
      </p:sp>
      <p:pic>
        <p:nvPicPr>
          <p:cNvPr id="2154" name="中后台1440.png" descr="中后台14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7234" y="2243015"/>
            <a:ext cx="16962150" cy="1081991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0" dir="2700000">
              <a:srgbClr val="000000">
                <a:alpha val="75000"/>
              </a:srgbClr>
            </a:outerShdw>
          </a:effectLst>
        </p:spPr>
      </p:pic>
      <p:sp>
        <p:nvSpPr>
          <p:cNvPr id="2155" name="矩形"/>
          <p:cNvSpPr/>
          <p:nvPr/>
        </p:nvSpPr>
        <p:spPr>
          <a:xfrm>
            <a:off x="5052434" y="6764973"/>
            <a:ext cx="9940869" cy="817881"/>
          </a:xfrm>
          <a:prstGeom prst="rect">
            <a:avLst/>
          </a:prstGeom>
          <a:ln w="76200">
            <a:solidFill>
              <a:srgbClr val="FF2600"/>
            </a:solidFill>
            <a:miter/>
          </a:ln>
        </p:spPr>
        <p:txBody>
          <a:bodyPr tIns="91439" bIns="91439" anchor="ctr"/>
          <a:lstStyle/>
          <a:p>
            <a:pPr>
              <a:defRPr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156" name="施工单位申请签证时，必须明确变更的部位。"/>
          <p:cNvSpPr txBox="1"/>
          <p:nvPr/>
        </p:nvSpPr>
        <p:spPr>
          <a:xfrm>
            <a:off x="18462218" y="3284478"/>
            <a:ext cx="5588001" cy="1452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algn="just">
              <a:defRPr b="1">
                <a:solidFill>
                  <a:srgbClr val="1070F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535353"/>
                </a:solidFill>
              </a:rPr>
              <a:t>施工单位申请签证时，必须明确</a:t>
            </a:r>
            <a:r>
              <a:t>变更的部位</a:t>
            </a:r>
            <a:r>
              <a:rPr>
                <a:solidFill>
                  <a:srgbClr val="535353"/>
                </a:solidFill>
              </a:rPr>
              <a:t>。</a:t>
            </a:r>
          </a:p>
        </p:txBody>
      </p:sp>
      <p:sp>
        <p:nvSpPr>
          <p:cNvPr id="2157" name="黄灯警示：针对分部分项工程，同一工程多次发生变更；"/>
          <p:cNvSpPr txBox="1"/>
          <p:nvPr/>
        </p:nvSpPr>
        <p:spPr>
          <a:xfrm>
            <a:off x="18462218" y="4965088"/>
            <a:ext cx="5588001" cy="2100581"/>
          </a:xfrm>
          <a:prstGeom prst="rect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1270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/>
            <a:r>
              <a:t>黄灯警示：针对分部分项工程，同一工程多次发生变更；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800"/>
                                        <p:tgtEl>
                                          <p:spTgt spid="2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99" fill="hold"/>
                                        <p:tgtEl>
                                          <p:spTgt spid="2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99" fill="hold"/>
                                        <p:tgtEl>
                                          <p:spTgt spid="2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55" grpId="1"/>
      <p:bldP build="whole" bldLvl="1" animBg="1" rev="0" advAuto="0" spid="2157" grpId="2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62" name="组合 6"/>
          <p:cNvSpPr/>
          <p:nvPr/>
        </p:nvSpPr>
        <p:spPr>
          <a:xfrm>
            <a:off x="10485315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2980B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签证数量</a:t>
            </a:r>
          </a:p>
        </p:txBody>
      </p:sp>
      <p:sp>
        <p:nvSpPr>
          <p:cNvPr id="2163" name="组合 9"/>
          <p:cNvSpPr/>
          <p:nvPr/>
        </p:nvSpPr>
        <p:spPr>
          <a:xfrm>
            <a:off x="6736651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1F608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签证部位</a:t>
            </a:r>
          </a:p>
        </p:txBody>
      </p:sp>
      <p:sp>
        <p:nvSpPr>
          <p:cNvPr id="2164" name="组合 12"/>
          <p:cNvSpPr/>
          <p:nvPr/>
        </p:nvSpPr>
        <p:spPr>
          <a:xfrm>
            <a:off x="17982643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7BB8E1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b="1" sz="4800">
                <a:solidFill>
                  <a:srgbClr val="17375E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165" name="组合 15"/>
          <p:cNvSpPr/>
          <p:nvPr/>
        </p:nvSpPr>
        <p:spPr>
          <a:xfrm>
            <a:off x="14233979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签证原因</a:t>
            </a:r>
          </a:p>
        </p:txBody>
      </p:sp>
      <p:sp>
        <p:nvSpPr>
          <p:cNvPr id="2166" name="文本框 6"/>
          <p:cNvSpPr txBox="1"/>
          <p:nvPr/>
        </p:nvSpPr>
        <p:spPr>
          <a:xfrm>
            <a:off x="2044700" y="539750"/>
            <a:ext cx="3729373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2.签证内容</a:t>
            </a:r>
          </a:p>
        </p:txBody>
      </p:sp>
      <p:sp>
        <p:nvSpPr>
          <p:cNvPr id="2167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sp>
        <p:nvSpPr>
          <p:cNvPr id="2168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  <p:sp>
        <p:nvSpPr>
          <p:cNvPr id="2169" name="线条"/>
          <p:cNvSpPr/>
          <p:nvPr/>
        </p:nvSpPr>
        <p:spPr>
          <a:xfrm>
            <a:off x="11903415" y="1208061"/>
            <a:ext cx="1884293" cy="1"/>
          </a:xfrm>
          <a:prstGeom prst="line">
            <a:avLst/>
          </a:prstGeom>
          <a:ln w="101600">
            <a:solidFill>
              <a:srgbClr val="FFFFFF"/>
            </a:solidFill>
            <a:miter/>
          </a:ln>
        </p:spPr>
        <p:txBody>
          <a:bodyPr tIns="91439" bIns="91439"/>
          <a:lstStyle/>
          <a:p>
            <a:pPr/>
          </a:p>
        </p:txBody>
      </p:sp>
      <p:pic>
        <p:nvPicPr>
          <p:cNvPr id="2170" name="中后台1440.png" descr="中后台14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7234" y="2243015"/>
            <a:ext cx="16962150" cy="1081991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0" dir="2700000">
              <a:srgbClr val="000000">
                <a:alpha val="75000"/>
              </a:srgbClr>
            </a:outerShdw>
          </a:effectLst>
        </p:spPr>
      </p:pic>
      <p:sp>
        <p:nvSpPr>
          <p:cNvPr id="2171" name="矩形"/>
          <p:cNvSpPr/>
          <p:nvPr/>
        </p:nvSpPr>
        <p:spPr>
          <a:xfrm>
            <a:off x="5052434" y="9309492"/>
            <a:ext cx="9940869" cy="2054546"/>
          </a:xfrm>
          <a:prstGeom prst="rect">
            <a:avLst/>
          </a:prstGeom>
          <a:ln w="76200">
            <a:solidFill>
              <a:srgbClr val="FF2600"/>
            </a:solidFill>
            <a:miter/>
          </a:ln>
        </p:spPr>
        <p:txBody>
          <a:bodyPr tIns="91439" bIns="91439" anchor="ctr"/>
          <a:lstStyle/>
          <a:p>
            <a:pPr>
              <a:defRPr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172" name="已经现场代表签署而未经造价人员认证的签证不具备法律效力。同时必须明确签证的相关数据，系统数据作为结算数据。"/>
          <p:cNvSpPr txBox="1"/>
          <p:nvPr/>
        </p:nvSpPr>
        <p:spPr>
          <a:xfrm>
            <a:off x="18462218" y="3284478"/>
            <a:ext cx="5588001" cy="3357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algn="just">
              <a:defRPr b="1">
                <a:solidFill>
                  <a:srgbClr val="1070F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535353"/>
                </a:solidFill>
              </a:rPr>
              <a:t>已经</a:t>
            </a:r>
            <a:r>
              <a:t>现场代表</a:t>
            </a:r>
            <a:r>
              <a:rPr>
                <a:solidFill>
                  <a:srgbClr val="535353"/>
                </a:solidFill>
              </a:rPr>
              <a:t>签署而未经</a:t>
            </a:r>
            <a:r>
              <a:t>造价人员</a:t>
            </a:r>
            <a:r>
              <a:rPr>
                <a:solidFill>
                  <a:srgbClr val="535353"/>
                </a:solidFill>
              </a:rPr>
              <a:t>认证的签证不具备法律效力。同时必须明确签证的相关数据，系统数据作为结算数据。</a:t>
            </a:r>
          </a:p>
        </p:txBody>
      </p:sp>
      <p:sp>
        <p:nvSpPr>
          <p:cNvPr id="2173" name="红灯预警：施工方提交申请没有上传现场代表及造价人员签证文件的；"/>
          <p:cNvSpPr txBox="1"/>
          <p:nvPr/>
        </p:nvSpPr>
        <p:spPr>
          <a:xfrm>
            <a:off x="18462218" y="8009532"/>
            <a:ext cx="5588001" cy="2100581"/>
          </a:xfrm>
          <a:prstGeom prst="rect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1270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/>
            <a:r>
              <a:t>红灯预警：施工方提交申请没有上传现场代表及造价人员签证文件的；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800"/>
                                        <p:tgtEl>
                                          <p:spTgt spid="2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99" fill="hold"/>
                                        <p:tgtEl>
                                          <p:spTgt spid="2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99" fill="hold"/>
                                        <p:tgtEl>
                                          <p:spTgt spid="2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71" grpId="1"/>
      <p:bldP build="whole" bldLvl="1" animBg="1" rev="0" advAuto="0" spid="2173" grpId="2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76" name="组合 6"/>
          <p:cNvSpPr/>
          <p:nvPr/>
        </p:nvSpPr>
        <p:spPr>
          <a:xfrm>
            <a:off x="10485315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2980B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签证数量</a:t>
            </a:r>
          </a:p>
        </p:txBody>
      </p:sp>
      <p:sp>
        <p:nvSpPr>
          <p:cNvPr id="2177" name="组合 9"/>
          <p:cNvSpPr/>
          <p:nvPr/>
        </p:nvSpPr>
        <p:spPr>
          <a:xfrm>
            <a:off x="6736651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1F608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签证部位</a:t>
            </a:r>
          </a:p>
        </p:txBody>
      </p:sp>
      <p:sp>
        <p:nvSpPr>
          <p:cNvPr id="2178" name="组合 12"/>
          <p:cNvSpPr/>
          <p:nvPr/>
        </p:nvSpPr>
        <p:spPr>
          <a:xfrm>
            <a:off x="17982643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7BB8E1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b="1" sz="4800">
                <a:solidFill>
                  <a:srgbClr val="17375E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179" name="组合 15"/>
          <p:cNvSpPr/>
          <p:nvPr/>
        </p:nvSpPr>
        <p:spPr>
          <a:xfrm>
            <a:off x="14233979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签证原因</a:t>
            </a:r>
          </a:p>
        </p:txBody>
      </p:sp>
      <p:sp>
        <p:nvSpPr>
          <p:cNvPr id="2180" name="文本框 6"/>
          <p:cNvSpPr txBox="1"/>
          <p:nvPr/>
        </p:nvSpPr>
        <p:spPr>
          <a:xfrm>
            <a:off x="2044700" y="539750"/>
            <a:ext cx="3729373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2.签证内容</a:t>
            </a:r>
          </a:p>
        </p:txBody>
      </p:sp>
      <p:sp>
        <p:nvSpPr>
          <p:cNvPr id="2181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sp>
        <p:nvSpPr>
          <p:cNvPr id="2182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  <p:sp>
        <p:nvSpPr>
          <p:cNvPr id="2183" name="线条"/>
          <p:cNvSpPr/>
          <p:nvPr/>
        </p:nvSpPr>
        <p:spPr>
          <a:xfrm>
            <a:off x="15713416" y="1208061"/>
            <a:ext cx="1884293" cy="1"/>
          </a:xfrm>
          <a:prstGeom prst="line">
            <a:avLst/>
          </a:prstGeom>
          <a:ln w="101600">
            <a:solidFill>
              <a:srgbClr val="FFFFFF"/>
            </a:solidFill>
            <a:miter/>
          </a:ln>
        </p:spPr>
        <p:txBody>
          <a:bodyPr tIns="91439" bIns="91439"/>
          <a:lstStyle/>
          <a:p>
            <a:pPr/>
          </a:p>
        </p:txBody>
      </p:sp>
      <p:pic>
        <p:nvPicPr>
          <p:cNvPr id="2184" name="中后台1440.png" descr="中后台14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7234" y="2243015"/>
            <a:ext cx="16962150" cy="1081991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0" dir="2700000">
              <a:srgbClr val="000000">
                <a:alpha val="75000"/>
              </a:srgbClr>
            </a:outerShdw>
          </a:effectLst>
        </p:spPr>
      </p:pic>
      <p:sp>
        <p:nvSpPr>
          <p:cNvPr id="2185" name="矩形"/>
          <p:cNvSpPr/>
          <p:nvPr/>
        </p:nvSpPr>
        <p:spPr>
          <a:xfrm>
            <a:off x="5052434" y="7674850"/>
            <a:ext cx="9940869" cy="1634643"/>
          </a:xfrm>
          <a:prstGeom prst="rect">
            <a:avLst/>
          </a:prstGeom>
          <a:ln w="76200">
            <a:solidFill>
              <a:srgbClr val="FF2600"/>
            </a:solidFill>
            <a:miter/>
          </a:ln>
        </p:spPr>
        <p:txBody>
          <a:bodyPr tIns="91439" bIns="91439" anchor="ctr"/>
          <a:lstStyle/>
          <a:p>
            <a:pPr>
              <a:defRPr>
                <a:solidFill>
                  <a:srgbClr val="F9F9F9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186" name="施工单位应该以必要的文字说明清楚签证的原因，表述不能含糊其辞、模棱两可。"/>
          <p:cNvSpPr txBox="1"/>
          <p:nvPr/>
        </p:nvSpPr>
        <p:spPr>
          <a:xfrm>
            <a:off x="18462218" y="3284478"/>
            <a:ext cx="5588001" cy="2722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just">
              <a:defRPr b="1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solidFill>
                  <a:srgbClr val="1070FD"/>
                </a:solidFill>
              </a:defRPr>
            </a:pPr>
            <a:r>
              <a:rPr>
                <a:solidFill>
                  <a:srgbClr val="535353"/>
                </a:solidFill>
              </a:rPr>
              <a:t>施工单位应该以必要的文字说明清楚签证的原因，表述不能含糊其辞、模棱两可。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800"/>
                                        <p:tgtEl>
                                          <p:spTgt spid="2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85" grpId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89" name="组合 6"/>
          <p:cNvSpPr/>
          <p:nvPr/>
        </p:nvSpPr>
        <p:spPr>
          <a:xfrm>
            <a:off x="10485316" y="161290"/>
            <a:ext cx="51054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2980B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签证现场审核</a:t>
            </a:r>
          </a:p>
        </p:txBody>
      </p:sp>
      <p:sp>
        <p:nvSpPr>
          <p:cNvPr id="2190" name="组合 9"/>
          <p:cNvSpPr/>
          <p:nvPr/>
        </p:nvSpPr>
        <p:spPr>
          <a:xfrm>
            <a:off x="6736651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1F608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范围监控</a:t>
            </a:r>
          </a:p>
        </p:txBody>
      </p:sp>
      <p:sp>
        <p:nvSpPr>
          <p:cNvPr id="2191" name="组合 12"/>
          <p:cNvSpPr/>
          <p:nvPr/>
        </p:nvSpPr>
        <p:spPr>
          <a:xfrm>
            <a:off x="18744643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7BB8E1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b="1" sz="4800">
                <a:solidFill>
                  <a:srgbClr val="17375E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192" name="组合 15"/>
          <p:cNvSpPr/>
          <p:nvPr/>
        </p:nvSpPr>
        <p:spPr>
          <a:xfrm>
            <a:off x="14995979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193" name="文本框 6"/>
          <p:cNvSpPr txBox="1"/>
          <p:nvPr/>
        </p:nvSpPr>
        <p:spPr>
          <a:xfrm>
            <a:off x="2044700" y="539750"/>
            <a:ext cx="3729373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3.签证范围</a:t>
            </a:r>
          </a:p>
        </p:txBody>
      </p:sp>
      <p:sp>
        <p:nvSpPr>
          <p:cNvPr id="2194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sp>
        <p:nvSpPr>
          <p:cNvPr id="2195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  <p:sp>
        <p:nvSpPr>
          <p:cNvPr id="2196" name="线条"/>
          <p:cNvSpPr/>
          <p:nvPr/>
        </p:nvSpPr>
        <p:spPr>
          <a:xfrm>
            <a:off x="8195016" y="1208061"/>
            <a:ext cx="1884293" cy="1"/>
          </a:xfrm>
          <a:prstGeom prst="line">
            <a:avLst/>
          </a:prstGeom>
          <a:ln w="101600">
            <a:solidFill>
              <a:srgbClr val="FFFFFF"/>
            </a:solidFill>
            <a:miter/>
          </a:ln>
        </p:spPr>
        <p:txBody>
          <a:bodyPr tIns="91439" bIns="91439"/>
          <a:lstStyle/>
          <a:p>
            <a:pPr/>
          </a:p>
        </p:txBody>
      </p:sp>
      <p:grpSp>
        <p:nvGrpSpPr>
          <p:cNvPr id="2206" name="成组"/>
          <p:cNvGrpSpPr/>
          <p:nvPr/>
        </p:nvGrpSpPr>
        <p:grpSpPr>
          <a:xfrm>
            <a:off x="9562044" y="3334509"/>
            <a:ext cx="5259912" cy="9348534"/>
            <a:chOff x="0" y="0"/>
            <a:chExt cx="5259911" cy="9348533"/>
          </a:xfrm>
        </p:grpSpPr>
        <p:grpSp>
          <p:nvGrpSpPr>
            <p:cNvPr id="2199" name="成组"/>
            <p:cNvGrpSpPr/>
            <p:nvPr/>
          </p:nvGrpSpPr>
          <p:grpSpPr>
            <a:xfrm>
              <a:off x="0" y="0"/>
              <a:ext cx="5259912" cy="9348534"/>
              <a:chOff x="0" y="0"/>
              <a:chExt cx="5259911" cy="9348533"/>
            </a:xfrm>
          </p:grpSpPr>
          <p:sp>
            <p:nvSpPr>
              <p:cNvPr id="2197" name="相关业务系统签证库"/>
              <p:cNvSpPr/>
              <p:nvPr/>
            </p:nvSpPr>
            <p:spPr>
              <a:xfrm>
                <a:off x="0" y="0"/>
                <a:ext cx="5259912" cy="876652"/>
              </a:xfrm>
              <a:prstGeom prst="rect">
                <a:avLst/>
              </a:prstGeom>
              <a:solidFill>
                <a:srgbClr val="064951">
                  <a:alpha val="50049"/>
                </a:srgbClr>
              </a:solidFill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 defTabSz="914400">
                  <a:lnSpc>
                    <a:spcPct val="80000"/>
                  </a:lnSpc>
                  <a:spcBef>
                    <a:spcPts val="11000"/>
                  </a:spcBef>
                  <a:defRPr b="1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相关业务系统签证库</a:t>
                </a:r>
              </a:p>
            </p:txBody>
          </p:sp>
          <p:sp>
            <p:nvSpPr>
              <p:cNvPr id="2198" name="矩形"/>
              <p:cNvSpPr/>
              <p:nvPr/>
            </p:nvSpPr>
            <p:spPr>
              <a:xfrm>
                <a:off x="0" y="876652"/>
                <a:ext cx="5259911" cy="8471882"/>
              </a:xfrm>
              <a:prstGeom prst="rect">
                <a:avLst/>
              </a:prstGeom>
              <a:solidFill>
                <a:srgbClr val="4CB7F5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76200" dist="1270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b="1" sz="2400">
                    <a:solidFill>
                      <a:srgbClr val="33333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</p:grpSp>
        <p:sp>
          <p:nvSpPr>
            <p:cNvPr id="2200" name="工程开工后"/>
            <p:cNvSpPr/>
            <p:nvPr/>
          </p:nvSpPr>
          <p:spPr>
            <a:xfrm>
              <a:off x="470955" y="2562384"/>
              <a:ext cx="4318001" cy="1016001"/>
            </a:xfrm>
            <a:prstGeom prst="rect">
              <a:avLst/>
            </a:prstGeom>
            <a:solidFill>
              <a:srgbClr val="91FDFF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76200" dist="127000" dir="5400000">
                <a:srgbClr val="000000">
                  <a:alpha val="16561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914400">
                <a:lnSpc>
                  <a:spcPct val="80000"/>
                </a:lnSpc>
                <a:spcBef>
                  <a:spcPts val="11000"/>
                </a:spcBef>
                <a:defRPr b="1" sz="4000">
                  <a:solidFill>
                    <a:srgbClr val="53535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工程开工后</a:t>
              </a:r>
            </a:p>
          </p:txBody>
        </p:sp>
        <p:sp>
          <p:nvSpPr>
            <p:cNvPr id="2201" name="土方开挖时"/>
            <p:cNvSpPr/>
            <p:nvPr/>
          </p:nvSpPr>
          <p:spPr>
            <a:xfrm>
              <a:off x="470955" y="1247132"/>
              <a:ext cx="4318001" cy="1016001"/>
            </a:xfrm>
            <a:prstGeom prst="rect">
              <a:avLst/>
            </a:prstGeom>
            <a:solidFill>
              <a:srgbClr val="91FDFF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76200" dist="127000" dir="5400000">
                <a:srgbClr val="000000">
                  <a:alpha val="16561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914400">
                <a:lnSpc>
                  <a:spcPct val="80000"/>
                </a:lnSpc>
                <a:spcBef>
                  <a:spcPts val="11000"/>
                </a:spcBef>
                <a:defRPr b="1" sz="4000">
                  <a:solidFill>
                    <a:srgbClr val="53535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土方开挖时</a:t>
              </a:r>
            </a:p>
          </p:txBody>
        </p:sp>
        <p:sp>
          <p:nvSpPr>
            <p:cNvPr id="2202" name="停工损失"/>
            <p:cNvSpPr/>
            <p:nvPr/>
          </p:nvSpPr>
          <p:spPr>
            <a:xfrm>
              <a:off x="470955" y="3877636"/>
              <a:ext cx="4318001" cy="1016001"/>
            </a:xfrm>
            <a:prstGeom prst="rect">
              <a:avLst/>
            </a:prstGeom>
            <a:solidFill>
              <a:srgbClr val="91FDFF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76200" dist="127000" dir="5400000">
                <a:srgbClr val="000000">
                  <a:alpha val="16561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914400">
                <a:lnSpc>
                  <a:spcPct val="80000"/>
                </a:lnSpc>
                <a:spcBef>
                  <a:spcPts val="11000"/>
                </a:spcBef>
                <a:defRPr b="1" sz="4000">
                  <a:solidFill>
                    <a:srgbClr val="53535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停工损失</a:t>
              </a:r>
            </a:p>
          </p:txBody>
        </p:sp>
        <p:sp>
          <p:nvSpPr>
            <p:cNvPr id="2203" name="供料、采购"/>
            <p:cNvSpPr/>
            <p:nvPr/>
          </p:nvSpPr>
          <p:spPr>
            <a:xfrm>
              <a:off x="470955" y="5192888"/>
              <a:ext cx="4318001" cy="1016001"/>
            </a:xfrm>
            <a:prstGeom prst="rect">
              <a:avLst/>
            </a:prstGeom>
            <a:solidFill>
              <a:srgbClr val="91FDFF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76200" dist="127000" dir="5400000">
                <a:srgbClr val="000000">
                  <a:alpha val="16561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914400">
                <a:lnSpc>
                  <a:spcPct val="80000"/>
                </a:lnSpc>
                <a:spcBef>
                  <a:spcPts val="11000"/>
                </a:spcBef>
                <a:defRPr b="1" sz="4000">
                  <a:solidFill>
                    <a:srgbClr val="53535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供料、采购</a:t>
              </a:r>
            </a:p>
          </p:txBody>
        </p:sp>
        <p:sp>
          <p:nvSpPr>
            <p:cNvPr id="2204" name="工程续建"/>
            <p:cNvSpPr/>
            <p:nvPr/>
          </p:nvSpPr>
          <p:spPr>
            <a:xfrm>
              <a:off x="470955" y="6508139"/>
              <a:ext cx="4318001" cy="1016001"/>
            </a:xfrm>
            <a:prstGeom prst="rect">
              <a:avLst/>
            </a:prstGeom>
            <a:solidFill>
              <a:srgbClr val="91FDFF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76200" dist="127000" dir="5400000">
                <a:srgbClr val="000000">
                  <a:alpha val="16561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914400">
                <a:lnSpc>
                  <a:spcPct val="80000"/>
                </a:lnSpc>
                <a:spcBef>
                  <a:spcPts val="11000"/>
                </a:spcBef>
                <a:defRPr b="1" sz="4000">
                  <a:solidFill>
                    <a:srgbClr val="53535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工程续建</a:t>
              </a:r>
            </a:p>
          </p:txBody>
        </p:sp>
        <p:sp>
          <p:nvSpPr>
            <p:cNvPr id="2205" name="工程以外"/>
            <p:cNvSpPr/>
            <p:nvPr/>
          </p:nvSpPr>
          <p:spPr>
            <a:xfrm>
              <a:off x="470955" y="7823392"/>
              <a:ext cx="4318001" cy="1016001"/>
            </a:xfrm>
            <a:prstGeom prst="rect">
              <a:avLst/>
            </a:prstGeom>
            <a:solidFill>
              <a:srgbClr val="91FDFF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76200" dist="127000" dir="5400000">
                <a:srgbClr val="000000">
                  <a:alpha val="16561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914400">
                <a:lnSpc>
                  <a:spcPct val="80000"/>
                </a:lnSpc>
                <a:spcBef>
                  <a:spcPts val="11000"/>
                </a:spcBef>
                <a:defRPr b="1" sz="4000">
                  <a:solidFill>
                    <a:srgbClr val="53535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工程以外</a:t>
              </a:r>
            </a:p>
          </p:txBody>
        </p:sp>
      </p:grpSp>
      <p:sp>
        <p:nvSpPr>
          <p:cNvPr id="2207" name="预算定额，间接费定额，有关文件、有规定以外的项目"/>
          <p:cNvSpPr txBox="1"/>
          <p:nvPr/>
        </p:nvSpPr>
        <p:spPr>
          <a:xfrm>
            <a:off x="2474726" y="7060086"/>
            <a:ext cx="4030996" cy="18973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just"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预算定额，间接费定额，有关文件、有规定以外的项目</a:t>
            </a:r>
          </a:p>
        </p:txBody>
      </p:sp>
      <p:sp>
        <p:nvSpPr>
          <p:cNvPr id="2208" name="箭头"/>
          <p:cNvSpPr/>
          <p:nvPr/>
        </p:nvSpPr>
        <p:spPr>
          <a:xfrm>
            <a:off x="7453751" y="7428644"/>
            <a:ext cx="1160265" cy="1160265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4CB7F5"/>
          </a:solidFill>
          <a:ln w="25400">
            <a:miter lim="400000"/>
          </a:ln>
          <a:effectLst>
            <a:outerShdw sx="100000" sy="100000" kx="0" ky="0" algn="b" rotWithShape="0" blurRad="76200" dist="127000" dir="5400000">
              <a:srgbClr val="000000">
                <a:alpha val="16561"/>
              </a:srgbClr>
            </a:outerShdw>
          </a:effectLst>
        </p:spPr>
        <p:txBody>
          <a:bodyPr lIns="0" tIns="0" rIns="0" bIns="0" anchor="ctr"/>
          <a:lstStyle/>
          <a:p>
            <a:pPr algn="ctr" defTabSz="914400">
              <a:lnSpc>
                <a:spcPct val="80000"/>
              </a:lnSpc>
              <a:spcBef>
                <a:spcPts val="11000"/>
              </a:spcBef>
              <a:defRPr b="1" sz="24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209" name="箭头"/>
          <p:cNvSpPr/>
          <p:nvPr/>
        </p:nvSpPr>
        <p:spPr>
          <a:xfrm>
            <a:off x="15769984" y="7428644"/>
            <a:ext cx="1160265" cy="1160265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4CB7F5"/>
          </a:solidFill>
          <a:ln w="25400">
            <a:miter lim="400000"/>
          </a:ln>
          <a:effectLst>
            <a:outerShdw sx="100000" sy="100000" kx="0" ky="0" algn="b" rotWithShape="0" blurRad="76200" dist="127000" dir="5400000">
              <a:srgbClr val="000000">
                <a:alpha val="16561"/>
              </a:srgbClr>
            </a:outerShdw>
          </a:effectLst>
        </p:spPr>
        <p:txBody>
          <a:bodyPr lIns="0" tIns="0" rIns="0" bIns="0" anchor="ctr"/>
          <a:lstStyle/>
          <a:p>
            <a:pPr algn="ctr" defTabSz="914400">
              <a:lnSpc>
                <a:spcPct val="80000"/>
              </a:lnSpc>
              <a:spcBef>
                <a:spcPts val="11000"/>
              </a:spcBef>
              <a:defRPr b="1" sz="24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grpSp>
        <p:nvGrpSpPr>
          <p:cNvPr id="2212" name="成组"/>
          <p:cNvGrpSpPr/>
          <p:nvPr/>
        </p:nvGrpSpPr>
        <p:grpSpPr>
          <a:xfrm>
            <a:off x="17878277" y="5677859"/>
            <a:ext cx="4030996" cy="3832058"/>
            <a:chOff x="0" y="0"/>
            <a:chExt cx="4030995" cy="3832056"/>
          </a:xfrm>
        </p:grpSpPr>
        <p:sp>
          <p:nvSpPr>
            <p:cNvPr id="2210" name="安全帽"/>
            <p:cNvSpPr/>
            <p:nvPr/>
          </p:nvSpPr>
          <p:spPr>
            <a:xfrm flipH="1">
              <a:off x="694435" y="0"/>
              <a:ext cx="2286391" cy="2750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0" h="21518" fill="norm" stroke="1" extrusionOk="0">
                  <a:moveTo>
                    <a:pt x="9244" y="4"/>
                  </a:moveTo>
                  <a:cubicBezTo>
                    <a:pt x="5439" y="89"/>
                    <a:pt x="689" y="3406"/>
                    <a:pt x="842" y="8320"/>
                  </a:cubicBezTo>
                  <a:cubicBezTo>
                    <a:pt x="61" y="9004"/>
                    <a:pt x="-415" y="9826"/>
                    <a:pt x="501" y="9829"/>
                  </a:cubicBezTo>
                  <a:cubicBezTo>
                    <a:pt x="1190" y="9832"/>
                    <a:pt x="19460" y="9829"/>
                    <a:pt x="20659" y="9829"/>
                  </a:cubicBezTo>
                  <a:cubicBezTo>
                    <a:pt x="21078" y="9829"/>
                    <a:pt x="21185" y="9479"/>
                    <a:pt x="20752" y="9159"/>
                  </a:cubicBezTo>
                  <a:cubicBezTo>
                    <a:pt x="20319" y="8839"/>
                    <a:pt x="18764" y="7947"/>
                    <a:pt x="18118" y="7601"/>
                  </a:cubicBezTo>
                  <a:cubicBezTo>
                    <a:pt x="18064" y="5863"/>
                    <a:pt x="16627" y="3075"/>
                    <a:pt x="16219" y="2702"/>
                  </a:cubicBezTo>
                  <a:cubicBezTo>
                    <a:pt x="15788" y="2442"/>
                    <a:pt x="15205" y="2330"/>
                    <a:pt x="15205" y="2330"/>
                  </a:cubicBezTo>
                  <a:lnTo>
                    <a:pt x="14948" y="1292"/>
                  </a:lnTo>
                  <a:cubicBezTo>
                    <a:pt x="14948" y="1292"/>
                    <a:pt x="13050" y="-82"/>
                    <a:pt x="9244" y="4"/>
                  </a:cubicBezTo>
                  <a:close/>
                  <a:moveTo>
                    <a:pt x="1996" y="10240"/>
                  </a:moveTo>
                  <a:cubicBezTo>
                    <a:pt x="2002" y="10434"/>
                    <a:pt x="2014" y="10625"/>
                    <a:pt x="2034" y="10813"/>
                  </a:cubicBezTo>
                  <a:cubicBezTo>
                    <a:pt x="2471" y="10713"/>
                    <a:pt x="2959" y="10599"/>
                    <a:pt x="3311" y="10513"/>
                  </a:cubicBezTo>
                  <a:cubicBezTo>
                    <a:pt x="3518" y="10463"/>
                    <a:pt x="3634" y="10387"/>
                    <a:pt x="3632" y="10301"/>
                  </a:cubicBezTo>
                  <a:lnTo>
                    <a:pt x="3608" y="10240"/>
                  </a:lnTo>
                  <a:lnTo>
                    <a:pt x="1996" y="10240"/>
                  </a:lnTo>
                  <a:close/>
                  <a:moveTo>
                    <a:pt x="4139" y="10240"/>
                  </a:moveTo>
                  <a:cubicBezTo>
                    <a:pt x="4153" y="10345"/>
                    <a:pt x="4162" y="10759"/>
                    <a:pt x="3452" y="10931"/>
                  </a:cubicBezTo>
                  <a:cubicBezTo>
                    <a:pt x="2635" y="11129"/>
                    <a:pt x="1123" y="11468"/>
                    <a:pt x="1123" y="11468"/>
                  </a:cubicBezTo>
                  <a:lnTo>
                    <a:pt x="1757" y="13228"/>
                  </a:lnTo>
                  <a:lnTo>
                    <a:pt x="13165" y="10240"/>
                  </a:lnTo>
                  <a:lnTo>
                    <a:pt x="4139" y="10240"/>
                  </a:lnTo>
                  <a:close/>
                  <a:moveTo>
                    <a:pt x="14900" y="10240"/>
                  </a:moveTo>
                  <a:lnTo>
                    <a:pt x="14266" y="10407"/>
                  </a:lnTo>
                  <a:lnTo>
                    <a:pt x="2737" y="13425"/>
                  </a:lnTo>
                  <a:cubicBezTo>
                    <a:pt x="3404" y="15068"/>
                    <a:pt x="4316" y="16511"/>
                    <a:pt x="4563" y="17863"/>
                  </a:cubicBezTo>
                  <a:cubicBezTo>
                    <a:pt x="4966" y="20067"/>
                    <a:pt x="3119" y="21518"/>
                    <a:pt x="3119" y="21518"/>
                  </a:cubicBezTo>
                  <a:lnTo>
                    <a:pt x="12443" y="21518"/>
                  </a:lnTo>
                  <a:cubicBezTo>
                    <a:pt x="13033" y="18812"/>
                    <a:pt x="14155" y="19308"/>
                    <a:pt x="15134" y="19283"/>
                  </a:cubicBezTo>
                  <a:cubicBezTo>
                    <a:pt x="16113" y="19259"/>
                    <a:pt x="17322" y="19014"/>
                    <a:pt x="17120" y="17900"/>
                  </a:cubicBezTo>
                  <a:cubicBezTo>
                    <a:pt x="16985" y="17155"/>
                    <a:pt x="17153" y="16918"/>
                    <a:pt x="17484" y="16523"/>
                  </a:cubicBezTo>
                  <a:cubicBezTo>
                    <a:pt x="17816" y="16128"/>
                    <a:pt x="17156" y="15773"/>
                    <a:pt x="17156" y="15773"/>
                  </a:cubicBezTo>
                  <a:lnTo>
                    <a:pt x="17538" y="15588"/>
                  </a:lnTo>
                  <a:cubicBezTo>
                    <a:pt x="17720" y="15500"/>
                    <a:pt x="17812" y="15322"/>
                    <a:pt x="17766" y="15148"/>
                  </a:cubicBezTo>
                  <a:cubicBezTo>
                    <a:pt x="17747" y="15079"/>
                    <a:pt x="17727" y="14994"/>
                    <a:pt x="17702" y="14892"/>
                  </a:cubicBezTo>
                  <a:cubicBezTo>
                    <a:pt x="17620" y="14550"/>
                    <a:pt x="17798" y="14255"/>
                    <a:pt x="18132" y="14149"/>
                  </a:cubicBezTo>
                  <a:cubicBezTo>
                    <a:pt x="18431" y="14055"/>
                    <a:pt x="18645" y="13927"/>
                    <a:pt x="18795" y="13804"/>
                  </a:cubicBezTo>
                  <a:cubicBezTo>
                    <a:pt x="18999" y="13637"/>
                    <a:pt x="18997" y="13350"/>
                    <a:pt x="18845" y="13147"/>
                  </a:cubicBezTo>
                  <a:cubicBezTo>
                    <a:pt x="18291" y="12406"/>
                    <a:pt x="17726" y="11593"/>
                    <a:pt x="17336" y="11069"/>
                  </a:cubicBezTo>
                  <a:cubicBezTo>
                    <a:pt x="17098" y="10750"/>
                    <a:pt x="17117" y="10492"/>
                    <a:pt x="17201" y="10240"/>
                  </a:cubicBezTo>
                  <a:lnTo>
                    <a:pt x="14900" y="10240"/>
                  </a:lnTo>
                  <a:close/>
                  <a:moveTo>
                    <a:pt x="5775" y="11030"/>
                  </a:moveTo>
                  <a:cubicBezTo>
                    <a:pt x="5870" y="11039"/>
                    <a:pt x="5955" y="11094"/>
                    <a:pt x="5985" y="11177"/>
                  </a:cubicBezTo>
                  <a:cubicBezTo>
                    <a:pt x="6024" y="11287"/>
                    <a:pt x="5950" y="11404"/>
                    <a:pt x="5820" y="11438"/>
                  </a:cubicBezTo>
                  <a:cubicBezTo>
                    <a:pt x="5691" y="11472"/>
                    <a:pt x="5553" y="11409"/>
                    <a:pt x="5514" y="11298"/>
                  </a:cubicBezTo>
                  <a:cubicBezTo>
                    <a:pt x="5474" y="11188"/>
                    <a:pt x="5548" y="11071"/>
                    <a:pt x="5678" y="11037"/>
                  </a:cubicBezTo>
                  <a:cubicBezTo>
                    <a:pt x="5710" y="11029"/>
                    <a:pt x="5743" y="11027"/>
                    <a:pt x="5775" y="11030"/>
                  </a:cubicBezTo>
                  <a:close/>
                  <a:moveTo>
                    <a:pt x="4911" y="11253"/>
                  </a:moveTo>
                  <a:cubicBezTo>
                    <a:pt x="5007" y="11261"/>
                    <a:pt x="5092" y="11318"/>
                    <a:pt x="5121" y="11401"/>
                  </a:cubicBezTo>
                  <a:cubicBezTo>
                    <a:pt x="5161" y="11511"/>
                    <a:pt x="5089" y="11627"/>
                    <a:pt x="4959" y="11660"/>
                  </a:cubicBezTo>
                  <a:cubicBezTo>
                    <a:pt x="4829" y="11694"/>
                    <a:pt x="4692" y="11633"/>
                    <a:pt x="4652" y="11522"/>
                  </a:cubicBezTo>
                  <a:cubicBezTo>
                    <a:pt x="4613" y="11412"/>
                    <a:pt x="4685" y="11295"/>
                    <a:pt x="4814" y="11261"/>
                  </a:cubicBezTo>
                  <a:cubicBezTo>
                    <a:pt x="4847" y="11253"/>
                    <a:pt x="4880" y="11250"/>
                    <a:pt x="4911" y="11253"/>
                  </a:cubicBezTo>
                  <a:close/>
                  <a:moveTo>
                    <a:pt x="4050" y="11477"/>
                  </a:moveTo>
                  <a:cubicBezTo>
                    <a:pt x="4145" y="11485"/>
                    <a:pt x="4230" y="11540"/>
                    <a:pt x="4260" y="11623"/>
                  </a:cubicBezTo>
                  <a:cubicBezTo>
                    <a:pt x="4300" y="11734"/>
                    <a:pt x="4225" y="11851"/>
                    <a:pt x="4096" y="11884"/>
                  </a:cubicBezTo>
                  <a:cubicBezTo>
                    <a:pt x="3966" y="11918"/>
                    <a:pt x="3828" y="11857"/>
                    <a:pt x="3789" y="11746"/>
                  </a:cubicBezTo>
                  <a:cubicBezTo>
                    <a:pt x="3749" y="11636"/>
                    <a:pt x="3823" y="11519"/>
                    <a:pt x="3953" y="11485"/>
                  </a:cubicBezTo>
                  <a:cubicBezTo>
                    <a:pt x="3985" y="11477"/>
                    <a:pt x="4018" y="11474"/>
                    <a:pt x="4050" y="11477"/>
                  </a:cubicBezTo>
                  <a:close/>
                  <a:moveTo>
                    <a:pt x="3189" y="11701"/>
                  </a:moveTo>
                  <a:cubicBezTo>
                    <a:pt x="3284" y="11709"/>
                    <a:pt x="3367" y="11764"/>
                    <a:pt x="3397" y="11847"/>
                  </a:cubicBezTo>
                  <a:cubicBezTo>
                    <a:pt x="3436" y="11958"/>
                    <a:pt x="3364" y="12075"/>
                    <a:pt x="3234" y="12108"/>
                  </a:cubicBezTo>
                  <a:cubicBezTo>
                    <a:pt x="3104" y="12142"/>
                    <a:pt x="2967" y="12079"/>
                    <a:pt x="2927" y="11968"/>
                  </a:cubicBezTo>
                  <a:cubicBezTo>
                    <a:pt x="2888" y="11858"/>
                    <a:pt x="2962" y="11741"/>
                    <a:pt x="3092" y="11707"/>
                  </a:cubicBezTo>
                  <a:cubicBezTo>
                    <a:pt x="3124" y="11699"/>
                    <a:pt x="3157" y="11698"/>
                    <a:pt x="3189" y="11701"/>
                  </a:cubicBezTo>
                  <a:close/>
                  <a:moveTo>
                    <a:pt x="2325" y="11923"/>
                  </a:moveTo>
                  <a:cubicBezTo>
                    <a:pt x="2420" y="11931"/>
                    <a:pt x="2505" y="11987"/>
                    <a:pt x="2535" y="12069"/>
                  </a:cubicBezTo>
                  <a:cubicBezTo>
                    <a:pt x="2575" y="12180"/>
                    <a:pt x="2503" y="12297"/>
                    <a:pt x="2373" y="12331"/>
                  </a:cubicBezTo>
                  <a:cubicBezTo>
                    <a:pt x="2243" y="12364"/>
                    <a:pt x="2105" y="12303"/>
                    <a:pt x="2066" y="12192"/>
                  </a:cubicBezTo>
                  <a:cubicBezTo>
                    <a:pt x="2026" y="12082"/>
                    <a:pt x="2098" y="11965"/>
                    <a:pt x="2228" y="11931"/>
                  </a:cubicBezTo>
                  <a:cubicBezTo>
                    <a:pt x="2261" y="11923"/>
                    <a:pt x="2293" y="11920"/>
                    <a:pt x="2325" y="1192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hueOff val="-406799"/>
                    <a:lumOff val="30382"/>
                  </a:schemeClr>
                </a:gs>
                <a:gs pos="50000">
                  <a:srgbClr val="FFD58D"/>
                </a:gs>
                <a:gs pos="100000">
                  <a:schemeClr val="accent4">
                    <a:hueOff val="-362075"/>
                    <a:lumOff val="23565"/>
                  </a:schemeClr>
                </a:gs>
              </a:gsLst>
              <a:lin ang="5400000" scaled="0"/>
            </a:gradFill>
            <a:ln w="127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2211" name="规范签证行为"/>
            <p:cNvSpPr txBox="1"/>
            <p:nvPr/>
          </p:nvSpPr>
          <p:spPr>
            <a:xfrm>
              <a:off x="0" y="3077676"/>
              <a:ext cx="4030996" cy="7543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 algn="ctr">
                <a:defRPr sz="32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规范签证行为</a:t>
              </a:r>
            </a:p>
          </p:txBody>
        </p:sp>
      </p:grpSp>
      <p:sp>
        <p:nvSpPr>
          <p:cNvPr id="2213" name="对业务系统的建议："/>
          <p:cNvSpPr txBox="1"/>
          <p:nvPr/>
        </p:nvSpPr>
        <p:spPr>
          <a:xfrm>
            <a:off x="2171126" y="2093277"/>
            <a:ext cx="5681981" cy="10337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just">
              <a:defRPr b="1" sz="4800">
                <a:solidFill>
                  <a:srgbClr val="1070F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对业务系统的建议：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06" grpId="3"/>
      <p:bldP build="whole" bldLvl="1" animBg="1" rev="0" advAuto="0" spid="2207" grpId="1"/>
      <p:bldP build="whole" bldLvl="1" animBg="1" rev="0" advAuto="0" spid="2212" grpId="5"/>
      <p:bldP build="whole" bldLvl="1" animBg="1" rev="0" advAuto="0" spid="2208" grpId="2"/>
      <p:bldP build="whole" bldLvl="1" animBg="1" rev="0" advAuto="0" spid="2209" grpId="4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16" name="组合 6"/>
          <p:cNvSpPr/>
          <p:nvPr/>
        </p:nvSpPr>
        <p:spPr>
          <a:xfrm>
            <a:off x="10485316" y="161290"/>
            <a:ext cx="51054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2980B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签证现场审核</a:t>
            </a:r>
          </a:p>
        </p:txBody>
      </p:sp>
      <p:sp>
        <p:nvSpPr>
          <p:cNvPr id="2217" name="组合 9"/>
          <p:cNvSpPr/>
          <p:nvPr/>
        </p:nvSpPr>
        <p:spPr>
          <a:xfrm>
            <a:off x="6736651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1F608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范围监控</a:t>
            </a:r>
          </a:p>
        </p:txBody>
      </p:sp>
      <p:sp>
        <p:nvSpPr>
          <p:cNvPr id="2218" name="组合 12"/>
          <p:cNvSpPr/>
          <p:nvPr/>
        </p:nvSpPr>
        <p:spPr>
          <a:xfrm>
            <a:off x="18744643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7BB8E1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b="1" sz="4800">
                <a:solidFill>
                  <a:srgbClr val="17375E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19" name="组合 15"/>
          <p:cNvSpPr/>
          <p:nvPr/>
        </p:nvSpPr>
        <p:spPr>
          <a:xfrm>
            <a:off x="14995979" y="161290"/>
            <a:ext cx="4318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20" name="文本框 6"/>
          <p:cNvSpPr txBox="1"/>
          <p:nvPr/>
        </p:nvSpPr>
        <p:spPr>
          <a:xfrm>
            <a:off x="2044700" y="539750"/>
            <a:ext cx="3729373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3.签证范围</a:t>
            </a:r>
          </a:p>
        </p:txBody>
      </p:sp>
      <p:sp>
        <p:nvSpPr>
          <p:cNvPr id="2221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sp>
        <p:nvSpPr>
          <p:cNvPr id="2222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  <p:sp>
        <p:nvSpPr>
          <p:cNvPr id="2223" name="线条"/>
          <p:cNvSpPr/>
          <p:nvPr/>
        </p:nvSpPr>
        <p:spPr>
          <a:xfrm>
            <a:off x="11903416" y="1208061"/>
            <a:ext cx="2740914" cy="1"/>
          </a:xfrm>
          <a:prstGeom prst="line">
            <a:avLst/>
          </a:prstGeom>
          <a:ln w="101600">
            <a:solidFill>
              <a:srgbClr val="FFFFFF"/>
            </a:solidFill>
            <a:miter/>
          </a:ln>
        </p:spPr>
        <p:txBody>
          <a:bodyPr tIns="91439" bIns="91439"/>
          <a:lstStyle/>
          <a:p>
            <a:pPr/>
          </a:p>
        </p:txBody>
      </p:sp>
      <p:graphicFrame>
        <p:nvGraphicFramePr>
          <p:cNvPr id="2224" name="三维饼图"/>
          <p:cNvGraphicFramePr/>
          <p:nvPr/>
        </p:nvGraphicFramePr>
        <p:xfrm>
          <a:off x="3392116" y="3301849"/>
          <a:ext cx="5829304" cy="6267127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2225" name="针对现场签证可能出现的失实，除建设单位造价人员在签证当中要甄别签证单的真伪外，事后监察审计部门可以从系统中随机收取一定数量的签证单，作为现场后评估对象。"/>
          <p:cNvSpPr txBox="1"/>
          <p:nvPr/>
        </p:nvSpPr>
        <p:spPr>
          <a:xfrm>
            <a:off x="2877894" y="11145096"/>
            <a:ext cx="20320246" cy="1452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just">
              <a:defRPr b="1">
                <a:solidFill>
                  <a:srgbClr val="1070F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针对现场签证可能出现的失实，除建设单位造价人员在签证当中要甄别签证单的真伪外，事后监察审计部门可以从系统中随机收取一定数量的签证单，作为现场后评估对象。</a:t>
            </a:r>
          </a:p>
        </p:txBody>
      </p:sp>
      <p:sp>
        <p:nvSpPr>
          <p:cNvPr id="2226" name="箭头"/>
          <p:cNvSpPr/>
          <p:nvPr/>
        </p:nvSpPr>
        <p:spPr>
          <a:xfrm>
            <a:off x="10042950" y="6277867"/>
            <a:ext cx="1160265" cy="1160266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4CB7F5"/>
          </a:solidFill>
          <a:ln w="25400">
            <a:miter lim="400000"/>
          </a:ln>
          <a:effectLst>
            <a:outerShdw sx="100000" sy="100000" kx="0" ky="0" algn="b" rotWithShape="0" blurRad="76200" dist="127000" dir="5400000">
              <a:srgbClr val="000000">
                <a:alpha val="16561"/>
              </a:srgbClr>
            </a:outerShdw>
          </a:effectLst>
        </p:spPr>
        <p:txBody>
          <a:bodyPr lIns="0" tIns="0" rIns="0" bIns="0" anchor="ctr"/>
          <a:lstStyle/>
          <a:p>
            <a:pPr algn="ctr" defTabSz="914400">
              <a:lnSpc>
                <a:spcPct val="80000"/>
              </a:lnSpc>
              <a:spcBef>
                <a:spcPts val="11000"/>
              </a:spcBef>
              <a:defRPr b="1" sz="24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grpSp>
        <p:nvGrpSpPr>
          <p:cNvPr id="2229" name="成组"/>
          <p:cNvGrpSpPr/>
          <p:nvPr/>
        </p:nvGrpSpPr>
        <p:grpSpPr>
          <a:xfrm>
            <a:off x="11574235" y="5085249"/>
            <a:ext cx="2927563" cy="3551852"/>
            <a:chOff x="0" y="0"/>
            <a:chExt cx="2927562" cy="3551851"/>
          </a:xfrm>
        </p:grpSpPr>
        <p:sp>
          <p:nvSpPr>
            <p:cNvPr id="2227" name="现场后评估"/>
            <p:cNvSpPr txBox="1"/>
            <p:nvPr/>
          </p:nvSpPr>
          <p:spPr>
            <a:xfrm>
              <a:off x="0" y="2695871"/>
              <a:ext cx="2927563" cy="855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algn="ctr">
                <a:defRPr b="1" sz="3800">
                  <a:solidFill>
                    <a:srgbClr val="1070FD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现场后评估</a:t>
              </a:r>
            </a:p>
          </p:txBody>
        </p:sp>
        <p:sp>
          <p:nvSpPr>
            <p:cNvPr id="2228" name="听诊器"/>
            <p:cNvSpPr/>
            <p:nvPr/>
          </p:nvSpPr>
          <p:spPr>
            <a:xfrm>
              <a:off x="205233" y="0"/>
              <a:ext cx="2517095" cy="2562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8" h="21600" fill="norm" stroke="1" extrusionOk="0">
                  <a:moveTo>
                    <a:pt x="4660" y="0"/>
                  </a:moveTo>
                  <a:cubicBezTo>
                    <a:pt x="4486" y="0"/>
                    <a:pt x="4333" y="77"/>
                    <a:pt x="4229" y="199"/>
                  </a:cubicBezTo>
                  <a:lnTo>
                    <a:pt x="3737" y="123"/>
                  </a:lnTo>
                  <a:cubicBezTo>
                    <a:pt x="3611" y="103"/>
                    <a:pt x="3497" y="199"/>
                    <a:pt x="3497" y="325"/>
                  </a:cubicBezTo>
                  <a:lnTo>
                    <a:pt x="3497" y="356"/>
                  </a:lnTo>
                  <a:lnTo>
                    <a:pt x="3192" y="356"/>
                  </a:lnTo>
                  <a:cubicBezTo>
                    <a:pt x="2222" y="356"/>
                    <a:pt x="1316" y="783"/>
                    <a:pt x="707" y="1529"/>
                  </a:cubicBezTo>
                  <a:cubicBezTo>
                    <a:pt x="99" y="2274"/>
                    <a:pt x="-132" y="3240"/>
                    <a:pt x="73" y="4176"/>
                  </a:cubicBezTo>
                  <a:lnTo>
                    <a:pt x="1323" y="9889"/>
                  </a:lnTo>
                  <a:cubicBezTo>
                    <a:pt x="1244" y="9911"/>
                    <a:pt x="1177" y="9959"/>
                    <a:pt x="1132" y="10027"/>
                  </a:cubicBezTo>
                  <a:cubicBezTo>
                    <a:pt x="1084" y="10102"/>
                    <a:pt x="1067" y="10189"/>
                    <a:pt x="1086" y="10275"/>
                  </a:cubicBezTo>
                  <a:lnTo>
                    <a:pt x="1696" y="13068"/>
                  </a:lnTo>
                  <a:cubicBezTo>
                    <a:pt x="2020" y="14547"/>
                    <a:pt x="3366" y="15619"/>
                    <a:pt x="4897" y="15619"/>
                  </a:cubicBezTo>
                  <a:lnTo>
                    <a:pt x="5236" y="15619"/>
                  </a:lnTo>
                  <a:lnTo>
                    <a:pt x="5236" y="18509"/>
                  </a:lnTo>
                  <a:cubicBezTo>
                    <a:pt x="5236" y="20214"/>
                    <a:pt x="6701" y="21600"/>
                    <a:pt x="8502" y="21600"/>
                  </a:cubicBezTo>
                  <a:cubicBezTo>
                    <a:pt x="9813" y="21600"/>
                    <a:pt x="10992" y="20863"/>
                    <a:pt x="11506" y="19721"/>
                  </a:cubicBezTo>
                  <a:lnTo>
                    <a:pt x="11522" y="19689"/>
                  </a:lnTo>
                  <a:lnTo>
                    <a:pt x="14654" y="8875"/>
                  </a:lnTo>
                  <a:cubicBezTo>
                    <a:pt x="14936" y="8011"/>
                    <a:pt x="15813" y="7407"/>
                    <a:pt x="16787" y="7407"/>
                  </a:cubicBezTo>
                  <a:cubicBezTo>
                    <a:pt x="18016" y="7407"/>
                    <a:pt x="19016" y="8335"/>
                    <a:pt x="19016" y="9475"/>
                  </a:cubicBezTo>
                  <a:lnTo>
                    <a:pt x="19016" y="12151"/>
                  </a:lnTo>
                  <a:cubicBezTo>
                    <a:pt x="18200" y="12375"/>
                    <a:pt x="17601" y="13113"/>
                    <a:pt x="17601" y="13991"/>
                  </a:cubicBezTo>
                  <a:cubicBezTo>
                    <a:pt x="17601" y="15047"/>
                    <a:pt x="18466" y="15902"/>
                    <a:pt x="19534" y="15902"/>
                  </a:cubicBezTo>
                  <a:cubicBezTo>
                    <a:pt x="20602" y="15902"/>
                    <a:pt x="21468" y="15047"/>
                    <a:pt x="21468" y="13991"/>
                  </a:cubicBezTo>
                  <a:cubicBezTo>
                    <a:pt x="21468" y="13113"/>
                    <a:pt x="20869" y="12375"/>
                    <a:pt x="20053" y="12151"/>
                  </a:cubicBezTo>
                  <a:lnTo>
                    <a:pt x="20053" y="9475"/>
                  </a:lnTo>
                  <a:cubicBezTo>
                    <a:pt x="20053" y="7770"/>
                    <a:pt x="18588" y="6382"/>
                    <a:pt x="16787" y="6382"/>
                  </a:cubicBezTo>
                  <a:cubicBezTo>
                    <a:pt x="15341" y="6382"/>
                    <a:pt x="14085" y="7261"/>
                    <a:pt x="13663" y="8570"/>
                  </a:cubicBezTo>
                  <a:lnTo>
                    <a:pt x="10545" y="19335"/>
                  </a:lnTo>
                  <a:cubicBezTo>
                    <a:pt x="10189" y="20090"/>
                    <a:pt x="9392" y="20575"/>
                    <a:pt x="8502" y="20575"/>
                  </a:cubicBezTo>
                  <a:cubicBezTo>
                    <a:pt x="7273" y="20575"/>
                    <a:pt x="6273" y="19649"/>
                    <a:pt x="6273" y="18509"/>
                  </a:cubicBezTo>
                  <a:lnTo>
                    <a:pt x="6273" y="15619"/>
                  </a:lnTo>
                  <a:lnTo>
                    <a:pt x="6612" y="15619"/>
                  </a:lnTo>
                  <a:cubicBezTo>
                    <a:pt x="8143" y="15619"/>
                    <a:pt x="9489" y="14547"/>
                    <a:pt x="9813" y="13068"/>
                  </a:cubicBezTo>
                  <a:lnTo>
                    <a:pt x="10423" y="10275"/>
                  </a:lnTo>
                  <a:cubicBezTo>
                    <a:pt x="10442" y="10189"/>
                    <a:pt x="10426" y="10102"/>
                    <a:pt x="10377" y="10027"/>
                  </a:cubicBezTo>
                  <a:cubicBezTo>
                    <a:pt x="10333" y="9959"/>
                    <a:pt x="10265" y="9911"/>
                    <a:pt x="10186" y="9889"/>
                  </a:cubicBezTo>
                  <a:lnTo>
                    <a:pt x="11438" y="4176"/>
                  </a:lnTo>
                  <a:cubicBezTo>
                    <a:pt x="11643" y="3240"/>
                    <a:pt x="11411" y="2274"/>
                    <a:pt x="10802" y="1529"/>
                  </a:cubicBezTo>
                  <a:cubicBezTo>
                    <a:pt x="10193" y="783"/>
                    <a:pt x="9287" y="356"/>
                    <a:pt x="8318" y="356"/>
                  </a:cubicBezTo>
                  <a:lnTo>
                    <a:pt x="8014" y="356"/>
                  </a:lnTo>
                  <a:lnTo>
                    <a:pt x="8014" y="325"/>
                  </a:lnTo>
                  <a:cubicBezTo>
                    <a:pt x="8014" y="199"/>
                    <a:pt x="7898" y="103"/>
                    <a:pt x="7772" y="123"/>
                  </a:cubicBezTo>
                  <a:lnTo>
                    <a:pt x="7281" y="199"/>
                  </a:lnTo>
                  <a:cubicBezTo>
                    <a:pt x="7177" y="77"/>
                    <a:pt x="7025" y="0"/>
                    <a:pt x="6851" y="0"/>
                  </a:cubicBezTo>
                  <a:cubicBezTo>
                    <a:pt x="6382" y="0"/>
                    <a:pt x="6382" y="1121"/>
                    <a:pt x="6851" y="1121"/>
                  </a:cubicBezTo>
                  <a:cubicBezTo>
                    <a:pt x="7025" y="1121"/>
                    <a:pt x="7177" y="1042"/>
                    <a:pt x="7281" y="920"/>
                  </a:cubicBezTo>
                  <a:lnTo>
                    <a:pt x="7772" y="998"/>
                  </a:lnTo>
                  <a:cubicBezTo>
                    <a:pt x="7898" y="1018"/>
                    <a:pt x="8014" y="920"/>
                    <a:pt x="8014" y="794"/>
                  </a:cubicBezTo>
                  <a:lnTo>
                    <a:pt x="8014" y="765"/>
                  </a:lnTo>
                  <a:lnTo>
                    <a:pt x="8318" y="765"/>
                  </a:lnTo>
                  <a:cubicBezTo>
                    <a:pt x="9161" y="765"/>
                    <a:pt x="9950" y="1137"/>
                    <a:pt x="10480" y="1786"/>
                  </a:cubicBezTo>
                  <a:cubicBezTo>
                    <a:pt x="11009" y="2435"/>
                    <a:pt x="11211" y="3274"/>
                    <a:pt x="11032" y="4088"/>
                  </a:cubicBezTo>
                  <a:lnTo>
                    <a:pt x="9782" y="9801"/>
                  </a:lnTo>
                  <a:cubicBezTo>
                    <a:pt x="9609" y="9775"/>
                    <a:pt x="9441" y="9886"/>
                    <a:pt x="9404" y="10058"/>
                  </a:cubicBezTo>
                  <a:lnTo>
                    <a:pt x="8793" y="12848"/>
                  </a:lnTo>
                  <a:cubicBezTo>
                    <a:pt x="8573" y="13856"/>
                    <a:pt x="7656" y="14588"/>
                    <a:pt x="6612" y="14588"/>
                  </a:cubicBezTo>
                  <a:lnTo>
                    <a:pt x="4899" y="14588"/>
                  </a:lnTo>
                  <a:cubicBezTo>
                    <a:pt x="3855" y="14588"/>
                    <a:pt x="2937" y="13856"/>
                    <a:pt x="2716" y="12848"/>
                  </a:cubicBezTo>
                  <a:lnTo>
                    <a:pt x="2106" y="10058"/>
                  </a:lnTo>
                  <a:cubicBezTo>
                    <a:pt x="2087" y="9971"/>
                    <a:pt x="2036" y="9897"/>
                    <a:pt x="1961" y="9849"/>
                  </a:cubicBezTo>
                  <a:cubicBezTo>
                    <a:pt x="1891" y="9805"/>
                    <a:pt x="1808" y="9789"/>
                    <a:pt x="1727" y="9801"/>
                  </a:cubicBezTo>
                  <a:lnTo>
                    <a:pt x="477" y="4088"/>
                  </a:lnTo>
                  <a:cubicBezTo>
                    <a:pt x="299" y="3274"/>
                    <a:pt x="502" y="2435"/>
                    <a:pt x="1031" y="1786"/>
                  </a:cubicBezTo>
                  <a:cubicBezTo>
                    <a:pt x="1561" y="1137"/>
                    <a:pt x="2348" y="765"/>
                    <a:pt x="3192" y="765"/>
                  </a:cubicBezTo>
                  <a:lnTo>
                    <a:pt x="3497" y="765"/>
                  </a:lnTo>
                  <a:lnTo>
                    <a:pt x="3497" y="794"/>
                  </a:lnTo>
                  <a:cubicBezTo>
                    <a:pt x="3497" y="920"/>
                    <a:pt x="3611" y="1018"/>
                    <a:pt x="3737" y="998"/>
                  </a:cubicBezTo>
                  <a:lnTo>
                    <a:pt x="4229" y="920"/>
                  </a:lnTo>
                  <a:cubicBezTo>
                    <a:pt x="4333" y="1042"/>
                    <a:pt x="4486" y="1121"/>
                    <a:pt x="4660" y="1121"/>
                  </a:cubicBezTo>
                  <a:cubicBezTo>
                    <a:pt x="5129" y="1121"/>
                    <a:pt x="5129" y="0"/>
                    <a:pt x="4660" y="0"/>
                  </a:cubicBezTo>
                  <a:close/>
                  <a:moveTo>
                    <a:pt x="19016" y="12768"/>
                  </a:moveTo>
                  <a:lnTo>
                    <a:pt x="19016" y="13314"/>
                  </a:lnTo>
                  <a:cubicBezTo>
                    <a:pt x="18817" y="13467"/>
                    <a:pt x="18688" y="13705"/>
                    <a:pt x="18688" y="13973"/>
                  </a:cubicBezTo>
                  <a:cubicBezTo>
                    <a:pt x="18688" y="14433"/>
                    <a:pt x="19068" y="14808"/>
                    <a:pt x="19534" y="14808"/>
                  </a:cubicBezTo>
                  <a:cubicBezTo>
                    <a:pt x="20001" y="14808"/>
                    <a:pt x="20380" y="14433"/>
                    <a:pt x="20380" y="13973"/>
                  </a:cubicBezTo>
                  <a:cubicBezTo>
                    <a:pt x="20380" y="13705"/>
                    <a:pt x="20251" y="13467"/>
                    <a:pt x="20053" y="13314"/>
                  </a:cubicBezTo>
                  <a:lnTo>
                    <a:pt x="20053" y="12768"/>
                  </a:lnTo>
                  <a:cubicBezTo>
                    <a:pt x="20526" y="12967"/>
                    <a:pt x="20857" y="13432"/>
                    <a:pt x="20857" y="13973"/>
                  </a:cubicBezTo>
                  <a:cubicBezTo>
                    <a:pt x="20857" y="14694"/>
                    <a:pt x="20265" y="15282"/>
                    <a:pt x="19534" y="15282"/>
                  </a:cubicBezTo>
                  <a:cubicBezTo>
                    <a:pt x="18804" y="15282"/>
                    <a:pt x="18209" y="14694"/>
                    <a:pt x="18209" y="13973"/>
                  </a:cubicBezTo>
                  <a:cubicBezTo>
                    <a:pt x="18209" y="13432"/>
                    <a:pt x="18542" y="12967"/>
                    <a:pt x="19016" y="12768"/>
                  </a:cubicBezTo>
                  <a:close/>
                </a:path>
              </a:pathLst>
            </a:custGeom>
            <a:solidFill>
              <a:srgbClr val="FD8D47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76200" dist="127000" dir="5400000">
                <a:srgbClr val="000000">
                  <a:alpha val="16561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b="1" sz="24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</p:grpSp>
      <p:grpSp>
        <p:nvGrpSpPr>
          <p:cNvPr id="2236" name="成组"/>
          <p:cNvGrpSpPr/>
          <p:nvPr/>
        </p:nvGrpSpPr>
        <p:grpSpPr>
          <a:xfrm>
            <a:off x="16866089" y="3753476"/>
            <a:ext cx="5259913" cy="5352591"/>
            <a:chOff x="0" y="0"/>
            <a:chExt cx="5259911" cy="5352589"/>
          </a:xfrm>
        </p:grpSpPr>
        <p:grpSp>
          <p:nvGrpSpPr>
            <p:cNvPr id="2232" name="成组"/>
            <p:cNvGrpSpPr/>
            <p:nvPr/>
          </p:nvGrpSpPr>
          <p:grpSpPr>
            <a:xfrm>
              <a:off x="0" y="0"/>
              <a:ext cx="5259912" cy="5352590"/>
              <a:chOff x="0" y="0"/>
              <a:chExt cx="5259911" cy="5352589"/>
            </a:xfrm>
          </p:grpSpPr>
          <p:sp>
            <p:nvSpPr>
              <p:cNvPr id="2230" name="配套制度"/>
              <p:cNvSpPr/>
              <p:nvPr/>
            </p:nvSpPr>
            <p:spPr>
              <a:xfrm>
                <a:off x="0" y="0"/>
                <a:ext cx="5259912" cy="876652"/>
              </a:xfrm>
              <a:prstGeom prst="rect">
                <a:avLst/>
              </a:prstGeom>
              <a:solidFill>
                <a:srgbClr val="064951">
                  <a:alpha val="50049"/>
                </a:srgbClr>
              </a:solidFill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 defTabSz="914400">
                  <a:lnSpc>
                    <a:spcPct val="80000"/>
                  </a:lnSpc>
                  <a:spcBef>
                    <a:spcPts val="11000"/>
                  </a:spcBef>
                  <a:defRPr b="1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配套制度</a:t>
                </a:r>
              </a:p>
            </p:txBody>
          </p:sp>
          <p:sp>
            <p:nvSpPr>
              <p:cNvPr id="2231" name="矩形"/>
              <p:cNvSpPr/>
              <p:nvPr/>
            </p:nvSpPr>
            <p:spPr>
              <a:xfrm>
                <a:off x="0" y="876652"/>
                <a:ext cx="5259911" cy="4475938"/>
              </a:xfrm>
              <a:prstGeom prst="rect">
                <a:avLst/>
              </a:prstGeom>
              <a:solidFill>
                <a:srgbClr val="4CB7F5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76200" dist="1270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b="1" sz="2400">
                    <a:solidFill>
                      <a:srgbClr val="33333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</p:grpSp>
        <p:sp>
          <p:nvSpPr>
            <p:cNvPr id="2233" name="终止合作"/>
            <p:cNvSpPr/>
            <p:nvPr/>
          </p:nvSpPr>
          <p:spPr>
            <a:xfrm>
              <a:off x="470955" y="2533931"/>
              <a:ext cx="4318001" cy="1016001"/>
            </a:xfrm>
            <a:prstGeom prst="rect">
              <a:avLst/>
            </a:prstGeom>
            <a:solidFill>
              <a:srgbClr val="91FDFF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76200" dist="127000" dir="5400000">
                <a:srgbClr val="000000">
                  <a:alpha val="16561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914400">
                <a:lnSpc>
                  <a:spcPct val="80000"/>
                </a:lnSpc>
                <a:spcBef>
                  <a:spcPts val="11000"/>
                </a:spcBef>
                <a:defRPr b="1" sz="4000">
                  <a:solidFill>
                    <a:srgbClr val="53535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终止合作</a:t>
              </a:r>
            </a:p>
          </p:txBody>
        </p:sp>
        <p:sp>
          <p:nvSpPr>
            <p:cNvPr id="2234" name="终止结算"/>
            <p:cNvSpPr/>
            <p:nvPr/>
          </p:nvSpPr>
          <p:spPr>
            <a:xfrm>
              <a:off x="470955" y="1218679"/>
              <a:ext cx="4318001" cy="1016001"/>
            </a:xfrm>
            <a:prstGeom prst="rect">
              <a:avLst/>
            </a:prstGeom>
            <a:solidFill>
              <a:srgbClr val="91FDFF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76200" dist="127000" dir="5400000">
                <a:srgbClr val="000000">
                  <a:alpha val="16561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914400">
                <a:lnSpc>
                  <a:spcPct val="80000"/>
                </a:lnSpc>
                <a:spcBef>
                  <a:spcPts val="11000"/>
                </a:spcBef>
                <a:defRPr b="1" sz="4000">
                  <a:solidFill>
                    <a:srgbClr val="53535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终止结算</a:t>
              </a:r>
            </a:p>
          </p:txBody>
        </p:sp>
        <p:sp>
          <p:nvSpPr>
            <p:cNvPr id="2235" name="失职失责问责"/>
            <p:cNvSpPr/>
            <p:nvPr/>
          </p:nvSpPr>
          <p:spPr>
            <a:xfrm>
              <a:off x="470955" y="3849183"/>
              <a:ext cx="4318001" cy="1016001"/>
            </a:xfrm>
            <a:prstGeom prst="rect">
              <a:avLst/>
            </a:prstGeom>
            <a:solidFill>
              <a:srgbClr val="91FDFF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76200" dist="127000" dir="5400000">
                <a:srgbClr val="000000">
                  <a:alpha val="16561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914400">
                <a:lnSpc>
                  <a:spcPct val="80000"/>
                </a:lnSpc>
                <a:spcBef>
                  <a:spcPts val="11000"/>
                </a:spcBef>
                <a:defRPr b="1" sz="4000">
                  <a:solidFill>
                    <a:srgbClr val="53535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失职失责问责</a:t>
              </a:r>
            </a:p>
          </p:txBody>
        </p:sp>
      </p:grpSp>
      <p:sp>
        <p:nvSpPr>
          <p:cNvPr id="2237" name="箭头"/>
          <p:cNvSpPr/>
          <p:nvPr/>
        </p:nvSpPr>
        <p:spPr>
          <a:xfrm>
            <a:off x="14872817" y="6277867"/>
            <a:ext cx="1160266" cy="1160266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4CB7F5"/>
          </a:solidFill>
          <a:ln w="25400">
            <a:miter lim="400000"/>
          </a:ln>
          <a:effectLst>
            <a:outerShdw sx="100000" sy="100000" kx="0" ky="0" algn="b" rotWithShape="0" blurRad="76200" dist="127000" dir="5400000">
              <a:srgbClr val="000000">
                <a:alpha val="16561"/>
              </a:srgbClr>
            </a:outerShdw>
          </a:effectLst>
        </p:spPr>
        <p:txBody>
          <a:bodyPr lIns="0" tIns="0" rIns="0" bIns="0" anchor="ctr"/>
          <a:lstStyle/>
          <a:p>
            <a:pPr algn="ctr" defTabSz="914400">
              <a:lnSpc>
                <a:spcPct val="80000"/>
              </a:lnSpc>
              <a:spcBef>
                <a:spcPts val="11000"/>
              </a:spcBef>
              <a:defRPr b="1" sz="24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1000"/>
                                        <p:tgtEl>
                                          <p:spTgt spid="2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Class="entr" nodeType="after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26" grpId="2"/>
      <p:bldP build="whole" bldLvl="1" animBg="1" rev="0" advAuto="0" spid="2229" grpId="3"/>
      <p:bldP build="whole" bldLvl="1" animBg="1" rev="0" advAuto="0" spid="2237" grpId="4"/>
      <p:bldP build="whole" bldLvl="1" animBg="1" rev="0" advAuto="0" spid="2224" grpId="1"/>
      <p:bldP build="whole" bldLvl="1" animBg="1" rev="0" advAuto="0" spid="2236" grpId="5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TextBox 9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4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3355" y="9603279"/>
            <a:ext cx="9326610" cy="4131980"/>
          </a:xfrm>
          <a:prstGeom prst="rect">
            <a:avLst/>
          </a:prstGeom>
          <a:ln w="12700">
            <a:miter lim="400000"/>
          </a:ln>
        </p:spPr>
      </p:pic>
      <p:sp>
        <p:nvSpPr>
          <p:cNvPr id="2241" name="科学管理，规范流程…"/>
          <p:cNvSpPr txBox="1"/>
          <p:nvPr/>
        </p:nvSpPr>
        <p:spPr>
          <a:xfrm>
            <a:off x="7380986" y="4715898"/>
            <a:ext cx="9622029" cy="30276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ctr">
              <a:defRPr b="1" sz="80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科学管理，规范流程</a:t>
            </a:r>
          </a:p>
          <a:p>
            <a:pPr algn="ctr">
              <a:defRPr b="1" sz="80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明确范围，防范风险</a:t>
            </a:r>
          </a:p>
        </p:txBody>
      </p:sp>
      <p:sp>
        <p:nvSpPr>
          <p:cNvPr id="2242" name="经济签证监察建设效果"/>
          <p:cNvSpPr txBox="1"/>
          <p:nvPr/>
        </p:nvSpPr>
        <p:spPr>
          <a:xfrm>
            <a:off x="7014209" y="2825308"/>
            <a:ext cx="10355581" cy="16052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ctr">
              <a:defRPr b="1" sz="8000">
                <a:solidFill>
                  <a:srgbClr val="1D78FD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经济签证监察建设效果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00">
        <p:dissolve/>
      </p:transition>
    </mc:Choice>
    <mc:Fallback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幻灯片编号"/>
          <p:cNvSpPr txBox="1"/>
          <p:nvPr>
            <p:ph type="sldNum" sz="quarter" idx="2"/>
          </p:nvPr>
        </p:nvSpPr>
        <p:spPr>
          <a:xfrm>
            <a:off x="11761613" y="12791195"/>
            <a:ext cx="860774" cy="6654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9" tIns="91439" rIns="91439" bIns="91439"/>
          <a:lstStyle/>
          <a:p>
            <a:pPr/>
            <a:fld id="{86CB4B4D-7CA3-9044-876B-883B54F8677D}" type="slidenum"/>
          </a:p>
        </p:txBody>
      </p:sp>
      <p:grpSp>
        <p:nvGrpSpPr>
          <p:cNvPr id="398" name="成组"/>
          <p:cNvGrpSpPr/>
          <p:nvPr/>
        </p:nvGrpSpPr>
        <p:grpSpPr>
          <a:xfrm>
            <a:off x="1332989" y="2223886"/>
            <a:ext cx="2753785" cy="2198709"/>
            <a:chOff x="0" y="0"/>
            <a:chExt cx="2753784" cy="2198707"/>
          </a:xfrm>
        </p:grpSpPr>
        <p:sp>
          <p:nvSpPr>
            <p:cNvPr id="393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394" name="招标管理"/>
            <p:cNvSpPr txBox="1"/>
            <p:nvPr/>
          </p:nvSpPr>
          <p:spPr>
            <a:xfrm>
              <a:off x="165949" y="1267000"/>
              <a:ext cx="2421886" cy="4572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1168400">
                <a:lnSpc>
                  <a:spcPct val="110000"/>
                </a:lnSpc>
                <a:spcBef>
                  <a:spcPts val="6000"/>
                </a:spcBef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招标管理</a:t>
              </a:r>
            </a:p>
          </p:txBody>
        </p:sp>
        <p:grpSp>
          <p:nvGrpSpPr>
            <p:cNvPr id="397" name="成组"/>
            <p:cNvGrpSpPr/>
            <p:nvPr/>
          </p:nvGrpSpPr>
          <p:grpSpPr>
            <a:xfrm>
              <a:off x="826212" y="0"/>
              <a:ext cx="1101360" cy="1101359"/>
              <a:chOff x="0" y="0"/>
              <a:chExt cx="1101358" cy="1101358"/>
            </a:xfrm>
          </p:grpSpPr>
          <p:sp>
            <p:nvSpPr>
              <p:cNvPr id="395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F8CA63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396" name="形状"/>
              <p:cNvSpPr/>
              <p:nvPr/>
            </p:nvSpPr>
            <p:spPr>
              <a:xfrm>
                <a:off x="358238" y="357758"/>
                <a:ext cx="384883" cy="3858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1730" y="15723"/>
                    </a:lnTo>
                    <a:lnTo>
                      <a:pt x="5834" y="19822"/>
                    </a:lnTo>
                    <a:cubicBezTo>
                      <a:pt x="5834" y="19822"/>
                      <a:pt x="0" y="21600"/>
                      <a:pt x="0" y="21600"/>
                    </a:cubicBezTo>
                    <a:close/>
                    <a:moveTo>
                      <a:pt x="6506" y="19151"/>
                    </a:moveTo>
                    <a:lnTo>
                      <a:pt x="2402" y="15052"/>
                    </a:lnTo>
                    <a:lnTo>
                      <a:pt x="14384" y="3102"/>
                    </a:lnTo>
                    <a:lnTo>
                      <a:pt x="18490" y="7198"/>
                    </a:lnTo>
                    <a:cubicBezTo>
                      <a:pt x="18490" y="7198"/>
                      <a:pt x="6506" y="19151"/>
                      <a:pt x="6506" y="19151"/>
                    </a:cubicBezTo>
                    <a:close/>
                    <a:moveTo>
                      <a:pt x="19175" y="6514"/>
                    </a:moveTo>
                    <a:lnTo>
                      <a:pt x="15069" y="2417"/>
                    </a:lnTo>
                    <a:lnTo>
                      <a:pt x="17493" y="0"/>
                    </a:lnTo>
                    <a:lnTo>
                      <a:pt x="21600" y="4097"/>
                    </a:lnTo>
                    <a:cubicBezTo>
                      <a:pt x="21600" y="4097"/>
                      <a:pt x="19175" y="6514"/>
                      <a:pt x="19175" y="65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6200" tIns="76200" rIns="76200" bIns="76200" numCol="1" anchor="ctr">
                <a:noAutofit/>
              </a:bodyPr>
              <a:lstStyle/>
              <a:p>
                <a:pPr algn="ctr" defTabSz="914400">
                  <a:defRPr sz="6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</p:grpSp>
      <p:grpSp>
        <p:nvGrpSpPr>
          <p:cNvPr id="404" name="成组"/>
          <p:cNvGrpSpPr/>
          <p:nvPr/>
        </p:nvGrpSpPr>
        <p:grpSpPr>
          <a:xfrm>
            <a:off x="7654401" y="2223886"/>
            <a:ext cx="2753785" cy="2198709"/>
            <a:chOff x="0" y="0"/>
            <a:chExt cx="2753784" cy="2198707"/>
          </a:xfrm>
        </p:grpSpPr>
        <p:sp>
          <p:nvSpPr>
            <p:cNvPr id="399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400" name="工程设计"/>
            <p:cNvSpPr txBox="1"/>
            <p:nvPr/>
          </p:nvSpPr>
          <p:spPr>
            <a:xfrm>
              <a:off x="165949" y="1267000"/>
              <a:ext cx="2421887" cy="4572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1168400">
                <a:lnSpc>
                  <a:spcPct val="110000"/>
                </a:lnSpc>
                <a:spcBef>
                  <a:spcPts val="6000"/>
                </a:spcBef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工程设计</a:t>
              </a:r>
            </a:p>
          </p:txBody>
        </p:sp>
        <p:grpSp>
          <p:nvGrpSpPr>
            <p:cNvPr id="403" name="成组"/>
            <p:cNvGrpSpPr/>
            <p:nvPr/>
          </p:nvGrpSpPr>
          <p:grpSpPr>
            <a:xfrm>
              <a:off x="826212" y="0"/>
              <a:ext cx="1101360" cy="1101359"/>
              <a:chOff x="0" y="0"/>
              <a:chExt cx="1101358" cy="1101358"/>
            </a:xfrm>
          </p:grpSpPr>
          <p:sp>
            <p:nvSpPr>
              <p:cNvPr id="401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4CB7F5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402" name="形状"/>
              <p:cNvSpPr/>
              <p:nvPr/>
            </p:nvSpPr>
            <p:spPr>
              <a:xfrm>
                <a:off x="435002" y="328221"/>
                <a:ext cx="231356" cy="4449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8796" y="4104"/>
                    </a:moveTo>
                    <a:lnTo>
                      <a:pt x="2804" y="4104"/>
                    </a:lnTo>
                    <a:lnTo>
                      <a:pt x="2804" y="17604"/>
                    </a:lnTo>
                    <a:lnTo>
                      <a:pt x="18796" y="17604"/>
                    </a:lnTo>
                    <a:cubicBezTo>
                      <a:pt x="18796" y="17604"/>
                      <a:pt x="18796" y="4104"/>
                      <a:pt x="18796" y="4104"/>
                    </a:cubicBezTo>
                    <a:close/>
                    <a:moveTo>
                      <a:pt x="14045" y="2025"/>
                    </a:moveTo>
                    <a:lnTo>
                      <a:pt x="7555" y="2025"/>
                    </a:lnTo>
                    <a:cubicBezTo>
                      <a:pt x="7196" y="2025"/>
                      <a:pt x="6906" y="2176"/>
                      <a:pt x="6906" y="2363"/>
                    </a:cubicBezTo>
                    <a:cubicBezTo>
                      <a:pt x="6906" y="2549"/>
                      <a:pt x="7196" y="2700"/>
                      <a:pt x="7555" y="2700"/>
                    </a:cubicBezTo>
                    <a:lnTo>
                      <a:pt x="14045" y="2700"/>
                    </a:lnTo>
                    <a:cubicBezTo>
                      <a:pt x="14404" y="2700"/>
                      <a:pt x="14694" y="2549"/>
                      <a:pt x="14694" y="2363"/>
                    </a:cubicBezTo>
                    <a:cubicBezTo>
                      <a:pt x="14694" y="2176"/>
                      <a:pt x="14404" y="2025"/>
                      <a:pt x="14045" y="2025"/>
                    </a:cubicBezTo>
                    <a:close/>
                    <a:moveTo>
                      <a:pt x="10800" y="20250"/>
                    </a:moveTo>
                    <a:cubicBezTo>
                      <a:pt x="11875" y="20250"/>
                      <a:pt x="12747" y="19796"/>
                      <a:pt x="12747" y="19237"/>
                    </a:cubicBezTo>
                    <a:cubicBezTo>
                      <a:pt x="12747" y="18678"/>
                      <a:pt x="11875" y="18225"/>
                      <a:pt x="10800" y="18225"/>
                    </a:cubicBezTo>
                    <a:cubicBezTo>
                      <a:pt x="9725" y="18225"/>
                      <a:pt x="8853" y="18678"/>
                      <a:pt x="8853" y="19237"/>
                    </a:cubicBezTo>
                    <a:cubicBezTo>
                      <a:pt x="8853" y="19796"/>
                      <a:pt x="9725" y="20250"/>
                      <a:pt x="10800" y="20250"/>
                    </a:cubicBezTo>
                    <a:close/>
                    <a:moveTo>
                      <a:pt x="19004" y="21600"/>
                    </a:moveTo>
                    <a:lnTo>
                      <a:pt x="2596" y="21600"/>
                    </a:lnTo>
                    <a:cubicBezTo>
                      <a:pt x="1162" y="21600"/>
                      <a:pt x="0" y="20996"/>
                      <a:pt x="0" y="20250"/>
                    </a:cubicBezTo>
                    <a:lnTo>
                      <a:pt x="0" y="1350"/>
                    </a:lnTo>
                    <a:cubicBezTo>
                      <a:pt x="0" y="604"/>
                      <a:pt x="1162" y="0"/>
                      <a:pt x="2596" y="0"/>
                    </a:cubicBezTo>
                    <a:lnTo>
                      <a:pt x="19004" y="0"/>
                    </a:lnTo>
                    <a:cubicBezTo>
                      <a:pt x="20438" y="0"/>
                      <a:pt x="21600" y="604"/>
                      <a:pt x="21600" y="1350"/>
                    </a:cubicBezTo>
                    <a:lnTo>
                      <a:pt x="21600" y="20250"/>
                    </a:lnTo>
                    <a:cubicBezTo>
                      <a:pt x="21600" y="20996"/>
                      <a:pt x="20438" y="21600"/>
                      <a:pt x="19004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6200" tIns="76200" rIns="76200" bIns="76200" numCol="1" anchor="ctr">
                <a:noAutofit/>
              </a:bodyPr>
              <a:lstStyle/>
              <a:p>
                <a:pPr algn="ctr" defTabSz="914400">
                  <a:defRPr sz="6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</p:grpSp>
      <p:grpSp>
        <p:nvGrpSpPr>
          <p:cNvPr id="410" name="成组"/>
          <p:cNvGrpSpPr/>
          <p:nvPr/>
        </p:nvGrpSpPr>
        <p:grpSpPr>
          <a:xfrm>
            <a:off x="17136519" y="2223886"/>
            <a:ext cx="2753786" cy="2198709"/>
            <a:chOff x="0" y="0"/>
            <a:chExt cx="2753784" cy="2198707"/>
          </a:xfrm>
        </p:grpSpPr>
        <p:sp>
          <p:nvSpPr>
            <p:cNvPr id="405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406" name="经济签证"/>
            <p:cNvSpPr txBox="1"/>
            <p:nvPr/>
          </p:nvSpPr>
          <p:spPr>
            <a:xfrm>
              <a:off x="165949" y="1267000"/>
              <a:ext cx="2421887" cy="4572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1168400">
                <a:lnSpc>
                  <a:spcPct val="110000"/>
                </a:lnSpc>
                <a:spcBef>
                  <a:spcPts val="6000"/>
                </a:spcBef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经济签证</a:t>
              </a:r>
            </a:p>
          </p:txBody>
        </p:sp>
        <p:grpSp>
          <p:nvGrpSpPr>
            <p:cNvPr id="409" name="成组"/>
            <p:cNvGrpSpPr/>
            <p:nvPr/>
          </p:nvGrpSpPr>
          <p:grpSpPr>
            <a:xfrm>
              <a:off x="826213" y="0"/>
              <a:ext cx="1101359" cy="1101359"/>
              <a:chOff x="0" y="0"/>
              <a:chExt cx="1101358" cy="1101358"/>
            </a:xfrm>
          </p:grpSpPr>
          <p:sp>
            <p:nvSpPr>
              <p:cNvPr id="407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CD00C0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408" name="钢笔"/>
              <p:cNvSpPr/>
              <p:nvPr/>
            </p:nvSpPr>
            <p:spPr>
              <a:xfrm>
                <a:off x="443154" y="296679"/>
                <a:ext cx="215050" cy="508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935" y="0"/>
                    </a:moveTo>
                    <a:cubicBezTo>
                      <a:pt x="1645" y="0"/>
                      <a:pt x="1407" y="101"/>
                      <a:pt x="1407" y="224"/>
                    </a:cubicBezTo>
                    <a:lnTo>
                      <a:pt x="1407" y="3038"/>
                    </a:lnTo>
                    <a:cubicBezTo>
                      <a:pt x="1407" y="3161"/>
                      <a:pt x="1645" y="3262"/>
                      <a:pt x="1935" y="3262"/>
                    </a:cubicBezTo>
                    <a:lnTo>
                      <a:pt x="19665" y="3262"/>
                    </a:lnTo>
                    <a:cubicBezTo>
                      <a:pt x="19955" y="3262"/>
                      <a:pt x="20193" y="3161"/>
                      <a:pt x="20193" y="3038"/>
                    </a:cubicBezTo>
                    <a:lnTo>
                      <a:pt x="20193" y="224"/>
                    </a:lnTo>
                    <a:cubicBezTo>
                      <a:pt x="20193" y="101"/>
                      <a:pt x="19955" y="0"/>
                      <a:pt x="19665" y="0"/>
                    </a:cubicBezTo>
                    <a:lnTo>
                      <a:pt x="1935" y="0"/>
                    </a:lnTo>
                    <a:close/>
                    <a:moveTo>
                      <a:pt x="1882" y="3889"/>
                    </a:moveTo>
                    <a:cubicBezTo>
                      <a:pt x="1882" y="3889"/>
                      <a:pt x="1613" y="7417"/>
                      <a:pt x="0" y="12311"/>
                    </a:cubicBezTo>
                    <a:lnTo>
                      <a:pt x="10218" y="21600"/>
                    </a:lnTo>
                    <a:lnTo>
                      <a:pt x="10602" y="16527"/>
                    </a:lnTo>
                    <a:lnTo>
                      <a:pt x="10602" y="11088"/>
                    </a:lnTo>
                    <a:cubicBezTo>
                      <a:pt x="9608" y="11046"/>
                      <a:pt x="8831" y="10690"/>
                      <a:pt x="8831" y="10258"/>
                    </a:cubicBezTo>
                    <a:cubicBezTo>
                      <a:pt x="8831" y="9798"/>
                      <a:pt x="9712" y="9425"/>
                      <a:pt x="10800" y="9425"/>
                    </a:cubicBezTo>
                    <a:cubicBezTo>
                      <a:pt x="11888" y="9425"/>
                      <a:pt x="12769" y="9798"/>
                      <a:pt x="12769" y="10258"/>
                    </a:cubicBezTo>
                    <a:cubicBezTo>
                      <a:pt x="12769" y="10691"/>
                      <a:pt x="11993" y="11046"/>
                      <a:pt x="10998" y="11088"/>
                    </a:cubicBezTo>
                    <a:lnTo>
                      <a:pt x="10998" y="16527"/>
                    </a:lnTo>
                    <a:lnTo>
                      <a:pt x="11382" y="21600"/>
                    </a:lnTo>
                    <a:lnTo>
                      <a:pt x="21600" y="12311"/>
                    </a:lnTo>
                    <a:cubicBezTo>
                      <a:pt x="19987" y="7417"/>
                      <a:pt x="19718" y="3889"/>
                      <a:pt x="19718" y="3889"/>
                    </a:cubicBezTo>
                    <a:lnTo>
                      <a:pt x="11559" y="3889"/>
                    </a:lnTo>
                    <a:lnTo>
                      <a:pt x="10041" y="3889"/>
                    </a:lnTo>
                    <a:lnTo>
                      <a:pt x="1882" y="3889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416" name="成组"/>
          <p:cNvGrpSpPr/>
          <p:nvPr/>
        </p:nvGrpSpPr>
        <p:grpSpPr>
          <a:xfrm>
            <a:off x="4493695" y="2223886"/>
            <a:ext cx="2753786" cy="2198709"/>
            <a:chOff x="0" y="0"/>
            <a:chExt cx="2753784" cy="2198707"/>
          </a:xfrm>
        </p:grpSpPr>
        <p:sp>
          <p:nvSpPr>
            <p:cNvPr id="411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412" name="供应商管理"/>
            <p:cNvSpPr txBox="1"/>
            <p:nvPr/>
          </p:nvSpPr>
          <p:spPr>
            <a:xfrm>
              <a:off x="165949" y="1267000"/>
              <a:ext cx="2421886" cy="4572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1168400">
                <a:lnSpc>
                  <a:spcPct val="110000"/>
                </a:lnSpc>
                <a:spcBef>
                  <a:spcPts val="6000"/>
                </a:spcBef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供应商管理</a:t>
              </a:r>
            </a:p>
          </p:txBody>
        </p:sp>
        <p:grpSp>
          <p:nvGrpSpPr>
            <p:cNvPr id="415" name="成组"/>
            <p:cNvGrpSpPr/>
            <p:nvPr/>
          </p:nvGrpSpPr>
          <p:grpSpPr>
            <a:xfrm>
              <a:off x="826212" y="0"/>
              <a:ext cx="1101360" cy="1101359"/>
              <a:chOff x="0" y="0"/>
              <a:chExt cx="1101358" cy="1101358"/>
            </a:xfrm>
          </p:grpSpPr>
          <p:sp>
            <p:nvSpPr>
              <p:cNvPr id="413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F8806A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414" name="椅子"/>
              <p:cNvSpPr/>
              <p:nvPr/>
            </p:nvSpPr>
            <p:spPr>
              <a:xfrm>
                <a:off x="360179" y="316574"/>
                <a:ext cx="381001" cy="4682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5" fill="norm" stroke="1" extrusionOk="0">
                    <a:moveTo>
                      <a:pt x="19748" y="3"/>
                    </a:moveTo>
                    <a:cubicBezTo>
                      <a:pt x="19500" y="-25"/>
                      <a:pt x="19269" y="113"/>
                      <a:pt x="19228" y="313"/>
                    </a:cubicBezTo>
                    <a:lnTo>
                      <a:pt x="17274" y="9415"/>
                    </a:lnTo>
                    <a:cubicBezTo>
                      <a:pt x="17210" y="9715"/>
                      <a:pt x="17210" y="10021"/>
                      <a:pt x="17276" y="10321"/>
                    </a:cubicBezTo>
                    <a:lnTo>
                      <a:pt x="17770" y="12234"/>
                    </a:lnTo>
                    <a:lnTo>
                      <a:pt x="3899" y="11477"/>
                    </a:lnTo>
                    <a:cubicBezTo>
                      <a:pt x="3299" y="11448"/>
                      <a:pt x="2762" y="11777"/>
                      <a:pt x="2634" y="12254"/>
                    </a:cubicBezTo>
                    <a:lnTo>
                      <a:pt x="0" y="21575"/>
                    </a:lnTo>
                    <a:lnTo>
                      <a:pt x="1501" y="21575"/>
                    </a:lnTo>
                    <a:lnTo>
                      <a:pt x="3905" y="14727"/>
                    </a:lnTo>
                    <a:cubicBezTo>
                      <a:pt x="4178" y="14061"/>
                      <a:pt x="4985" y="13637"/>
                      <a:pt x="5896" y="13682"/>
                    </a:cubicBezTo>
                    <a:lnTo>
                      <a:pt x="16629" y="14206"/>
                    </a:lnTo>
                    <a:cubicBezTo>
                      <a:pt x="17536" y="14250"/>
                      <a:pt x="18294" y="14752"/>
                      <a:pt x="18500" y="15443"/>
                    </a:cubicBezTo>
                    <a:lnTo>
                      <a:pt x="20287" y="21575"/>
                    </a:lnTo>
                    <a:lnTo>
                      <a:pt x="21600" y="21575"/>
                    </a:lnTo>
                    <a:lnTo>
                      <a:pt x="21165" y="19444"/>
                    </a:lnTo>
                    <a:lnTo>
                      <a:pt x="19771" y="12633"/>
                    </a:lnTo>
                    <a:lnTo>
                      <a:pt x="19711" y="12340"/>
                    </a:lnTo>
                    <a:lnTo>
                      <a:pt x="19265" y="10167"/>
                    </a:lnTo>
                    <a:cubicBezTo>
                      <a:pt x="19222" y="9957"/>
                      <a:pt x="19223" y="9742"/>
                      <a:pt x="19267" y="9532"/>
                    </a:cubicBezTo>
                    <a:lnTo>
                      <a:pt x="21144" y="521"/>
                    </a:lnTo>
                    <a:cubicBezTo>
                      <a:pt x="21187" y="312"/>
                      <a:pt x="21010" y="115"/>
                      <a:pt x="20752" y="86"/>
                    </a:cubicBezTo>
                    <a:lnTo>
                      <a:pt x="19748" y="3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417" name="文本框 6"/>
          <p:cNvSpPr txBox="1"/>
          <p:nvPr/>
        </p:nvSpPr>
        <p:spPr>
          <a:xfrm>
            <a:off x="2044700" y="539750"/>
            <a:ext cx="6877050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调研结果概览</a:t>
            </a:r>
          </a:p>
        </p:txBody>
      </p:sp>
      <p:sp>
        <p:nvSpPr>
          <p:cNvPr id="418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grpSp>
        <p:nvGrpSpPr>
          <p:cNvPr id="421" name="组合 8"/>
          <p:cNvGrpSpPr/>
          <p:nvPr/>
        </p:nvGrpSpPr>
        <p:grpSpPr>
          <a:xfrm>
            <a:off x="412750" y="631826"/>
            <a:ext cx="1631950" cy="985114"/>
            <a:chOff x="0" y="0"/>
            <a:chExt cx="1631950" cy="985113"/>
          </a:xfrm>
        </p:grpSpPr>
        <p:sp>
          <p:nvSpPr>
            <p:cNvPr id="419" name="KSO_Shape"/>
            <p:cNvSpPr/>
            <p:nvPr/>
          </p:nvSpPr>
          <p:spPr>
            <a:xfrm>
              <a:off x="0" y="3173"/>
              <a:ext cx="1631950" cy="895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111" y="12220"/>
                  </a:moveTo>
                  <a:lnTo>
                    <a:pt x="19086" y="11837"/>
                  </a:lnTo>
                  <a:lnTo>
                    <a:pt x="19058" y="11462"/>
                  </a:lnTo>
                  <a:lnTo>
                    <a:pt x="19018" y="11087"/>
                  </a:lnTo>
                  <a:lnTo>
                    <a:pt x="18965" y="10726"/>
                  </a:lnTo>
                  <a:lnTo>
                    <a:pt x="18909" y="10366"/>
                  </a:lnTo>
                  <a:lnTo>
                    <a:pt x="18844" y="10013"/>
                  </a:lnTo>
                  <a:lnTo>
                    <a:pt x="18767" y="9667"/>
                  </a:lnTo>
                  <a:lnTo>
                    <a:pt x="18678" y="9329"/>
                  </a:lnTo>
                  <a:lnTo>
                    <a:pt x="18589" y="8998"/>
                  </a:lnTo>
                  <a:lnTo>
                    <a:pt x="18488" y="8689"/>
                  </a:lnTo>
                  <a:lnTo>
                    <a:pt x="18379" y="8372"/>
                  </a:lnTo>
                  <a:lnTo>
                    <a:pt x="18262" y="8078"/>
                  </a:lnTo>
                  <a:lnTo>
                    <a:pt x="18141" y="7791"/>
                  </a:lnTo>
                  <a:lnTo>
                    <a:pt x="18011" y="7511"/>
                  </a:lnTo>
                  <a:lnTo>
                    <a:pt x="17870" y="7239"/>
                  </a:lnTo>
                  <a:lnTo>
                    <a:pt x="17729" y="6989"/>
                  </a:lnTo>
                  <a:lnTo>
                    <a:pt x="17579" y="6746"/>
                  </a:lnTo>
                  <a:lnTo>
                    <a:pt x="17425" y="6518"/>
                  </a:lnTo>
                  <a:lnTo>
                    <a:pt x="17264" y="6298"/>
                  </a:lnTo>
                  <a:lnTo>
                    <a:pt x="17094" y="6092"/>
                  </a:lnTo>
                  <a:lnTo>
                    <a:pt x="16924" y="5900"/>
                  </a:lnTo>
                  <a:lnTo>
                    <a:pt x="16747" y="5724"/>
                  </a:lnTo>
                  <a:lnTo>
                    <a:pt x="16565" y="5569"/>
                  </a:lnTo>
                  <a:lnTo>
                    <a:pt x="16379" y="5422"/>
                  </a:lnTo>
                  <a:lnTo>
                    <a:pt x="16185" y="5290"/>
                  </a:lnTo>
                  <a:lnTo>
                    <a:pt x="15991" y="5172"/>
                  </a:lnTo>
                  <a:lnTo>
                    <a:pt x="15789" y="5069"/>
                  </a:lnTo>
                  <a:lnTo>
                    <a:pt x="15587" y="4995"/>
                  </a:lnTo>
                  <a:lnTo>
                    <a:pt x="15381" y="4929"/>
                  </a:lnTo>
                  <a:lnTo>
                    <a:pt x="15171" y="4878"/>
                  </a:lnTo>
                  <a:lnTo>
                    <a:pt x="14956" y="4856"/>
                  </a:lnTo>
                  <a:lnTo>
                    <a:pt x="14742" y="4841"/>
                  </a:lnTo>
                  <a:lnTo>
                    <a:pt x="14581" y="4856"/>
                  </a:lnTo>
                  <a:lnTo>
                    <a:pt x="14411" y="4863"/>
                  </a:lnTo>
                  <a:lnTo>
                    <a:pt x="14249" y="4892"/>
                  </a:lnTo>
                  <a:lnTo>
                    <a:pt x="14087" y="4929"/>
                  </a:lnTo>
                  <a:lnTo>
                    <a:pt x="13926" y="4981"/>
                  </a:lnTo>
                  <a:lnTo>
                    <a:pt x="13611" y="5113"/>
                  </a:lnTo>
                  <a:lnTo>
                    <a:pt x="13457" y="5194"/>
                  </a:lnTo>
                  <a:lnTo>
                    <a:pt x="13312" y="5282"/>
                  </a:lnTo>
                  <a:lnTo>
                    <a:pt x="13013" y="5488"/>
                  </a:lnTo>
                  <a:lnTo>
                    <a:pt x="12871" y="5613"/>
                  </a:lnTo>
                  <a:lnTo>
                    <a:pt x="12730" y="5731"/>
                  </a:lnTo>
                  <a:lnTo>
                    <a:pt x="12592" y="5871"/>
                  </a:lnTo>
                  <a:lnTo>
                    <a:pt x="12459" y="6011"/>
                  </a:lnTo>
                  <a:lnTo>
                    <a:pt x="12326" y="6165"/>
                  </a:lnTo>
                  <a:lnTo>
                    <a:pt x="12277" y="5834"/>
                  </a:lnTo>
                  <a:lnTo>
                    <a:pt x="12220" y="5518"/>
                  </a:lnTo>
                  <a:lnTo>
                    <a:pt x="12152" y="5201"/>
                  </a:lnTo>
                  <a:lnTo>
                    <a:pt x="12079" y="4885"/>
                  </a:lnTo>
                  <a:lnTo>
                    <a:pt x="12002" y="4583"/>
                  </a:lnTo>
                  <a:lnTo>
                    <a:pt x="11917" y="4289"/>
                  </a:lnTo>
                  <a:lnTo>
                    <a:pt x="11828" y="3987"/>
                  </a:lnTo>
                  <a:lnTo>
                    <a:pt x="11731" y="3708"/>
                  </a:lnTo>
                  <a:lnTo>
                    <a:pt x="11626" y="3436"/>
                  </a:lnTo>
                  <a:lnTo>
                    <a:pt x="11517" y="3163"/>
                  </a:lnTo>
                  <a:lnTo>
                    <a:pt x="11400" y="2913"/>
                  </a:lnTo>
                  <a:lnTo>
                    <a:pt x="11283" y="2656"/>
                  </a:lnTo>
                  <a:lnTo>
                    <a:pt x="11158" y="2420"/>
                  </a:lnTo>
                  <a:lnTo>
                    <a:pt x="11024" y="2185"/>
                  </a:lnTo>
                  <a:lnTo>
                    <a:pt x="10887" y="1972"/>
                  </a:lnTo>
                  <a:lnTo>
                    <a:pt x="10745" y="1751"/>
                  </a:lnTo>
                  <a:lnTo>
                    <a:pt x="10600" y="1552"/>
                  </a:lnTo>
                  <a:lnTo>
                    <a:pt x="10450" y="1361"/>
                  </a:lnTo>
                  <a:lnTo>
                    <a:pt x="10297" y="1184"/>
                  </a:lnTo>
                  <a:lnTo>
                    <a:pt x="10139" y="1023"/>
                  </a:lnTo>
                  <a:lnTo>
                    <a:pt x="9974" y="861"/>
                  </a:lnTo>
                  <a:lnTo>
                    <a:pt x="9808" y="714"/>
                  </a:lnTo>
                  <a:lnTo>
                    <a:pt x="9634" y="581"/>
                  </a:lnTo>
                  <a:lnTo>
                    <a:pt x="9464" y="463"/>
                  </a:lnTo>
                  <a:lnTo>
                    <a:pt x="9287" y="360"/>
                  </a:lnTo>
                  <a:lnTo>
                    <a:pt x="9105" y="265"/>
                  </a:lnTo>
                  <a:lnTo>
                    <a:pt x="8923" y="184"/>
                  </a:lnTo>
                  <a:lnTo>
                    <a:pt x="8737" y="125"/>
                  </a:lnTo>
                  <a:lnTo>
                    <a:pt x="8543" y="66"/>
                  </a:lnTo>
                  <a:lnTo>
                    <a:pt x="8353" y="29"/>
                  </a:lnTo>
                  <a:lnTo>
                    <a:pt x="8159" y="7"/>
                  </a:lnTo>
                  <a:lnTo>
                    <a:pt x="7965" y="0"/>
                  </a:lnTo>
                  <a:lnTo>
                    <a:pt x="7844" y="0"/>
                  </a:lnTo>
                  <a:lnTo>
                    <a:pt x="7731" y="7"/>
                  </a:lnTo>
                  <a:lnTo>
                    <a:pt x="7614" y="29"/>
                  </a:lnTo>
                  <a:lnTo>
                    <a:pt x="7500" y="44"/>
                  </a:lnTo>
                  <a:lnTo>
                    <a:pt x="7391" y="59"/>
                  </a:lnTo>
                  <a:lnTo>
                    <a:pt x="7274" y="96"/>
                  </a:lnTo>
                  <a:lnTo>
                    <a:pt x="7056" y="169"/>
                  </a:lnTo>
                  <a:lnTo>
                    <a:pt x="6834" y="250"/>
                  </a:lnTo>
                  <a:lnTo>
                    <a:pt x="6619" y="368"/>
                  </a:lnTo>
                  <a:lnTo>
                    <a:pt x="6413" y="500"/>
                  </a:lnTo>
                  <a:lnTo>
                    <a:pt x="6207" y="647"/>
                  </a:lnTo>
                  <a:lnTo>
                    <a:pt x="6009" y="809"/>
                  </a:lnTo>
                  <a:lnTo>
                    <a:pt x="5811" y="993"/>
                  </a:lnTo>
                  <a:lnTo>
                    <a:pt x="5625" y="1184"/>
                  </a:lnTo>
                  <a:lnTo>
                    <a:pt x="5443" y="1405"/>
                  </a:lnTo>
                  <a:lnTo>
                    <a:pt x="5266" y="1626"/>
                  </a:lnTo>
                  <a:lnTo>
                    <a:pt x="5092" y="1876"/>
                  </a:lnTo>
                  <a:lnTo>
                    <a:pt x="4930" y="2134"/>
                  </a:lnTo>
                  <a:lnTo>
                    <a:pt x="4773" y="2406"/>
                  </a:lnTo>
                  <a:lnTo>
                    <a:pt x="4623" y="2693"/>
                  </a:lnTo>
                  <a:lnTo>
                    <a:pt x="4482" y="2987"/>
                  </a:lnTo>
                  <a:lnTo>
                    <a:pt x="4348" y="3296"/>
                  </a:lnTo>
                  <a:lnTo>
                    <a:pt x="4223" y="3612"/>
                  </a:lnTo>
                  <a:lnTo>
                    <a:pt x="4106" y="3958"/>
                  </a:lnTo>
                  <a:lnTo>
                    <a:pt x="3997" y="4296"/>
                  </a:lnTo>
                  <a:lnTo>
                    <a:pt x="3896" y="4650"/>
                  </a:lnTo>
                  <a:lnTo>
                    <a:pt x="3807" y="5010"/>
                  </a:lnTo>
                  <a:lnTo>
                    <a:pt x="3726" y="5385"/>
                  </a:lnTo>
                  <a:lnTo>
                    <a:pt x="3657" y="5768"/>
                  </a:lnTo>
                  <a:lnTo>
                    <a:pt x="3597" y="6158"/>
                  </a:lnTo>
                  <a:lnTo>
                    <a:pt x="3544" y="6548"/>
                  </a:lnTo>
                  <a:lnTo>
                    <a:pt x="3504" y="6960"/>
                  </a:lnTo>
                  <a:lnTo>
                    <a:pt x="3492" y="7158"/>
                  </a:lnTo>
                  <a:lnTo>
                    <a:pt x="3475" y="7372"/>
                  </a:lnTo>
                  <a:lnTo>
                    <a:pt x="3467" y="7578"/>
                  </a:lnTo>
                  <a:lnTo>
                    <a:pt x="3455" y="7791"/>
                  </a:lnTo>
                  <a:lnTo>
                    <a:pt x="3455" y="7997"/>
                  </a:lnTo>
                  <a:lnTo>
                    <a:pt x="3451" y="8203"/>
                  </a:lnTo>
                  <a:lnTo>
                    <a:pt x="3455" y="8460"/>
                  </a:lnTo>
                  <a:lnTo>
                    <a:pt x="3463" y="8703"/>
                  </a:lnTo>
                  <a:lnTo>
                    <a:pt x="3475" y="8946"/>
                  </a:lnTo>
                  <a:lnTo>
                    <a:pt x="3492" y="9196"/>
                  </a:lnTo>
                  <a:lnTo>
                    <a:pt x="3415" y="9189"/>
                  </a:lnTo>
                  <a:lnTo>
                    <a:pt x="3237" y="9196"/>
                  </a:lnTo>
                  <a:lnTo>
                    <a:pt x="3063" y="9218"/>
                  </a:lnTo>
                  <a:lnTo>
                    <a:pt x="2893" y="9262"/>
                  </a:lnTo>
                  <a:lnTo>
                    <a:pt x="2724" y="9314"/>
                  </a:lnTo>
                  <a:lnTo>
                    <a:pt x="2558" y="9380"/>
                  </a:lnTo>
                  <a:lnTo>
                    <a:pt x="2400" y="9468"/>
                  </a:lnTo>
                  <a:lnTo>
                    <a:pt x="2243" y="9564"/>
                  </a:lnTo>
                  <a:lnTo>
                    <a:pt x="2081" y="9682"/>
                  </a:lnTo>
                  <a:lnTo>
                    <a:pt x="1936" y="9799"/>
                  </a:lnTo>
                  <a:lnTo>
                    <a:pt x="1786" y="9939"/>
                  </a:lnTo>
                  <a:lnTo>
                    <a:pt x="1645" y="10086"/>
                  </a:lnTo>
                  <a:lnTo>
                    <a:pt x="1503" y="10248"/>
                  </a:lnTo>
                  <a:lnTo>
                    <a:pt x="1370" y="10417"/>
                  </a:lnTo>
                  <a:lnTo>
                    <a:pt x="1241" y="10601"/>
                  </a:lnTo>
                  <a:lnTo>
                    <a:pt x="1119" y="10800"/>
                  </a:lnTo>
                  <a:lnTo>
                    <a:pt x="1002" y="11006"/>
                  </a:lnTo>
                  <a:lnTo>
                    <a:pt x="885" y="11219"/>
                  </a:lnTo>
                  <a:lnTo>
                    <a:pt x="780" y="11447"/>
                  </a:lnTo>
                  <a:lnTo>
                    <a:pt x="683" y="11683"/>
                  </a:lnTo>
                  <a:lnTo>
                    <a:pt x="586" y="11926"/>
                  </a:lnTo>
                  <a:lnTo>
                    <a:pt x="493" y="12176"/>
                  </a:lnTo>
                  <a:lnTo>
                    <a:pt x="412" y="12433"/>
                  </a:lnTo>
                  <a:lnTo>
                    <a:pt x="335" y="12698"/>
                  </a:lnTo>
                  <a:lnTo>
                    <a:pt x="206" y="13257"/>
                  </a:lnTo>
                  <a:lnTo>
                    <a:pt x="154" y="13544"/>
                  </a:lnTo>
                  <a:lnTo>
                    <a:pt x="73" y="14147"/>
                  </a:lnTo>
                  <a:lnTo>
                    <a:pt x="40" y="14456"/>
                  </a:lnTo>
                  <a:lnTo>
                    <a:pt x="20" y="14758"/>
                  </a:lnTo>
                  <a:lnTo>
                    <a:pt x="8" y="15074"/>
                  </a:lnTo>
                  <a:lnTo>
                    <a:pt x="0" y="15391"/>
                  </a:lnTo>
                  <a:lnTo>
                    <a:pt x="8" y="15707"/>
                  </a:lnTo>
                  <a:lnTo>
                    <a:pt x="20" y="16009"/>
                  </a:lnTo>
                  <a:lnTo>
                    <a:pt x="40" y="16310"/>
                  </a:lnTo>
                  <a:lnTo>
                    <a:pt x="69" y="16605"/>
                  </a:lnTo>
                  <a:lnTo>
                    <a:pt x="101" y="16899"/>
                  </a:lnTo>
                  <a:lnTo>
                    <a:pt x="145" y="17186"/>
                  </a:lnTo>
                  <a:lnTo>
                    <a:pt x="198" y="17465"/>
                  </a:lnTo>
                  <a:lnTo>
                    <a:pt x="255" y="17738"/>
                  </a:lnTo>
                  <a:lnTo>
                    <a:pt x="319" y="18010"/>
                  </a:lnTo>
                  <a:lnTo>
                    <a:pt x="388" y="18267"/>
                  </a:lnTo>
                  <a:lnTo>
                    <a:pt x="465" y="18517"/>
                  </a:lnTo>
                  <a:lnTo>
                    <a:pt x="554" y="18775"/>
                  </a:lnTo>
                  <a:lnTo>
                    <a:pt x="643" y="19010"/>
                  </a:lnTo>
                  <a:lnTo>
                    <a:pt x="740" y="19238"/>
                  </a:lnTo>
                  <a:lnTo>
                    <a:pt x="841" y="19459"/>
                  </a:lnTo>
                  <a:lnTo>
                    <a:pt x="946" y="19672"/>
                  </a:lnTo>
                  <a:lnTo>
                    <a:pt x="1059" y="19878"/>
                  </a:lnTo>
                  <a:lnTo>
                    <a:pt x="1172" y="20070"/>
                  </a:lnTo>
                  <a:lnTo>
                    <a:pt x="1297" y="20254"/>
                  </a:lnTo>
                  <a:lnTo>
                    <a:pt x="1422" y="20430"/>
                  </a:lnTo>
                  <a:lnTo>
                    <a:pt x="1556" y="20592"/>
                  </a:lnTo>
                  <a:lnTo>
                    <a:pt x="1689" y="20739"/>
                  </a:lnTo>
                  <a:lnTo>
                    <a:pt x="1831" y="20894"/>
                  </a:lnTo>
                  <a:lnTo>
                    <a:pt x="1972" y="21011"/>
                  </a:lnTo>
                  <a:lnTo>
                    <a:pt x="2122" y="21137"/>
                  </a:lnTo>
                  <a:lnTo>
                    <a:pt x="2275" y="21240"/>
                  </a:lnTo>
                  <a:lnTo>
                    <a:pt x="2429" y="21328"/>
                  </a:lnTo>
                  <a:lnTo>
                    <a:pt x="2744" y="21475"/>
                  </a:lnTo>
                  <a:lnTo>
                    <a:pt x="2906" y="21526"/>
                  </a:lnTo>
                  <a:lnTo>
                    <a:pt x="3075" y="21563"/>
                  </a:lnTo>
                  <a:lnTo>
                    <a:pt x="3241" y="21585"/>
                  </a:lnTo>
                  <a:lnTo>
                    <a:pt x="3241" y="21600"/>
                  </a:lnTo>
                  <a:lnTo>
                    <a:pt x="18921" y="21600"/>
                  </a:lnTo>
                  <a:lnTo>
                    <a:pt x="18921" y="21578"/>
                  </a:lnTo>
                  <a:lnTo>
                    <a:pt x="18965" y="21585"/>
                  </a:lnTo>
                  <a:lnTo>
                    <a:pt x="19018" y="21600"/>
                  </a:lnTo>
                  <a:lnTo>
                    <a:pt x="19155" y="21600"/>
                  </a:lnTo>
                  <a:lnTo>
                    <a:pt x="19284" y="21578"/>
                  </a:lnTo>
                  <a:lnTo>
                    <a:pt x="19414" y="21541"/>
                  </a:lnTo>
                  <a:lnTo>
                    <a:pt x="19543" y="21497"/>
                  </a:lnTo>
                  <a:lnTo>
                    <a:pt x="19664" y="21446"/>
                  </a:lnTo>
                  <a:lnTo>
                    <a:pt x="19786" y="21387"/>
                  </a:lnTo>
                  <a:lnTo>
                    <a:pt x="19907" y="21320"/>
                  </a:lnTo>
                  <a:lnTo>
                    <a:pt x="20024" y="21232"/>
                  </a:lnTo>
                  <a:lnTo>
                    <a:pt x="20141" y="21137"/>
                  </a:lnTo>
                  <a:lnTo>
                    <a:pt x="20250" y="21034"/>
                  </a:lnTo>
                  <a:lnTo>
                    <a:pt x="20359" y="20916"/>
                  </a:lnTo>
                  <a:lnTo>
                    <a:pt x="20460" y="20798"/>
                  </a:lnTo>
                  <a:lnTo>
                    <a:pt x="20565" y="20666"/>
                  </a:lnTo>
                  <a:lnTo>
                    <a:pt x="20662" y="20526"/>
                  </a:lnTo>
                  <a:lnTo>
                    <a:pt x="20751" y="20379"/>
                  </a:lnTo>
                  <a:lnTo>
                    <a:pt x="20844" y="20217"/>
                  </a:lnTo>
                  <a:lnTo>
                    <a:pt x="20929" y="20062"/>
                  </a:lnTo>
                  <a:lnTo>
                    <a:pt x="21010" y="19886"/>
                  </a:lnTo>
                  <a:lnTo>
                    <a:pt x="21087" y="19717"/>
                  </a:lnTo>
                  <a:lnTo>
                    <a:pt x="21160" y="19533"/>
                  </a:lnTo>
                  <a:lnTo>
                    <a:pt x="21224" y="19341"/>
                  </a:lnTo>
                  <a:lnTo>
                    <a:pt x="21289" y="19143"/>
                  </a:lnTo>
                  <a:lnTo>
                    <a:pt x="21345" y="18937"/>
                  </a:lnTo>
                  <a:lnTo>
                    <a:pt x="21398" y="18731"/>
                  </a:lnTo>
                  <a:lnTo>
                    <a:pt x="21442" y="18517"/>
                  </a:lnTo>
                  <a:lnTo>
                    <a:pt x="21483" y="18304"/>
                  </a:lnTo>
                  <a:lnTo>
                    <a:pt x="21519" y="18076"/>
                  </a:lnTo>
                  <a:lnTo>
                    <a:pt x="21547" y="17848"/>
                  </a:lnTo>
                  <a:lnTo>
                    <a:pt x="21572" y="17613"/>
                  </a:lnTo>
                  <a:lnTo>
                    <a:pt x="21596" y="17142"/>
                  </a:lnTo>
                  <a:lnTo>
                    <a:pt x="21600" y="16899"/>
                  </a:lnTo>
                  <a:lnTo>
                    <a:pt x="21596" y="16663"/>
                  </a:lnTo>
                  <a:lnTo>
                    <a:pt x="21584" y="16428"/>
                  </a:lnTo>
                  <a:lnTo>
                    <a:pt x="21572" y="16207"/>
                  </a:lnTo>
                  <a:lnTo>
                    <a:pt x="21552" y="15979"/>
                  </a:lnTo>
                  <a:lnTo>
                    <a:pt x="21523" y="15751"/>
                  </a:lnTo>
                  <a:lnTo>
                    <a:pt x="21491" y="15531"/>
                  </a:lnTo>
                  <a:lnTo>
                    <a:pt x="21450" y="15325"/>
                  </a:lnTo>
                  <a:lnTo>
                    <a:pt x="21402" y="15111"/>
                  </a:lnTo>
                  <a:lnTo>
                    <a:pt x="21353" y="14905"/>
                  </a:lnTo>
                  <a:lnTo>
                    <a:pt x="21301" y="14714"/>
                  </a:lnTo>
                  <a:lnTo>
                    <a:pt x="21180" y="14331"/>
                  </a:lnTo>
                  <a:lnTo>
                    <a:pt x="21107" y="14147"/>
                  </a:lnTo>
                  <a:lnTo>
                    <a:pt x="21034" y="13971"/>
                  </a:lnTo>
                  <a:lnTo>
                    <a:pt x="20953" y="13809"/>
                  </a:lnTo>
                  <a:lnTo>
                    <a:pt x="20873" y="13640"/>
                  </a:lnTo>
                  <a:lnTo>
                    <a:pt x="20695" y="13346"/>
                  </a:lnTo>
                  <a:lnTo>
                    <a:pt x="20602" y="13206"/>
                  </a:lnTo>
                  <a:lnTo>
                    <a:pt x="20505" y="13073"/>
                  </a:lnTo>
                  <a:lnTo>
                    <a:pt x="20404" y="12956"/>
                  </a:lnTo>
                  <a:lnTo>
                    <a:pt x="20299" y="12838"/>
                  </a:lnTo>
                  <a:lnTo>
                    <a:pt x="20194" y="12735"/>
                  </a:lnTo>
                  <a:lnTo>
                    <a:pt x="20081" y="12632"/>
                  </a:lnTo>
                  <a:lnTo>
                    <a:pt x="19967" y="12551"/>
                  </a:lnTo>
                  <a:lnTo>
                    <a:pt x="19854" y="12477"/>
                  </a:lnTo>
                  <a:lnTo>
                    <a:pt x="19733" y="12404"/>
                  </a:lnTo>
                  <a:lnTo>
                    <a:pt x="19612" y="12345"/>
                  </a:lnTo>
                  <a:lnTo>
                    <a:pt x="19491" y="12301"/>
                  </a:lnTo>
                  <a:lnTo>
                    <a:pt x="19365" y="12264"/>
                  </a:lnTo>
                  <a:lnTo>
                    <a:pt x="19240" y="12242"/>
                  </a:lnTo>
                  <a:lnTo>
                    <a:pt x="19111" y="12220"/>
                  </a:lnTo>
                  <a:close/>
                </a:path>
              </a:pathLst>
            </a:custGeom>
            <a:solidFill>
              <a:srgbClr val="58A6DA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 defTabSz="1371508">
                <a:defRPr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0" name="文本框 10"/>
            <p:cNvSpPr txBox="1"/>
            <p:nvPr/>
          </p:nvSpPr>
          <p:spPr>
            <a:xfrm>
              <a:off x="340136" y="0"/>
              <a:ext cx="951675" cy="98511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>
                <a:defRPr sz="5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422" name="矩形"/>
          <p:cNvSpPr/>
          <p:nvPr/>
        </p:nvSpPr>
        <p:spPr>
          <a:xfrm>
            <a:off x="4600587" y="4087774"/>
            <a:ext cx="2540001" cy="13376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/>
          </a:p>
        </p:txBody>
      </p:sp>
      <p:graphicFrame>
        <p:nvGraphicFramePr>
          <p:cNvPr id="423" name="表格"/>
          <p:cNvGraphicFramePr/>
          <p:nvPr/>
        </p:nvGraphicFramePr>
        <p:xfrm>
          <a:off x="1397000" y="5212650"/>
          <a:ext cx="21590000" cy="841165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521798"/>
                <a:gridCol w="7276404"/>
                <a:gridCol w="4881639"/>
                <a:gridCol w="5972744"/>
                <a:gridCol w="2937415"/>
              </a:tblGrid>
              <a:tr h="641350">
                <a:tc>
                  <a:txBody>
                    <a:bodyPr/>
                    <a:lstStyle/>
                    <a:p>
                      <a:pPr algn="ctr">
                        <a:defRPr b="1" sz="3600">
                          <a:solidFill>
                            <a:srgbClr val="535353"/>
                          </a:solidFill>
                        </a:defRPr>
                      </a:pPr>
                    </a:p>
                  </a:txBody>
                  <a:tcPr marL="0" marR="0" marT="0" marB="0" anchor="t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25400">
                      <a:solidFill>
                        <a:srgbClr val="00000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3600">
                          <a:solidFill>
                            <a:srgbClr val="535353"/>
                          </a:solidFill>
                        </a:rPr>
                        <a:t>监察需求</a:t>
                      </a:r>
                    </a:p>
                  </a:txBody>
                  <a:tcPr marL="0" marR="0" marT="0" marB="0" anchor="t" anchorCtr="0" horzOverflow="overflow">
                    <a:lnT w="25400">
                      <a:solidFill>
                        <a:srgbClr val="00000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3600">
                          <a:solidFill>
                            <a:srgbClr val="535353"/>
                          </a:solidFill>
                        </a:rPr>
                        <a:t>当前业务系统建设情况</a:t>
                      </a:r>
                    </a:p>
                  </a:txBody>
                  <a:tcPr marL="0" marR="0" marT="0" marB="0" anchor="t" anchorCtr="0" horzOverflow="overflow">
                    <a:lnT w="25400">
                      <a:solidFill>
                        <a:srgbClr val="00000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3600">
                          <a:solidFill>
                            <a:srgbClr val="535353"/>
                          </a:solidFill>
                        </a:rPr>
                        <a:t>业务系统改进（建设）建议</a:t>
                      </a:r>
                    </a:p>
                  </a:txBody>
                  <a:tcPr marL="0" marR="0" marT="0" marB="0" anchor="t" anchorCtr="0" horzOverflow="overflow">
                    <a:lnT w="25400">
                      <a:solidFill>
                        <a:srgbClr val="00000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3600">
                          <a:solidFill>
                            <a:srgbClr val="535353"/>
                          </a:solidFill>
                        </a:rPr>
                        <a:t>实施策略</a:t>
                      </a:r>
                    </a:p>
                  </a:txBody>
                  <a:tcPr marL="0" marR="0" marT="0" marB="0" anchor="t" anchorCtr="0" horzOverflow="overflow"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noFill/>
                  </a:tcPr>
                </a:tc>
              </a:tr>
              <a:tr h="18383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600"/>
                        <a:t>1</a:t>
                      </a:r>
                    </a:p>
                  </a:txBody>
                  <a:tcPr marL="0" marR="0" marT="0" marB="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b="1" sz="3200">
                          <a:solidFill>
                            <a:srgbClr val="535353"/>
                          </a:solidFill>
                        </a:defRPr>
                      </a:pPr>
                      <a:r>
                        <a:t>供应商入库环节：</a:t>
                      </a:r>
                    </a:p>
                    <a:p>
                      <a:pPr marL="374315" indent="-374315" algn="l">
                        <a:spcBef>
                          <a:spcPts val="800"/>
                        </a:spcBef>
                        <a:buSzPct val="100000"/>
                        <a:buAutoNum type="arabicPeriod" startAt="1"/>
                      </a:pPr>
                      <a:r>
                        <a:t>运营物资供应商：供应商准入是否建立在充分的竞争基础上；</a:t>
                      </a:r>
                    </a:p>
                    <a:p>
                      <a:pPr marL="374315" indent="-374315" algn="l">
                        <a:spcBef>
                          <a:spcPts val="800"/>
                        </a:spcBef>
                        <a:buSzPct val="100000"/>
                        <a:buAutoNum type="arabicPeriod" startAt="1"/>
                      </a:pPr>
                      <a:r>
                        <a:t>设备材料供应商：各类供应商数量是否符合要求。</a:t>
                      </a:r>
                    </a:p>
                  </a:txBody>
                  <a:tcPr marL="0" marR="0" marT="0" marB="0" anchor="ctr" anchorCtr="0" horzOverflow="overflow"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2800"/>
                        <a:t>目前尚无业务系统支撑</a:t>
                      </a:r>
                    </a:p>
                  </a:txBody>
                  <a:tcPr marL="0" marR="0" marT="0" marB="0" anchor="ctr" anchorCtr="0" horzOverflow="overflow"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374315" indent="-374315" algn="l">
                        <a:spcBef>
                          <a:spcPts val="2000"/>
                        </a:spcBef>
                        <a:buSzPct val="100000"/>
                        <a:buAutoNum type="arabicPeriod" startAt="1"/>
                        <a:defRPr sz="2800"/>
                      </a:pPr>
                      <a:r>
                        <a:t>建立完善的供应商分类库；</a:t>
                      </a:r>
                    </a:p>
                    <a:p>
                      <a:pPr marL="374315" indent="-374315" algn="l">
                        <a:spcBef>
                          <a:spcPts val="2000"/>
                        </a:spcBef>
                        <a:buSzPct val="100000"/>
                        <a:buAutoNum type="arabicPeriod" startAt="1"/>
                        <a:defRPr sz="2800"/>
                      </a:pPr>
                      <a:r>
                        <a:t>建立供应商分类与采购类别与方式的对应管理；</a:t>
                      </a:r>
                    </a:p>
                    <a:p>
                      <a:pPr marL="374315" indent="-374315" algn="l">
                        <a:spcBef>
                          <a:spcPts val="2000"/>
                        </a:spcBef>
                        <a:buSzPct val="100000"/>
                        <a:buAutoNum type="arabicPeriod" startAt="1"/>
                        <a:defRPr sz="2800"/>
                      </a:pPr>
                      <a:r>
                        <a:t>建立品类完善的货物清单编码库；</a:t>
                      </a:r>
                    </a:p>
                  </a:txBody>
                  <a:tcPr marL="0" marR="0" marT="0" marB="0" anchor="ctr" anchorCtr="0" horzOverflow="overflow"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600">
                          <a:solidFill>
                            <a:srgbClr val="535353"/>
                          </a:solidFill>
                        </a:rPr>
                        <a:t>设置数据上传入口，同时预留数据接口。</a:t>
                      </a:r>
                    </a:p>
                  </a:txBody>
                  <a:tcPr marL="0" marR="0" marT="0" marB="0" anchor="ctr" anchorCtr="0" horzOverflow="overflow">
                    <a:lnR w="25400">
                      <a:solidFill>
                        <a:srgbClr val="000000"/>
                      </a:solidFill>
                      <a:miter lim="400000"/>
                    </a:lnR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302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600"/>
                        <a:t>2</a:t>
                      </a:r>
                    </a:p>
                  </a:txBody>
                  <a:tcPr marL="0" marR="0" marT="0" marB="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b="1" sz="3200">
                          <a:solidFill>
                            <a:srgbClr val="535353"/>
                          </a:solidFill>
                        </a:defRPr>
                      </a:pPr>
                      <a:r>
                        <a:t>供应商动态评估：</a:t>
                      </a:r>
                    </a:p>
                    <a:p>
                      <a:pPr marL="374315" indent="-374315" algn="l">
                        <a:spcBef>
                          <a:spcPts val="800"/>
                        </a:spcBef>
                        <a:buSzPct val="100000"/>
                        <a:buAutoNum type="arabicPeriod" startAt="1"/>
                      </a:pPr>
                      <a:r>
                        <a:t>运营物资供应商：采购方式与供应商类别，货物分类是否匹配；供应商动态评估是否到位；</a:t>
                      </a:r>
                    </a:p>
                    <a:p>
                      <a:pPr marL="374315" indent="-374315" algn="l">
                        <a:spcBef>
                          <a:spcPts val="800"/>
                        </a:spcBef>
                        <a:buSzPct val="100000"/>
                        <a:buAutoNum type="arabicPeriod" startAt="1"/>
                      </a:pPr>
                      <a:r>
                        <a:t>设备材料供应商：供应商机会是否相对均衡；供应商动态评估是否到位（而非两年修订一次）。</a:t>
                      </a:r>
                    </a:p>
                  </a:txBody>
                  <a:tcPr marL="0" marR="0" marT="0" marB="0" anchor="ctr" anchorCtr="0" horzOverflow="overflow">
                    <a:noFill/>
                  </a:tcPr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18383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600"/>
                        <a:t>3</a:t>
                      </a:r>
                    </a:p>
                  </a:txBody>
                  <a:tcPr marL="0" marR="0" marT="0" marB="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b="1" sz="3200">
                          <a:solidFill>
                            <a:srgbClr val="535353"/>
                          </a:solidFill>
                        </a:defRPr>
                      </a:pPr>
                      <a:r>
                        <a:t>供应商退出环节：</a:t>
                      </a:r>
                    </a:p>
                    <a:p>
                      <a:pPr marL="374315" indent="-374315" algn="l">
                        <a:spcBef>
                          <a:spcPts val="800"/>
                        </a:spcBef>
                        <a:buSzPct val="100000"/>
                        <a:buAutoNum type="arabicPeriod" startAt="1"/>
                      </a:pPr>
                      <a:r>
                        <a:t>运营物资供应商：按照动态评估结果，供应商库是否合理退出；</a:t>
                      </a:r>
                    </a:p>
                    <a:p>
                      <a:pPr marL="374315" indent="-374315" algn="l">
                        <a:spcBef>
                          <a:spcPts val="800"/>
                        </a:spcBef>
                        <a:buSzPct val="100000"/>
                        <a:buAutoNum type="arabicPeriod" startAt="1"/>
                      </a:pPr>
                      <a:r>
                        <a:t>设备材料供应商：按照动态评估结果，供应商库是否合理退出；</a:t>
                      </a:r>
                    </a:p>
                  </a:txBody>
                  <a:tcPr marL="0" marR="0" marT="0" marB="0" anchor="ctr" anchorCtr="0" horzOverflow="overflow"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</a:tbl>
          </a:graphicData>
        </a:graphic>
      </p:graphicFrame>
      <p:grpSp>
        <p:nvGrpSpPr>
          <p:cNvPr id="429" name="成组"/>
          <p:cNvGrpSpPr/>
          <p:nvPr/>
        </p:nvGrpSpPr>
        <p:grpSpPr>
          <a:xfrm>
            <a:off x="10815106" y="2212492"/>
            <a:ext cx="2753785" cy="2198708"/>
            <a:chOff x="0" y="0"/>
            <a:chExt cx="2753784" cy="2198707"/>
          </a:xfrm>
        </p:grpSpPr>
        <p:sp>
          <p:nvSpPr>
            <p:cNvPr id="424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425" name="合同管理…"/>
            <p:cNvSpPr txBox="1"/>
            <p:nvPr/>
          </p:nvSpPr>
          <p:spPr>
            <a:xfrm>
              <a:off x="165949" y="1178100"/>
              <a:ext cx="2421887" cy="10160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ctr" defTabSz="1168400">
                <a:lnSpc>
                  <a:spcPct val="80000"/>
                </a:lnSpc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合同管理</a:t>
              </a:r>
            </a:p>
            <a:p>
              <a:pPr algn="ctr" defTabSz="1168400">
                <a:lnSpc>
                  <a:spcPct val="80000"/>
                </a:lnSpc>
                <a:defRPr sz="23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一期已完成</a:t>
              </a:r>
            </a:p>
          </p:txBody>
        </p:sp>
        <p:grpSp>
          <p:nvGrpSpPr>
            <p:cNvPr id="428" name="成组"/>
            <p:cNvGrpSpPr/>
            <p:nvPr/>
          </p:nvGrpSpPr>
          <p:grpSpPr>
            <a:xfrm>
              <a:off x="826212" y="0"/>
              <a:ext cx="1101360" cy="1101359"/>
              <a:chOff x="0" y="0"/>
              <a:chExt cx="1101358" cy="1101358"/>
            </a:xfrm>
          </p:grpSpPr>
          <p:sp>
            <p:nvSpPr>
              <p:cNvPr id="426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00CBCD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427" name="形状"/>
              <p:cNvSpPr/>
              <p:nvPr/>
            </p:nvSpPr>
            <p:spPr>
              <a:xfrm>
                <a:off x="360083" y="360078"/>
                <a:ext cx="381194" cy="3812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6913"/>
                    </a:moveTo>
                    <a:cubicBezTo>
                      <a:pt x="8653" y="6913"/>
                      <a:pt x="6912" y="8653"/>
                      <a:pt x="6912" y="10800"/>
                    </a:cubicBezTo>
                    <a:cubicBezTo>
                      <a:pt x="6912" y="12947"/>
                      <a:pt x="8653" y="14687"/>
                      <a:pt x="10800" y="14687"/>
                    </a:cubicBezTo>
                    <a:cubicBezTo>
                      <a:pt x="12947" y="14687"/>
                      <a:pt x="14687" y="12947"/>
                      <a:pt x="14687" y="10800"/>
                    </a:cubicBezTo>
                    <a:cubicBezTo>
                      <a:pt x="14687" y="8653"/>
                      <a:pt x="12947" y="6913"/>
                      <a:pt x="10800" y="6913"/>
                    </a:cubicBezTo>
                    <a:close/>
                    <a:moveTo>
                      <a:pt x="21600" y="9257"/>
                    </a:moveTo>
                    <a:lnTo>
                      <a:pt x="21600" y="12343"/>
                    </a:lnTo>
                    <a:cubicBezTo>
                      <a:pt x="21600" y="12343"/>
                      <a:pt x="20184" y="12738"/>
                      <a:pt x="18089" y="13128"/>
                    </a:cubicBezTo>
                    <a:cubicBezTo>
                      <a:pt x="17994" y="13428"/>
                      <a:pt x="17898" y="13723"/>
                      <a:pt x="17766" y="14007"/>
                    </a:cubicBezTo>
                    <a:cubicBezTo>
                      <a:pt x="19158" y="15729"/>
                      <a:pt x="20056" y="16971"/>
                      <a:pt x="20056" y="16971"/>
                    </a:cubicBezTo>
                    <a:lnTo>
                      <a:pt x="16970" y="20057"/>
                    </a:lnTo>
                    <a:cubicBezTo>
                      <a:pt x="16970" y="20057"/>
                      <a:pt x="15727" y="19158"/>
                      <a:pt x="14006" y="17768"/>
                    </a:cubicBezTo>
                    <a:cubicBezTo>
                      <a:pt x="13725" y="17897"/>
                      <a:pt x="13429" y="17994"/>
                      <a:pt x="13131" y="18089"/>
                    </a:cubicBezTo>
                    <a:cubicBezTo>
                      <a:pt x="12740" y="20184"/>
                      <a:pt x="12341" y="21600"/>
                      <a:pt x="12341" y="21600"/>
                    </a:cubicBezTo>
                    <a:lnTo>
                      <a:pt x="9257" y="21600"/>
                    </a:lnTo>
                    <a:cubicBezTo>
                      <a:pt x="9257" y="21600"/>
                      <a:pt x="8859" y="20187"/>
                      <a:pt x="8467" y="18098"/>
                    </a:cubicBezTo>
                    <a:cubicBezTo>
                      <a:pt x="8166" y="18003"/>
                      <a:pt x="7867" y="17907"/>
                      <a:pt x="7583" y="17777"/>
                    </a:cubicBezTo>
                    <a:cubicBezTo>
                      <a:pt x="5866" y="19163"/>
                      <a:pt x="4628" y="20057"/>
                      <a:pt x="4628" y="20057"/>
                    </a:cubicBezTo>
                    <a:lnTo>
                      <a:pt x="1543" y="16972"/>
                    </a:lnTo>
                    <a:cubicBezTo>
                      <a:pt x="1543" y="16972"/>
                      <a:pt x="2434" y="15738"/>
                      <a:pt x="3816" y="14027"/>
                    </a:cubicBezTo>
                    <a:cubicBezTo>
                      <a:pt x="3682" y="13741"/>
                      <a:pt x="3581" y="13440"/>
                      <a:pt x="3483" y="13136"/>
                    </a:cubicBezTo>
                    <a:cubicBezTo>
                      <a:pt x="1403" y="12743"/>
                      <a:pt x="0" y="12343"/>
                      <a:pt x="0" y="12343"/>
                    </a:cubicBezTo>
                    <a:lnTo>
                      <a:pt x="0" y="9257"/>
                    </a:lnTo>
                    <a:cubicBezTo>
                      <a:pt x="0" y="9257"/>
                      <a:pt x="1398" y="8860"/>
                      <a:pt x="3473" y="8469"/>
                    </a:cubicBezTo>
                    <a:cubicBezTo>
                      <a:pt x="3570" y="8160"/>
                      <a:pt x="3671" y="7856"/>
                      <a:pt x="3805" y="7565"/>
                    </a:cubicBezTo>
                    <a:cubicBezTo>
                      <a:pt x="2429" y="5858"/>
                      <a:pt x="1543" y="4629"/>
                      <a:pt x="1543" y="4629"/>
                    </a:cubicBezTo>
                    <a:lnTo>
                      <a:pt x="4628" y="1543"/>
                    </a:lnTo>
                    <a:cubicBezTo>
                      <a:pt x="4628" y="1543"/>
                      <a:pt x="5858" y="2430"/>
                      <a:pt x="7565" y="3805"/>
                    </a:cubicBezTo>
                    <a:cubicBezTo>
                      <a:pt x="7856" y="3671"/>
                      <a:pt x="8162" y="3570"/>
                      <a:pt x="8472" y="3472"/>
                    </a:cubicBezTo>
                    <a:cubicBezTo>
                      <a:pt x="8863" y="1399"/>
                      <a:pt x="9257" y="0"/>
                      <a:pt x="9257" y="0"/>
                    </a:cubicBezTo>
                    <a:lnTo>
                      <a:pt x="12341" y="0"/>
                    </a:lnTo>
                    <a:cubicBezTo>
                      <a:pt x="12341" y="0"/>
                      <a:pt x="12741" y="1404"/>
                      <a:pt x="13132" y="3482"/>
                    </a:cubicBezTo>
                    <a:cubicBezTo>
                      <a:pt x="13437" y="3581"/>
                      <a:pt x="13738" y="3681"/>
                      <a:pt x="14025" y="3814"/>
                    </a:cubicBezTo>
                    <a:cubicBezTo>
                      <a:pt x="15736" y="2434"/>
                      <a:pt x="16970" y="1543"/>
                      <a:pt x="16970" y="1543"/>
                    </a:cubicBezTo>
                    <a:lnTo>
                      <a:pt x="20056" y="4629"/>
                    </a:lnTo>
                    <a:cubicBezTo>
                      <a:pt x="20056" y="4629"/>
                      <a:pt x="19164" y="5869"/>
                      <a:pt x="17778" y="7587"/>
                    </a:cubicBezTo>
                    <a:cubicBezTo>
                      <a:pt x="17909" y="7870"/>
                      <a:pt x="18002" y="8169"/>
                      <a:pt x="18099" y="8469"/>
                    </a:cubicBezTo>
                    <a:cubicBezTo>
                      <a:pt x="20187" y="8861"/>
                      <a:pt x="21600" y="9257"/>
                      <a:pt x="21600" y="92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6200" tIns="76200" rIns="76200" bIns="76200" numCol="1" anchor="ctr">
                <a:noAutofit/>
              </a:bodyPr>
              <a:lstStyle/>
              <a:p>
                <a:pPr algn="ctr" defTabSz="914400">
                  <a:defRPr sz="6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</a:p>
            </p:txBody>
          </p:sp>
        </p:grpSp>
      </p:grpSp>
      <p:grpSp>
        <p:nvGrpSpPr>
          <p:cNvPr id="435" name="成组"/>
          <p:cNvGrpSpPr/>
          <p:nvPr/>
        </p:nvGrpSpPr>
        <p:grpSpPr>
          <a:xfrm>
            <a:off x="13975812" y="2212492"/>
            <a:ext cx="2753785" cy="2210102"/>
            <a:chOff x="0" y="0"/>
            <a:chExt cx="2753784" cy="2210101"/>
          </a:xfrm>
        </p:grpSpPr>
        <p:sp>
          <p:nvSpPr>
            <p:cNvPr id="430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grpSp>
          <p:nvGrpSpPr>
            <p:cNvPr id="433" name="成组"/>
            <p:cNvGrpSpPr/>
            <p:nvPr/>
          </p:nvGrpSpPr>
          <p:grpSpPr>
            <a:xfrm>
              <a:off x="826212" y="0"/>
              <a:ext cx="1101360" cy="1101359"/>
              <a:chOff x="0" y="0"/>
              <a:chExt cx="1101358" cy="1101358"/>
            </a:xfrm>
          </p:grpSpPr>
          <p:sp>
            <p:nvSpPr>
              <p:cNvPr id="431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60CD75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432" name="书"/>
              <p:cNvSpPr/>
              <p:nvPr/>
            </p:nvSpPr>
            <p:spPr>
              <a:xfrm>
                <a:off x="313245" y="357932"/>
                <a:ext cx="474867" cy="3854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8703"/>
                    </a:lnTo>
                    <a:lnTo>
                      <a:pt x="0" y="17407"/>
                    </a:lnTo>
                    <a:cubicBezTo>
                      <a:pt x="7892" y="17407"/>
                      <a:pt x="10521" y="21600"/>
                      <a:pt x="10521" y="21600"/>
                    </a:cubicBezTo>
                    <a:lnTo>
                      <a:pt x="10521" y="13417"/>
                    </a:lnTo>
                    <a:lnTo>
                      <a:pt x="10521" y="5233"/>
                    </a:lnTo>
                    <a:cubicBezTo>
                      <a:pt x="10521" y="5233"/>
                      <a:pt x="7892" y="0"/>
                      <a:pt x="0" y="0"/>
                    </a:cubicBezTo>
                    <a:close/>
                    <a:moveTo>
                      <a:pt x="21600" y="0"/>
                    </a:moveTo>
                    <a:cubicBezTo>
                      <a:pt x="13708" y="0"/>
                      <a:pt x="11079" y="5233"/>
                      <a:pt x="11079" y="5233"/>
                    </a:cubicBezTo>
                    <a:lnTo>
                      <a:pt x="11079" y="13417"/>
                    </a:lnTo>
                    <a:lnTo>
                      <a:pt x="11079" y="21600"/>
                    </a:lnTo>
                    <a:cubicBezTo>
                      <a:pt x="11079" y="21600"/>
                      <a:pt x="13708" y="17407"/>
                      <a:pt x="21600" y="17407"/>
                    </a:cubicBezTo>
                    <a:lnTo>
                      <a:pt x="21600" y="8703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434" name="计量支付…"/>
            <p:cNvSpPr txBox="1"/>
            <p:nvPr/>
          </p:nvSpPr>
          <p:spPr>
            <a:xfrm>
              <a:off x="165949" y="1194101"/>
              <a:ext cx="2421886" cy="10160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ctr" defTabSz="1168400">
                <a:lnSpc>
                  <a:spcPct val="80000"/>
                </a:lnSpc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计量支付</a:t>
              </a:r>
            </a:p>
            <a:p>
              <a:pPr algn="ctr" defTabSz="1168400">
                <a:lnSpc>
                  <a:spcPct val="80000"/>
                </a:lnSpc>
                <a:defRPr sz="23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一期已完成</a:t>
              </a:r>
            </a:p>
          </p:txBody>
        </p:sp>
      </p:grpSp>
      <p:grpSp>
        <p:nvGrpSpPr>
          <p:cNvPr id="441" name="成组"/>
          <p:cNvGrpSpPr/>
          <p:nvPr/>
        </p:nvGrpSpPr>
        <p:grpSpPr>
          <a:xfrm>
            <a:off x="20297224" y="2223886"/>
            <a:ext cx="2753785" cy="2198709"/>
            <a:chOff x="0" y="0"/>
            <a:chExt cx="2753784" cy="2198707"/>
          </a:xfrm>
        </p:grpSpPr>
        <p:sp>
          <p:nvSpPr>
            <p:cNvPr id="436" name="圆角矩形"/>
            <p:cNvSpPr/>
            <p:nvPr/>
          </p:nvSpPr>
          <p:spPr>
            <a:xfrm>
              <a:off x="0" y="573107"/>
              <a:ext cx="2753785" cy="1625601"/>
            </a:xfrm>
            <a:prstGeom prst="roundRect">
              <a:avLst>
                <a:gd name="adj" fmla="val 11063"/>
              </a:avLst>
            </a:prstGeom>
            <a:solidFill>
              <a:srgbClr val="064951">
                <a:alpha val="5004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437" name="结算审计…"/>
            <p:cNvSpPr txBox="1"/>
            <p:nvPr/>
          </p:nvSpPr>
          <p:spPr>
            <a:xfrm>
              <a:off x="165949" y="1267000"/>
              <a:ext cx="2421887" cy="852139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ctr" defTabSz="1168400">
                <a:lnSpc>
                  <a:spcPct val="80000"/>
                </a:lnSpc>
                <a:defRPr b="1" sz="3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结算审计</a:t>
              </a:r>
            </a:p>
            <a:p>
              <a:pPr algn="ctr" defTabSz="1168400">
                <a:lnSpc>
                  <a:spcPct val="80000"/>
                </a:lnSpc>
                <a:defRPr sz="23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审计系统</a:t>
              </a:r>
            </a:p>
          </p:txBody>
        </p:sp>
        <p:grpSp>
          <p:nvGrpSpPr>
            <p:cNvPr id="440" name="成组"/>
            <p:cNvGrpSpPr/>
            <p:nvPr/>
          </p:nvGrpSpPr>
          <p:grpSpPr>
            <a:xfrm>
              <a:off x="826213" y="0"/>
              <a:ext cx="1101359" cy="1101359"/>
              <a:chOff x="0" y="0"/>
              <a:chExt cx="1101358" cy="1101358"/>
            </a:xfrm>
          </p:grpSpPr>
          <p:sp>
            <p:nvSpPr>
              <p:cNvPr id="438" name="圆形"/>
              <p:cNvSpPr/>
              <p:nvPr/>
            </p:nvSpPr>
            <p:spPr>
              <a:xfrm>
                <a:off x="0" y="0"/>
                <a:ext cx="1101359" cy="1101359"/>
              </a:xfrm>
              <a:prstGeom prst="ellipse">
                <a:avLst/>
              </a:prstGeom>
              <a:solidFill>
                <a:srgbClr val="CD6200"/>
              </a:solidFill>
              <a:ln w="25400" cap="flat">
                <a:noFill/>
                <a:miter lim="400000"/>
              </a:ln>
              <a:effectLst>
                <a:outerShdw sx="100000" sy="100000" kx="0" ky="0" algn="b" rotWithShape="0" blurRad="0" dist="101600" dir="5400000">
                  <a:srgbClr val="000000">
                    <a:alpha val="16561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439" name="计算器"/>
              <p:cNvSpPr/>
              <p:nvPr/>
            </p:nvSpPr>
            <p:spPr>
              <a:xfrm>
                <a:off x="390317" y="323694"/>
                <a:ext cx="320724" cy="4539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522" y="0"/>
                    </a:moveTo>
                    <a:cubicBezTo>
                      <a:pt x="681" y="0"/>
                      <a:pt x="0" y="481"/>
                      <a:pt x="0" y="1075"/>
                    </a:cubicBezTo>
                    <a:lnTo>
                      <a:pt x="0" y="20525"/>
                    </a:lnTo>
                    <a:cubicBezTo>
                      <a:pt x="0" y="21119"/>
                      <a:pt x="681" y="21600"/>
                      <a:pt x="1522" y="21600"/>
                    </a:cubicBezTo>
                    <a:lnTo>
                      <a:pt x="20081" y="21600"/>
                    </a:lnTo>
                    <a:cubicBezTo>
                      <a:pt x="20922" y="21600"/>
                      <a:pt x="21600" y="21119"/>
                      <a:pt x="21600" y="20525"/>
                    </a:cubicBezTo>
                    <a:lnTo>
                      <a:pt x="21600" y="1075"/>
                    </a:lnTo>
                    <a:cubicBezTo>
                      <a:pt x="21592" y="481"/>
                      <a:pt x="20912" y="0"/>
                      <a:pt x="20071" y="0"/>
                    </a:cubicBezTo>
                    <a:lnTo>
                      <a:pt x="1522" y="0"/>
                    </a:lnTo>
                    <a:close/>
                    <a:moveTo>
                      <a:pt x="2866" y="1696"/>
                    </a:moveTo>
                    <a:lnTo>
                      <a:pt x="18734" y="1696"/>
                    </a:lnTo>
                    <a:cubicBezTo>
                      <a:pt x="19017" y="1696"/>
                      <a:pt x="19254" y="1857"/>
                      <a:pt x="19254" y="2062"/>
                    </a:cubicBezTo>
                    <a:lnTo>
                      <a:pt x="19254" y="4985"/>
                    </a:lnTo>
                    <a:cubicBezTo>
                      <a:pt x="19254" y="5185"/>
                      <a:pt x="19024" y="5351"/>
                      <a:pt x="18734" y="5351"/>
                    </a:cubicBezTo>
                    <a:lnTo>
                      <a:pt x="2866" y="5351"/>
                    </a:lnTo>
                    <a:cubicBezTo>
                      <a:pt x="2583" y="5351"/>
                      <a:pt x="2348" y="5190"/>
                      <a:pt x="2348" y="4985"/>
                    </a:cubicBezTo>
                    <a:lnTo>
                      <a:pt x="2348" y="2062"/>
                    </a:lnTo>
                    <a:cubicBezTo>
                      <a:pt x="2348" y="1862"/>
                      <a:pt x="2576" y="1696"/>
                      <a:pt x="2866" y="1696"/>
                    </a:cubicBezTo>
                    <a:close/>
                    <a:moveTo>
                      <a:pt x="17580" y="6615"/>
                    </a:moveTo>
                    <a:cubicBezTo>
                      <a:pt x="17771" y="6615"/>
                      <a:pt x="17924" y="6723"/>
                      <a:pt x="17924" y="6858"/>
                    </a:cubicBezTo>
                    <a:cubicBezTo>
                      <a:pt x="17924" y="6993"/>
                      <a:pt x="17771" y="7101"/>
                      <a:pt x="17580" y="7101"/>
                    </a:cubicBezTo>
                    <a:cubicBezTo>
                      <a:pt x="17389" y="7106"/>
                      <a:pt x="17236" y="6993"/>
                      <a:pt x="17236" y="6858"/>
                    </a:cubicBezTo>
                    <a:cubicBezTo>
                      <a:pt x="17236" y="6723"/>
                      <a:pt x="17389" y="6615"/>
                      <a:pt x="17580" y="6615"/>
                    </a:cubicBezTo>
                    <a:close/>
                    <a:moveTo>
                      <a:pt x="2890" y="6674"/>
                    </a:moveTo>
                    <a:lnTo>
                      <a:pt x="5121" y="6674"/>
                    </a:lnTo>
                    <a:cubicBezTo>
                      <a:pt x="5419" y="6674"/>
                      <a:pt x="5663" y="6847"/>
                      <a:pt x="5663" y="7057"/>
                    </a:cubicBezTo>
                    <a:lnTo>
                      <a:pt x="5663" y="8073"/>
                    </a:lnTo>
                    <a:cubicBezTo>
                      <a:pt x="5663" y="8284"/>
                      <a:pt x="5419" y="8456"/>
                      <a:pt x="5121" y="8456"/>
                    </a:cubicBezTo>
                    <a:lnTo>
                      <a:pt x="2890" y="8456"/>
                    </a:lnTo>
                    <a:cubicBezTo>
                      <a:pt x="2592" y="8456"/>
                      <a:pt x="2348" y="8284"/>
                      <a:pt x="2348" y="8073"/>
                    </a:cubicBezTo>
                    <a:lnTo>
                      <a:pt x="2348" y="7057"/>
                    </a:lnTo>
                    <a:cubicBezTo>
                      <a:pt x="2348" y="6847"/>
                      <a:pt x="2592" y="6674"/>
                      <a:pt x="2890" y="6674"/>
                    </a:cubicBezTo>
                    <a:close/>
                    <a:moveTo>
                      <a:pt x="7400" y="6674"/>
                    </a:moveTo>
                    <a:lnTo>
                      <a:pt x="9669" y="6674"/>
                    </a:lnTo>
                    <a:cubicBezTo>
                      <a:pt x="9967" y="6674"/>
                      <a:pt x="10211" y="6847"/>
                      <a:pt x="10211" y="7057"/>
                    </a:cubicBezTo>
                    <a:lnTo>
                      <a:pt x="10211" y="8073"/>
                    </a:lnTo>
                    <a:cubicBezTo>
                      <a:pt x="10211" y="8284"/>
                      <a:pt x="9967" y="8456"/>
                      <a:pt x="9669" y="8456"/>
                    </a:cubicBezTo>
                    <a:lnTo>
                      <a:pt x="7400" y="8456"/>
                    </a:lnTo>
                    <a:cubicBezTo>
                      <a:pt x="7102" y="8456"/>
                      <a:pt x="6858" y="8284"/>
                      <a:pt x="6858" y="8073"/>
                    </a:cubicBezTo>
                    <a:lnTo>
                      <a:pt x="6858" y="7057"/>
                    </a:lnTo>
                    <a:cubicBezTo>
                      <a:pt x="6858" y="6847"/>
                      <a:pt x="7102" y="6674"/>
                      <a:pt x="7400" y="6674"/>
                    </a:cubicBezTo>
                    <a:close/>
                    <a:moveTo>
                      <a:pt x="11924" y="6674"/>
                    </a:moveTo>
                    <a:lnTo>
                      <a:pt x="14195" y="6674"/>
                    </a:lnTo>
                    <a:cubicBezTo>
                      <a:pt x="14493" y="6674"/>
                      <a:pt x="14738" y="6847"/>
                      <a:pt x="14738" y="7057"/>
                    </a:cubicBezTo>
                    <a:lnTo>
                      <a:pt x="14738" y="8073"/>
                    </a:lnTo>
                    <a:cubicBezTo>
                      <a:pt x="14738" y="8284"/>
                      <a:pt x="14493" y="8456"/>
                      <a:pt x="14195" y="8456"/>
                    </a:cubicBezTo>
                    <a:lnTo>
                      <a:pt x="11924" y="8456"/>
                    </a:lnTo>
                    <a:cubicBezTo>
                      <a:pt x="11626" y="8456"/>
                      <a:pt x="11382" y="8284"/>
                      <a:pt x="11382" y="8073"/>
                    </a:cubicBezTo>
                    <a:lnTo>
                      <a:pt x="11382" y="7057"/>
                    </a:lnTo>
                    <a:cubicBezTo>
                      <a:pt x="11382" y="6847"/>
                      <a:pt x="11626" y="6674"/>
                      <a:pt x="11924" y="6674"/>
                    </a:cubicBezTo>
                    <a:close/>
                    <a:moveTo>
                      <a:pt x="16433" y="7290"/>
                    </a:moveTo>
                    <a:lnTo>
                      <a:pt x="18743" y="7290"/>
                    </a:lnTo>
                    <a:lnTo>
                      <a:pt x="18743" y="7685"/>
                    </a:lnTo>
                    <a:lnTo>
                      <a:pt x="16433" y="7685"/>
                    </a:lnTo>
                    <a:lnTo>
                      <a:pt x="16433" y="7290"/>
                    </a:lnTo>
                    <a:close/>
                    <a:moveTo>
                      <a:pt x="17580" y="7867"/>
                    </a:moveTo>
                    <a:cubicBezTo>
                      <a:pt x="17771" y="7867"/>
                      <a:pt x="17924" y="7975"/>
                      <a:pt x="17924" y="8110"/>
                    </a:cubicBezTo>
                    <a:cubicBezTo>
                      <a:pt x="17924" y="8245"/>
                      <a:pt x="17771" y="8353"/>
                      <a:pt x="17580" y="8353"/>
                    </a:cubicBezTo>
                    <a:cubicBezTo>
                      <a:pt x="17389" y="8353"/>
                      <a:pt x="17236" y="8245"/>
                      <a:pt x="17236" y="8110"/>
                    </a:cubicBezTo>
                    <a:cubicBezTo>
                      <a:pt x="17236" y="7975"/>
                      <a:pt x="17389" y="7867"/>
                      <a:pt x="17580" y="7867"/>
                    </a:cubicBezTo>
                    <a:close/>
                    <a:moveTo>
                      <a:pt x="2890" y="9580"/>
                    </a:moveTo>
                    <a:lnTo>
                      <a:pt x="5121" y="9580"/>
                    </a:lnTo>
                    <a:cubicBezTo>
                      <a:pt x="5419" y="9580"/>
                      <a:pt x="5663" y="9752"/>
                      <a:pt x="5663" y="9963"/>
                    </a:cubicBezTo>
                    <a:lnTo>
                      <a:pt x="5663" y="10979"/>
                    </a:lnTo>
                    <a:cubicBezTo>
                      <a:pt x="5663" y="11189"/>
                      <a:pt x="5419" y="11362"/>
                      <a:pt x="5121" y="11362"/>
                    </a:cubicBezTo>
                    <a:lnTo>
                      <a:pt x="2890" y="11362"/>
                    </a:lnTo>
                    <a:cubicBezTo>
                      <a:pt x="2592" y="11362"/>
                      <a:pt x="2348" y="11189"/>
                      <a:pt x="2348" y="10979"/>
                    </a:cubicBezTo>
                    <a:lnTo>
                      <a:pt x="2348" y="9963"/>
                    </a:lnTo>
                    <a:cubicBezTo>
                      <a:pt x="2348" y="9752"/>
                      <a:pt x="2592" y="9580"/>
                      <a:pt x="2890" y="9580"/>
                    </a:cubicBezTo>
                    <a:close/>
                    <a:moveTo>
                      <a:pt x="7400" y="9580"/>
                    </a:moveTo>
                    <a:lnTo>
                      <a:pt x="9669" y="9580"/>
                    </a:lnTo>
                    <a:cubicBezTo>
                      <a:pt x="9967" y="9580"/>
                      <a:pt x="10211" y="9752"/>
                      <a:pt x="10211" y="9963"/>
                    </a:cubicBezTo>
                    <a:lnTo>
                      <a:pt x="10211" y="10979"/>
                    </a:lnTo>
                    <a:cubicBezTo>
                      <a:pt x="10211" y="11189"/>
                      <a:pt x="9967" y="11362"/>
                      <a:pt x="9669" y="11362"/>
                    </a:cubicBezTo>
                    <a:lnTo>
                      <a:pt x="7400" y="11362"/>
                    </a:lnTo>
                    <a:cubicBezTo>
                      <a:pt x="7102" y="11362"/>
                      <a:pt x="6858" y="11189"/>
                      <a:pt x="6858" y="10979"/>
                    </a:cubicBezTo>
                    <a:lnTo>
                      <a:pt x="6858" y="9963"/>
                    </a:lnTo>
                    <a:cubicBezTo>
                      <a:pt x="6858" y="9752"/>
                      <a:pt x="7102" y="9580"/>
                      <a:pt x="7400" y="9580"/>
                    </a:cubicBezTo>
                    <a:close/>
                    <a:moveTo>
                      <a:pt x="11924" y="9580"/>
                    </a:moveTo>
                    <a:lnTo>
                      <a:pt x="14195" y="9580"/>
                    </a:lnTo>
                    <a:cubicBezTo>
                      <a:pt x="14493" y="9580"/>
                      <a:pt x="14738" y="9752"/>
                      <a:pt x="14738" y="9963"/>
                    </a:cubicBezTo>
                    <a:lnTo>
                      <a:pt x="14738" y="10979"/>
                    </a:lnTo>
                    <a:cubicBezTo>
                      <a:pt x="14738" y="11189"/>
                      <a:pt x="14493" y="11362"/>
                      <a:pt x="14195" y="11362"/>
                    </a:cubicBezTo>
                    <a:lnTo>
                      <a:pt x="11924" y="11362"/>
                    </a:lnTo>
                    <a:cubicBezTo>
                      <a:pt x="11626" y="11362"/>
                      <a:pt x="11382" y="11189"/>
                      <a:pt x="11382" y="10979"/>
                    </a:cubicBezTo>
                    <a:lnTo>
                      <a:pt x="11382" y="9963"/>
                    </a:lnTo>
                    <a:cubicBezTo>
                      <a:pt x="11382" y="9752"/>
                      <a:pt x="11626" y="9580"/>
                      <a:pt x="11924" y="9580"/>
                    </a:cubicBezTo>
                    <a:close/>
                    <a:moveTo>
                      <a:pt x="16969" y="9752"/>
                    </a:moveTo>
                    <a:lnTo>
                      <a:pt x="17587" y="10189"/>
                    </a:lnTo>
                    <a:lnTo>
                      <a:pt x="18208" y="9752"/>
                    </a:lnTo>
                    <a:lnTo>
                      <a:pt x="18598" y="10027"/>
                    </a:lnTo>
                    <a:lnTo>
                      <a:pt x="17979" y="10466"/>
                    </a:lnTo>
                    <a:lnTo>
                      <a:pt x="18598" y="10903"/>
                    </a:lnTo>
                    <a:lnTo>
                      <a:pt x="18199" y="11183"/>
                    </a:lnTo>
                    <a:lnTo>
                      <a:pt x="17580" y="10746"/>
                    </a:lnTo>
                    <a:lnTo>
                      <a:pt x="16961" y="11183"/>
                    </a:lnTo>
                    <a:lnTo>
                      <a:pt x="16572" y="10908"/>
                    </a:lnTo>
                    <a:lnTo>
                      <a:pt x="17191" y="10471"/>
                    </a:lnTo>
                    <a:lnTo>
                      <a:pt x="16572" y="10034"/>
                    </a:lnTo>
                    <a:lnTo>
                      <a:pt x="16969" y="9752"/>
                    </a:lnTo>
                    <a:close/>
                    <a:moveTo>
                      <a:pt x="2890" y="12437"/>
                    </a:moveTo>
                    <a:lnTo>
                      <a:pt x="5121" y="12437"/>
                    </a:lnTo>
                    <a:cubicBezTo>
                      <a:pt x="5419" y="12437"/>
                      <a:pt x="5663" y="12609"/>
                      <a:pt x="5663" y="12820"/>
                    </a:cubicBezTo>
                    <a:lnTo>
                      <a:pt x="5663" y="13834"/>
                    </a:lnTo>
                    <a:cubicBezTo>
                      <a:pt x="5663" y="14045"/>
                      <a:pt x="5419" y="14219"/>
                      <a:pt x="5121" y="14219"/>
                    </a:cubicBezTo>
                    <a:lnTo>
                      <a:pt x="2890" y="14219"/>
                    </a:lnTo>
                    <a:cubicBezTo>
                      <a:pt x="2592" y="14219"/>
                      <a:pt x="2348" y="14045"/>
                      <a:pt x="2348" y="13834"/>
                    </a:cubicBezTo>
                    <a:lnTo>
                      <a:pt x="2348" y="12820"/>
                    </a:lnTo>
                    <a:cubicBezTo>
                      <a:pt x="2348" y="12609"/>
                      <a:pt x="2592" y="12437"/>
                      <a:pt x="2890" y="12437"/>
                    </a:cubicBezTo>
                    <a:close/>
                    <a:moveTo>
                      <a:pt x="7400" y="12437"/>
                    </a:moveTo>
                    <a:lnTo>
                      <a:pt x="9669" y="12437"/>
                    </a:lnTo>
                    <a:cubicBezTo>
                      <a:pt x="9967" y="12437"/>
                      <a:pt x="10211" y="12609"/>
                      <a:pt x="10211" y="12820"/>
                    </a:cubicBezTo>
                    <a:lnTo>
                      <a:pt x="10211" y="13834"/>
                    </a:lnTo>
                    <a:cubicBezTo>
                      <a:pt x="10211" y="14045"/>
                      <a:pt x="9967" y="14219"/>
                      <a:pt x="9669" y="14219"/>
                    </a:cubicBezTo>
                    <a:lnTo>
                      <a:pt x="7400" y="14219"/>
                    </a:lnTo>
                    <a:cubicBezTo>
                      <a:pt x="7102" y="14219"/>
                      <a:pt x="6858" y="14045"/>
                      <a:pt x="6858" y="13834"/>
                    </a:cubicBezTo>
                    <a:lnTo>
                      <a:pt x="6858" y="12820"/>
                    </a:lnTo>
                    <a:cubicBezTo>
                      <a:pt x="6858" y="12609"/>
                      <a:pt x="7102" y="12437"/>
                      <a:pt x="7400" y="12437"/>
                    </a:cubicBezTo>
                    <a:close/>
                    <a:moveTo>
                      <a:pt x="11924" y="12437"/>
                    </a:moveTo>
                    <a:lnTo>
                      <a:pt x="14195" y="12437"/>
                    </a:lnTo>
                    <a:cubicBezTo>
                      <a:pt x="14493" y="12437"/>
                      <a:pt x="14738" y="12609"/>
                      <a:pt x="14738" y="12820"/>
                    </a:cubicBezTo>
                    <a:lnTo>
                      <a:pt x="14738" y="13834"/>
                    </a:lnTo>
                    <a:cubicBezTo>
                      <a:pt x="14738" y="14045"/>
                      <a:pt x="14493" y="14219"/>
                      <a:pt x="14195" y="14219"/>
                    </a:cubicBezTo>
                    <a:lnTo>
                      <a:pt x="11924" y="14219"/>
                    </a:lnTo>
                    <a:cubicBezTo>
                      <a:pt x="11626" y="14219"/>
                      <a:pt x="11382" y="14045"/>
                      <a:pt x="11382" y="13834"/>
                    </a:cubicBezTo>
                    <a:lnTo>
                      <a:pt x="11382" y="12820"/>
                    </a:lnTo>
                    <a:cubicBezTo>
                      <a:pt x="11382" y="12609"/>
                      <a:pt x="11626" y="12437"/>
                      <a:pt x="11924" y="12437"/>
                    </a:cubicBezTo>
                    <a:close/>
                    <a:moveTo>
                      <a:pt x="16426" y="13127"/>
                    </a:moveTo>
                    <a:lnTo>
                      <a:pt x="18734" y="13127"/>
                    </a:lnTo>
                    <a:lnTo>
                      <a:pt x="18734" y="13522"/>
                    </a:lnTo>
                    <a:lnTo>
                      <a:pt x="16426" y="13522"/>
                    </a:lnTo>
                    <a:lnTo>
                      <a:pt x="16426" y="13127"/>
                    </a:lnTo>
                    <a:close/>
                    <a:moveTo>
                      <a:pt x="2890" y="15292"/>
                    </a:moveTo>
                    <a:lnTo>
                      <a:pt x="5121" y="15292"/>
                    </a:lnTo>
                    <a:cubicBezTo>
                      <a:pt x="5419" y="15292"/>
                      <a:pt x="5663" y="15466"/>
                      <a:pt x="5663" y="15677"/>
                    </a:cubicBezTo>
                    <a:lnTo>
                      <a:pt x="5663" y="16691"/>
                    </a:lnTo>
                    <a:cubicBezTo>
                      <a:pt x="5663" y="16902"/>
                      <a:pt x="5419" y="17074"/>
                      <a:pt x="5121" y="17074"/>
                    </a:cubicBezTo>
                    <a:lnTo>
                      <a:pt x="2890" y="17074"/>
                    </a:lnTo>
                    <a:cubicBezTo>
                      <a:pt x="2592" y="17074"/>
                      <a:pt x="2348" y="16902"/>
                      <a:pt x="2348" y="16691"/>
                    </a:cubicBezTo>
                    <a:lnTo>
                      <a:pt x="2348" y="15677"/>
                    </a:lnTo>
                    <a:cubicBezTo>
                      <a:pt x="2348" y="15466"/>
                      <a:pt x="2592" y="15292"/>
                      <a:pt x="2890" y="15292"/>
                    </a:cubicBezTo>
                    <a:close/>
                    <a:moveTo>
                      <a:pt x="7400" y="15292"/>
                    </a:moveTo>
                    <a:lnTo>
                      <a:pt x="9669" y="15292"/>
                    </a:lnTo>
                    <a:cubicBezTo>
                      <a:pt x="9967" y="15292"/>
                      <a:pt x="10211" y="15466"/>
                      <a:pt x="10211" y="15677"/>
                    </a:cubicBezTo>
                    <a:lnTo>
                      <a:pt x="10211" y="16691"/>
                    </a:lnTo>
                    <a:cubicBezTo>
                      <a:pt x="10211" y="16902"/>
                      <a:pt x="9967" y="17074"/>
                      <a:pt x="9669" y="17074"/>
                    </a:cubicBezTo>
                    <a:lnTo>
                      <a:pt x="7400" y="17074"/>
                    </a:lnTo>
                    <a:cubicBezTo>
                      <a:pt x="7102" y="17074"/>
                      <a:pt x="6858" y="16902"/>
                      <a:pt x="6858" y="16691"/>
                    </a:cubicBezTo>
                    <a:lnTo>
                      <a:pt x="6858" y="15677"/>
                    </a:lnTo>
                    <a:cubicBezTo>
                      <a:pt x="6858" y="15466"/>
                      <a:pt x="7102" y="15292"/>
                      <a:pt x="7400" y="15292"/>
                    </a:cubicBezTo>
                    <a:close/>
                    <a:moveTo>
                      <a:pt x="11924" y="15292"/>
                    </a:moveTo>
                    <a:lnTo>
                      <a:pt x="14195" y="15292"/>
                    </a:lnTo>
                    <a:cubicBezTo>
                      <a:pt x="14493" y="15292"/>
                      <a:pt x="14738" y="15466"/>
                      <a:pt x="14738" y="15677"/>
                    </a:cubicBezTo>
                    <a:lnTo>
                      <a:pt x="14738" y="16691"/>
                    </a:lnTo>
                    <a:cubicBezTo>
                      <a:pt x="14738" y="16902"/>
                      <a:pt x="14493" y="17074"/>
                      <a:pt x="14195" y="17074"/>
                    </a:cubicBezTo>
                    <a:lnTo>
                      <a:pt x="11924" y="17074"/>
                    </a:lnTo>
                    <a:cubicBezTo>
                      <a:pt x="11626" y="17074"/>
                      <a:pt x="11382" y="16902"/>
                      <a:pt x="11382" y="16691"/>
                    </a:cubicBezTo>
                    <a:lnTo>
                      <a:pt x="11382" y="15677"/>
                    </a:lnTo>
                    <a:cubicBezTo>
                      <a:pt x="11382" y="15466"/>
                      <a:pt x="11626" y="15292"/>
                      <a:pt x="11924" y="15292"/>
                    </a:cubicBezTo>
                    <a:close/>
                    <a:moveTo>
                      <a:pt x="17305" y="15368"/>
                    </a:moveTo>
                    <a:lnTo>
                      <a:pt x="17864" y="15368"/>
                    </a:lnTo>
                    <a:lnTo>
                      <a:pt x="17864" y="15984"/>
                    </a:lnTo>
                    <a:lnTo>
                      <a:pt x="18734" y="15984"/>
                    </a:lnTo>
                    <a:lnTo>
                      <a:pt x="18734" y="16379"/>
                    </a:lnTo>
                    <a:lnTo>
                      <a:pt x="17864" y="16379"/>
                    </a:lnTo>
                    <a:lnTo>
                      <a:pt x="17864" y="17000"/>
                    </a:lnTo>
                    <a:lnTo>
                      <a:pt x="17305" y="17000"/>
                    </a:lnTo>
                    <a:lnTo>
                      <a:pt x="17305" y="16379"/>
                    </a:lnTo>
                    <a:lnTo>
                      <a:pt x="16433" y="16379"/>
                    </a:lnTo>
                    <a:lnTo>
                      <a:pt x="16433" y="15984"/>
                    </a:lnTo>
                    <a:lnTo>
                      <a:pt x="17305" y="15984"/>
                    </a:lnTo>
                    <a:lnTo>
                      <a:pt x="17305" y="15368"/>
                    </a:lnTo>
                    <a:close/>
                    <a:moveTo>
                      <a:pt x="2897" y="18144"/>
                    </a:moveTo>
                    <a:lnTo>
                      <a:pt x="9669" y="18144"/>
                    </a:lnTo>
                    <a:cubicBezTo>
                      <a:pt x="9967" y="18144"/>
                      <a:pt x="10211" y="18316"/>
                      <a:pt x="10211" y="18527"/>
                    </a:cubicBezTo>
                    <a:lnTo>
                      <a:pt x="10211" y="19543"/>
                    </a:lnTo>
                    <a:cubicBezTo>
                      <a:pt x="10211" y="19754"/>
                      <a:pt x="9967" y="19926"/>
                      <a:pt x="9669" y="19926"/>
                    </a:cubicBezTo>
                    <a:lnTo>
                      <a:pt x="2897" y="19926"/>
                    </a:lnTo>
                    <a:cubicBezTo>
                      <a:pt x="2599" y="19926"/>
                      <a:pt x="2355" y="19754"/>
                      <a:pt x="2355" y="19543"/>
                    </a:cubicBezTo>
                    <a:lnTo>
                      <a:pt x="2355" y="18527"/>
                    </a:lnTo>
                    <a:cubicBezTo>
                      <a:pt x="2355" y="18316"/>
                      <a:pt x="2599" y="18144"/>
                      <a:pt x="2897" y="18144"/>
                    </a:cubicBezTo>
                    <a:close/>
                    <a:moveTo>
                      <a:pt x="11924" y="18144"/>
                    </a:moveTo>
                    <a:lnTo>
                      <a:pt x="14195" y="18144"/>
                    </a:lnTo>
                    <a:cubicBezTo>
                      <a:pt x="14493" y="18144"/>
                      <a:pt x="14738" y="18316"/>
                      <a:pt x="14738" y="18527"/>
                    </a:cubicBezTo>
                    <a:lnTo>
                      <a:pt x="14738" y="19543"/>
                    </a:lnTo>
                    <a:cubicBezTo>
                      <a:pt x="14738" y="19754"/>
                      <a:pt x="14493" y="19926"/>
                      <a:pt x="14195" y="19926"/>
                    </a:cubicBezTo>
                    <a:lnTo>
                      <a:pt x="11924" y="19926"/>
                    </a:lnTo>
                    <a:cubicBezTo>
                      <a:pt x="11626" y="19926"/>
                      <a:pt x="11382" y="19754"/>
                      <a:pt x="11382" y="19543"/>
                    </a:cubicBezTo>
                    <a:lnTo>
                      <a:pt x="11382" y="18527"/>
                    </a:lnTo>
                    <a:cubicBezTo>
                      <a:pt x="11382" y="18316"/>
                      <a:pt x="11626" y="18144"/>
                      <a:pt x="11924" y="18144"/>
                    </a:cubicBezTo>
                    <a:close/>
                    <a:moveTo>
                      <a:pt x="16426" y="18517"/>
                    </a:moveTo>
                    <a:lnTo>
                      <a:pt x="18734" y="18517"/>
                    </a:lnTo>
                    <a:lnTo>
                      <a:pt x="18734" y="18910"/>
                    </a:lnTo>
                    <a:lnTo>
                      <a:pt x="16426" y="18910"/>
                    </a:lnTo>
                    <a:lnTo>
                      <a:pt x="16426" y="18517"/>
                    </a:lnTo>
                    <a:close/>
                    <a:moveTo>
                      <a:pt x="16426" y="19165"/>
                    </a:moveTo>
                    <a:lnTo>
                      <a:pt x="18734" y="19165"/>
                    </a:lnTo>
                    <a:lnTo>
                      <a:pt x="18734" y="19558"/>
                    </a:lnTo>
                    <a:lnTo>
                      <a:pt x="16426" y="19558"/>
                    </a:lnTo>
                    <a:lnTo>
                      <a:pt x="16426" y="19165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80">
        <p:wipe dir="u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" grpId="1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3" grpId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4" name="成组"/>
          <p:cNvGrpSpPr/>
          <p:nvPr/>
        </p:nvGrpSpPr>
        <p:grpSpPr>
          <a:xfrm>
            <a:off x="-1" y="4174584"/>
            <a:ext cx="24384003" cy="5300079"/>
            <a:chOff x="0" y="0"/>
            <a:chExt cx="24384001" cy="5300078"/>
          </a:xfrm>
        </p:grpSpPr>
        <p:sp>
          <p:nvSpPr>
            <p:cNvPr id="2244" name="矩形"/>
            <p:cNvSpPr/>
            <p:nvPr/>
          </p:nvSpPr>
          <p:spPr>
            <a:xfrm>
              <a:off x="0" y="772790"/>
              <a:ext cx="24384002" cy="4527289"/>
            </a:xfrm>
            <a:prstGeom prst="rect">
              <a:avLst/>
            </a:prstGeom>
            <a:solidFill>
              <a:srgbClr val="72B1D7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grpSp>
          <p:nvGrpSpPr>
            <p:cNvPr id="2251" name="成组"/>
            <p:cNvGrpSpPr/>
            <p:nvPr/>
          </p:nvGrpSpPr>
          <p:grpSpPr>
            <a:xfrm>
              <a:off x="9306566" y="0"/>
              <a:ext cx="6431701" cy="2381250"/>
              <a:chOff x="0" y="0"/>
              <a:chExt cx="6431700" cy="2381250"/>
            </a:xfrm>
          </p:grpSpPr>
          <p:sp>
            <p:nvSpPr>
              <p:cNvPr id="2245" name="圆角矩形"/>
              <p:cNvSpPr/>
              <p:nvPr/>
            </p:nvSpPr>
            <p:spPr>
              <a:xfrm>
                <a:off x="0" y="0"/>
                <a:ext cx="6431701" cy="2381250"/>
              </a:xfrm>
              <a:prstGeom prst="roundRect">
                <a:avLst>
                  <a:gd name="adj" fmla="val 29910"/>
                </a:avLst>
              </a:prstGeom>
              <a:solidFill>
                <a:srgbClr val="72B1D7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grpSp>
            <p:nvGrpSpPr>
              <p:cNvPr id="2250" name="成组"/>
              <p:cNvGrpSpPr/>
              <p:nvPr/>
            </p:nvGrpSpPr>
            <p:grpSpPr>
              <a:xfrm>
                <a:off x="471720" y="476250"/>
                <a:ext cx="5488261" cy="1428751"/>
                <a:chOff x="0" y="0"/>
                <a:chExt cx="5488260" cy="1428750"/>
              </a:xfrm>
            </p:grpSpPr>
            <p:grpSp>
              <p:nvGrpSpPr>
                <p:cNvPr id="2248" name="成组"/>
                <p:cNvGrpSpPr/>
                <p:nvPr/>
              </p:nvGrpSpPr>
              <p:grpSpPr>
                <a:xfrm>
                  <a:off x="0" y="0"/>
                  <a:ext cx="1428750" cy="1428750"/>
                  <a:chOff x="0" y="0"/>
                  <a:chExt cx="1428750" cy="1428750"/>
                </a:xfrm>
              </p:grpSpPr>
              <p:sp>
                <p:nvSpPr>
                  <p:cNvPr id="2246" name="圆形"/>
                  <p:cNvSpPr/>
                  <p:nvPr/>
                </p:nvSpPr>
                <p:spPr>
                  <a:xfrm>
                    <a:off x="0" y="0"/>
                    <a:ext cx="1428750" cy="1428750"/>
                  </a:xfrm>
                  <a:prstGeom prst="ellipse">
                    <a:avLst/>
                  </a:prstGeom>
                  <a:solidFill>
                    <a:srgbClr val="5686A3"/>
                  </a:solidFill>
                  <a:ln w="254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ctr" defTabSz="914400">
                      <a:lnSpc>
                        <a:spcPct val="80000"/>
                      </a:lnSpc>
                      <a:spcBef>
                        <a:spcPts val="11000"/>
                      </a:spcBef>
                      <a:defRPr sz="10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2247" name="形状"/>
                  <p:cNvSpPr/>
                  <p:nvPr/>
                </p:nvSpPr>
                <p:spPr>
                  <a:xfrm>
                    <a:off x="357187" y="350034"/>
                    <a:ext cx="714376" cy="71439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10800" y="6913"/>
                        </a:moveTo>
                        <a:cubicBezTo>
                          <a:pt x="8653" y="6913"/>
                          <a:pt x="6912" y="8653"/>
                          <a:pt x="6912" y="10800"/>
                        </a:cubicBezTo>
                        <a:cubicBezTo>
                          <a:pt x="6912" y="12947"/>
                          <a:pt x="8653" y="14687"/>
                          <a:pt x="10800" y="14687"/>
                        </a:cubicBezTo>
                        <a:cubicBezTo>
                          <a:pt x="12947" y="14687"/>
                          <a:pt x="14687" y="12947"/>
                          <a:pt x="14687" y="10800"/>
                        </a:cubicBezTo>
                        <a:cubicBezTo>
                          <a:pt x="14687" y="8653"/>
                          <a:pt x="12947" y="6913"/>
                          <a:pt x="10800" y="6913"/>
                        </a:cubicBezTo>
                        <a:close/>
                        <a:moveTo>
                          <a:pt x="21600" y="9257"/>
                        </a:moveTo>
                        <a:lnTo>
                          <a:pt x="21600" y="12343"/>
                        </a:lnTo>
                        <a:cubicBezTo>
                          <a:pt x="21600" y="12343"/>
                          <a:pt x="20184" y="12738"/>
                          <a:pt x="18089" y="13128"/>
                        </a:cubicBezTo>
                        <a:cubicBezTo>
                          <a:pt x="17994" y="13428"/>
                          <a:pt x="17898" y="13723"/>
                          <a:pt x="17766" y="14007"/>
                        </a:cubicBezTo>
                        <a:cubicBezTo>
                          <a:pt x="19158" y="15729"/>
                          <a:pt x="20056" y="16971"/>
                          <a:pt x="20056" y="16971"/>
                        </a:cubicBezTo>
                        <a:lnTo>
                          <a:pt x="16970" y="20057"/>
                        </a:lnTo>
                        <a:cubicBezTo>
                          <a:pt x="16970" y="20057"/>
                          <a:pt x="15727" y="19158"/>
                          <a:pt x="14006" y="17768"/>
                        </a:cubicBezTo>
                        <a:cubicBezTo>
                          <a:pt x="13725" y="17897"/>
                          <a:pt x="13429" y="17994"/>
                          <a:pt x="13131" y="18089"/>
                        </a:cubicBezTo>
                        <a:cubicBezTo>
                          <a:pt x="12740" y="20184"/>
                          <a:pt x="12341" y="21600"/>
                          <a:pt x="12341" y="21600"/>
                        </a:cubicBezTo>
                        <a:lnTo>
                          <a:pt x="9257" y="21600"/>
                        </a:lnTo>
                        <a:cubicBezTo>
                          <a:pt x="9257" y="21600"/>
                          <a:pt x="8859" y="20187"/>
                          <a:pt x="8467" y="18098"/>
                        </a:cubicBezTo>
                        <a:cubicBezTo>
                          <a:pt x="8166" y="18003"/>
                          <a:pt x="7867" y="17907"/>
                          <a:pt x="7583" y="17777"/>
                        </a:cubicBezTo>
                        <a:cubicBezTo>
                          <a:pt x="5866" y="19163"/>
                          <a:pt x="4628" y="20057"/>
                          <a:pt x="4628" y="20057"/>
                        </a:cubicBezTo>
                        <a:lnTo>
                          <a:pt x="1543" y="16972"/>
                        </a:lnTo>
                        <a:cubicBezTo>
                          <a:pt x="1543" y="16972"/>
                          <a:pt x="2434" y="15738"/>
                          <a:pt x="3816" y="14027"/>
                        </a:cubicBezTo>
                        <a:cubicBezTo>
                          <a:pt x="3682" y="13741"/>
                          <a:pt x="3581" y="13440"/>
                          <a:pt x="3483" y="13136"/>
                        </a:cubicBezTo>
                        <a:cubicBezTo>
                          <a:pt x="1403" y="12743"/>
                          <a:pt x="0" y="12343"/>
                          <a:pt x="0" y="12343"/>
                        </a:cubicBezTo>
                        <a:lnTo>
                          <a:pt x="0" y="9257"/>
                        </a:lnTo>
                        <a:cubicBezTo>
                          <a:pt x="0" y="9257"/>
                          <a:pt x="1398" y="8860"/>
                          <a:pt x="3473" y="8469"/>
                        </a:cubicBezTo>
                        <a:cubicBezTo>
                          <a:pt x="3570" y="8160"/>
                          <a:pt x="3671" y="7856"/>
                          <a:pt x="3805" y="7565"/>
                        </a:cubicBezTo>
                        <a:cubicBezTo>
                          <a:pt x="2429" y="5858"/>
                          <a:pt x="1543" y="4629"/>
                          <a:pt x="1543" y="4629"/>
                        </a:cubicBezTo>
                        <a:lnTo>
                          <a:pt x="4628" y="1543"/>
                        </a:lnTo>
                        <a:cubicBezTo>
                          <a:pt x="4628" y="1543"/>
                          <a:pt x="5858" y="2430"/>
                          <a:pt x="7565" y="3805"/>
                        </a:cubicBezTo>
                        <a:cubicBezTo>
                          <a:pt x="7856" y="3671"/>
                          <a:pt x="8162" y="3570"/>
                          <a:pt x="8472" y="3472"/>
                        </a:cubicBezTo>
                        <a:cubicBezTo>
                          <a:pt x="8863" y="1399"/>
                          <a:pt x="9257" y="0"/>
                          <a:pt x="9257" y="0"/>
                        </a:cubicBezTo>
                        <a:lnTo>
                          <a:pt x="12341" y="0"/>
                        </a:lnTo>
                        <a:cubicBezTo>
                          <a:pt x="12341" y="0"/>
                          <a:pt x="12741" y="1404"/>
                          <a:pt x="13132" y="3482"/>
                        </a:cubicBezTo>
                        <a:cubicBezTo>
                          <a:pt x="13437" y="3581"/>
                          <a:pt x="13738" y="3681"/>
                          <a:pt x="14025" y="3814"/>
                        </a:cubicBezTo>
                        <a:cubicBezTo>
                          <a:pt x="15736" y="2434"/>
                          <a:pt x="16970" y="1543"/>
                          <a:pt x="16970" y="1543"/>
                        </a:cubicBezTo>
                        <a:lnTo>
                          <a:pt x="20056" y="4629"/>
                        </a:lnTo>
                        <a:cubicBezTo>
                          <a:pt x="20056" y="4629"/>
                          <a:pt x="19164" y="5869"/>
                          <a:pt x="17778" y="7587"/>
                        </a:cubicBezTo>
                        <a:cubicBezTo>
                          <a:pt x="17909" y="7870"/>
                          <a:pt x="18002" y="8169"/>
                          <a:pt x="18099" y="8469"/>
                        </a:cubicBezTo>
                        <a:cubicBezTo>
                          <a:pt x="20187" y="8861"/>
                          <a:pt x="21600" y="9257"/>
                          <a:pt x="21600" y="925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5400" cap="flat">
                    <a:noFill/>
                    <a:miter lim="400000"/>
                  </a:ln>
                  <a:effectLst/>
                </p:spPr>
                <p:txBody>
                  <a:bodyPr wrap="square" lIns="76200" tIns="76200" rIns="76200" bIns="76200" numCol="1" anchor="ctr">
                    <a:noAutofit/>
                  </a:bodyPr>
                  <a:lstStyle/>
                  <a:p>
                    <a:pPr algn="ctr" defTabSz="914400">
                      <a:defRPr sz="60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</a:p>
                </p:txBody>
              </p:sp>
            </p:grpSp>
            <p:sp>
              <p:nvSpPr>
                <p:cNvPr id="2249" name="建设原因"/>
                <p:cNvSpPr txBox="1"/>
                <p:nvPr/>
              </p:nvSpPr>
              <p:spPr>
                <a:xfrm>
                  <a:off x="1922133" y="10160"/>
                  <a:ext cx="3566128" cy="1418591"/>
                </a:xfrm>
                <a:prstGeom prst="rect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defTabSz="1168400">
                    <a:defRPr b="1" cap="all" sz="5000">
                      <a:solidFill>
                        <a:srgbClr val="FFFFFF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pPr/>
                  <a:r>
                    <a:t>建设原因</a:t>
                  </a:r>
                </a:p>
              </p:txBody>
            </p:sp>
          </p:grpSp>
        </p:grpSp>
        <p:sp>
          <p:nvSpPr>
            <p:cNvPr id="2252" name="工程项目招标采购过程中，业主与承包商之间没有完整的信息对称，且交易过程分阶段，变化因素较多，可控性较差，面临的廉政风险较高。"/>
            <p:cNvSpPr txBox="1"/>
            <p:nvPr/>
          </p:nvSpPr>
          <p:spPr>
            <a:xfrm>
              <a:off x="4067306" y="1984068"/>
              <a:ext cx="18135601" cy="180979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1168400">
                <a:lnSpc>
                  <a:spcPct val="110000"/>
                </a:lnSpc>
                <a:spcBef>
                  <a:spcPts val="2000"/>
                </a:spcBef>
                <a:defRPr sz="42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工程项目招标采购过程中，业主与承包商之间没有完整的信息对称，且交易过程分阶段，变化因素较多，可控性较差，面临的廉政风险较高。</a:t>
              </a:r>
            </a:p>
          </p:txBody>
        </p:sp>
        <p:sp>
          <p:nvSpPr>
            <p:cNvPr id="2253" name="01"/>
            <p:cNvSpPr txBox="1"/>
            <p:nvPr/>
          </p:nvSpPr>
          <p:spPr>
            <a:xfrm>
              <a:off x="1203549" y="1650045"/>
              <a:ext cx="2381251" cy="238125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914400">
                <a:lnSpc>
                  <a:spcPct val="80000"/>
                </a:lnSpc>
                <a:spcBef>
                  <a:spcPts val="11000"/>
                </a:spcBef>
                <a:defRPr sz="16000">
                  <a:solidFill>
                    <a:srgbClr val="FFFFFF"/>
                  </a:solidFill>
                  <a:latin typeface="Helvetica Neue UltraLight"/>
                  <a:ea typeface="Helvetica Neue UltraLight"/>
                  <a:cs typeface="Helvetica Neue UltraLight"/>
                  <a:sym typeface="Helvetica Neue UltraLight"/>
                </a:defRPr>
              </a:lvl1pPr>
            </a:lstStyle>
            <a:p>
              <a:pPr/>
              <a:r>
                <a:t>01</a:t>
              </a:r>
            </a:p>
          </p:txBody>
        </p:sp>
      </p:grpSp>
      <p:grpSp>
        <p:nvGrpSpPr>
          <p:cNvPr id="2264" name="成组"/>
          <p:cNvGrpSpPr/>
          <p:nvPr/>
        </p:nvGrpSpPr>
        <p:grpSpPr>
          <a:xfrm>
            <a:off x="0" y="8197449"/>
            <a:ext cx="24384002" cy="6342591"/>
            <a:chOff x="0" y="0"/>
            <a:chExt cx="24384001" cy="6342589"/>
          </a:xfrm>
        </p:grpSpPr>
        <p:sp>
          <p:nvSpPr>
            <p:cNvPr id="2255" name="矩形"/>
            <p:cNvSpPr/>
            <p:nvPr/>
          </p:nvSpPr>
          <p:spPr>
            <a:xfrm>
              <a:off x="0" y="796602"/>
              <a:ext cx="24384002" cy="5545988"/>
            </a:xfrm>
            <a:prstGeom prst="rect">
              <a:avLst/>
            </a:prstGeom>
            <a:solidFill>
              <a:srgbClr val="3197E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grpSp>
          <p:nvGrpSpPr>
            <p:cNvPr id="2261" name="成组"/>
            <p:cNvGrpSpPr/>
            <p:nvPr/>
          </p:nvGrpSpPr>
          <p:grpSpPr>
            <a:xfrm>
              <a:off x="9322199" y="0"/>
              <a:ext cx="6431702" cy="2381250"/>
              <a:chOff x="0" y="0"/>
              <a:chExt cx="6431700" cy="2381250"/>
            </a:xfrm>
          </p:grpSpPr>
          <p:sp>
            <p:nvSpPr>
              <p:cNvPr id="2256" name="圆角矩形"/>
              <p:cNvSpPr/>
              <p:nvPr/>
            </p:nvSpPr>
            <p:spPr>
              <a:xfrm>
                <a:off x="0" y="0"/>
                <a:ext cx="6431701" cy="2381250"/>
              </a:xfrm>
              <a:prstGeom prst="roundRect">
                <a:avLst>
                  <a:gd name="adj" fmla="val 29910"/>
                </a:avLst>
              </a:prstGeom>
              <a:solidFill>
                <a:srgbClr val="3197E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2257" name="主要做法"/>
              <p:cNvSpPr txBox="1"/>
              <p:nvPr/>
            </p:nvSpPr>
            <p:spPr>
              <a:xfrm>
                <a:off x="2393853" y="486410"/>
                <a:ext cx="3566128" cy="141859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1168400">
                  <a:defRPr b="1" cap="all" sz="50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主要做法</a:t>
                </a:r>
              </a:p>
            </p:txBody>
          </p:sp>
          <p:grpSp>
            <p:nvGrpSpPr>
              <p:cNvPr id="2260" name="成组"/>
              <p:cNvGrpSpPr/>
              <p:nvPr/>
            </p:nvGrpSpPr>
            <p:grpSpPr>
              <a:xfrm>
                <a:off x="472128" y="476250"/>
                <a:ext cx="1428751" cy="1428750"/>
                <a:chOff x="0" y="0"/>
                <a:chExt cx="1428750" cy="1428750"/>
              </a:xfrm>
            </p:grpSpPr>
            <p:sp>
              <p:nvSpPr>
                <p:cNvPr id="2258" name="圆形"/>
                <p:cNvSpPr/>
                <p:nvPr/>
              </p:nvSpPr>
              <p:spPr>
                <a:xfrm>
                  <a:off x="0" y="0"/>
                  <a:ext cx="1428750" cy="1428750"/>
                </a:xfrm>
                <a:prstGeom prst="ellipse">
                  <a:avLst/>
                </a:prstGeom>
                <a:solidFill>
                  <a:srgbClr val="2675AD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ctr" defTabSz="914400">
                    <a:lnSpc>
                      <a:spcPct val="80000"/>
                    </a:lnSpc>
                    <a:spcBef>
                      <a:spcPts val="11000"/>
                    </a:spcBef>
                    <a:defRPr sz="10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sp>
              <p:nvSpPr>
                <p:cNvPr id="2259" name="形状"/>
                <p:cNvSpPr/>
                <p:nvPr/>
              </p:nvSpPr>
              <p:spPr>
                <a:xfrm>
                  <a:off x="355020" y="388007"/>
                  <a:ext cx="714376" cy="7161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lnTo>
                        <a:pt x="1730" y="15723"/>
                      </a:lnTo>
                      <a:lnTo>
                        <a:pt x="5834" y="19822"/>
                      </a:lnTo>
                      <a:cubicBezTo>
                        <a:pt x="5834" y="19822"/>
                        <a:pt x="0" y="21600"/>
                        <a:pt x="0" y="21600"/>
                      </a:cubicBezTo>
                      <a:close/>
                      <a:moveTo>
                        <a:pt x="6506" y="19151"/>
                      </a:moveTo>
                      <a:lnTo>
                        <a:pt x="2402" y="15052"/>
                      </a:lnTo>
                      <a:lnTo>
                        <a:pt x="14384" y="3102"/>
                      </a:lnTo>
                      <a:lnTo>
                        <a:pt x="18490" y="7198"/>
                      </a:lnTo>
                      <a:cubicBezTo>
                        <a:pt x="18490" y="7198"/>
                        <a:pt x="6506" y="19151"/>
                        <a:pt x="6506" y="19151"/>
                      </a:cubicBezTo>
                      <a:close/>
                      <a:moveTo>
                        <a:pt x="19175" y="6514"/>
                      </a:moveTo>
                      <a:lnTo>
                        <a:pt x="15069" y="2417"/>
                      </a:lnTo>
                      <a:lnTo>
                        <a:pt x="17493" y="0"/>
                      </a:lnTo>
                      <a:lnTo>
                        <a:pt x="21600" y="4097"/>
                      </a:lnTo>
                      <a:cubicBezTo>
                        <a:pt x="21600" y="4097"/>
                        <a:pt x="19175" y="6514"/>
                        <a:pt x="19175" y="65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76200" tIns="76200" rIns="76200" bIns="76200" numCol="1" anchor="ctr">
                  <a:noAutofit/>
                </a:bodyPr>
                <a:lstStyle/>
                <a:p>
                  <a:pPr algn="ctr" defTabSz="914400">
                    <a:defRPr sz="6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</p:grpSp>
        </p:grpSp>
        <p:sp>
          <p:nvSpPr>
            <p:cNvPr id="2262" name="设置数据上传入口，预留监察数据接口。就监察业务的角度而言，对招标采购的电子化监察，必须将投标人、评标专家、代理机构等全面覆盖。"/>
            <p:cNvSpPr txBox="1"/>
            <p:nvPr/>
          </p:nvSpPr>
          <p:spPr>
            <a:xfrm>
              <a:off x="4067306" y="2086924"/>
              <a:ext cx="18144146" cy="2452657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defTabSz="1168400">
                <a:lnSpc>
                  <a:spcPct val="110000"/>
                </a:lnSpc>
                <a:spcBef>
                  <a:spcPts val="2000"/>
                </a:spcBef>
                <a:defRPr sz="42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设置数据上传入口，预留监察数据接口。就监察业务的角度而言，对招标采购的电子化监察，必须将</a:t>
              </a:r>
              <a:r>
                <a:rPr b="1">
                  <a:latin typeface="Helvetica Neue"/>
                  <a:ea typeface="Helvetica Neue"/>
                  <a:cs typeface="Helvetica Neue"/>
                  <a:sym typeface="Helvetica Neue"/>
                </a:rPr>
                <a:t>投标人、评标专家、代理机构</a:t>
              </a:r>
              <a:r>
                <a:t>等全面覆盖。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63" name="02"/>
            <p:cNvSpPr txBox="1"/>
            <p:nvPr/>
          </p:nvSpPr>
          <p:spPr>
            <a:xfrm>
              <a:off x="1203549" y="1724657"/>
              <a:ext cx="2381251" cy="238125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914400">
                <a:lnSpc>
                  <a:spcPct val="80000"/>
                </a:lnSpc>
                <a:spcBef>
                  <a:spcPts val="11000"/>
                </a:spcBef>
                <a:defRPr sz="16000">
                  <a:solidFill>
                    <a:srgbClr val="FFFFFF"/>
                  </a:solidFill>
                  <a:latin typeface="Helvetica Neue UltraLight"/>
                  <a:ea typeface="Helvetica Neue UltraLight"/>
                  <a:cs typeface="Helvetica Neue UltraLight"/>
                  <a:sym typeface="Helvetica Neue UltraLight"/>
                </a:defRPr>
              </a:lvl1pPr>
            </a:lstStyle>
            <a:p>
              <a:pPr/>
              <a:r>
                <a:t>02</a:t>
              </a:r>
            </a:p>
          </p:txBody>
        </p:sp>
      </p:grpSp>
      <p:sp>
        <p:nvSpPr>
          <p:cNvPr id="2265" name="幻灯片编号"/>
          <p:cNvSpPr txBox="1"/>
          <p:nvPr>
            <p:ph type="sldNum" sz="quarter" idx="2"/>
          </p:nvPr>
        </p:nvSpPr>
        <p:spPr>
          <a:xfrm>
            <a:off x="11761613" y="12791195"/>
            <a:ext cx="860774" cy="6654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9" tIns="91439" rIns="91439" bIns="91439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266" name="06招标管理监察"/>
          <p:cNvSpPr txBox="1"/>
          <p:nvPr/>
        </p:nvSpPr>
        <p:spPr>
          <a:xfrm>
            <a:off x="2429272" y="1215659"/>
            <a:ext cx="19525456" cy="238125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914400">
              <a:lnSpc>
                <a:spcPct val="80000"/>
              </a:lnSpc>
              <a:spcBef>
                <a:spcPts val="11000"/>
              </a:spcBef>
              <a:defRPr sz="14000">
                <a:solidFill>
                  <a:srgbClr val="333333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pPr/>
            <a:r>
              <a:t>06招标管理监察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69" name="文本框 6"/>
          <p:cNvSpPr txBox="1"/>
          <p:nvPr/>
        </p:nvSpPr>
        <p:spPr>
          <a:xfrm>
            <a:off x="2044700" y="539750"/>
            <a:ext cx="6877050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监察点设置</a:t>
            </a:r>
          </a:p>
        </p:txBody>
      </p:sp>
      <p:sp>
        <p:nvSpPr>
          <p:cNvPr id="2270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sp>
        <p:nvSpPr>
          <p:cNvPr id="2271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  <p:grpSp>
        <p:nvGrpSpPr>
          <p:cNvPr id="2286" name="成组"/>
          <p:cNvGrpSpPr/>
          <p:nvPr/>
        </p:nvGrpSpPr>
        <p:grpSpPr>
          <a:xfrm>
            <a:off x="1731006" y="3122973"/>
            <a:ext cx="5802934" cy="9478307"/>
            <a:chOff x="0" y="0"/>
            <a:chExt cx="5802932" cy="9478306"/>
          </a:xfrm>
        </p:grpSpPr>
        <p:sp>
          <p:nvSpPr>
            <p:cNvPr id="2272" name="现象"/>
            <p:cNvSpPr txBox="1"/>
            <p:nvPr/>
          </p:nvSpPr>
          <p:spPr>
            <a:xfrm>
              <a:off x="0" y="0"/>
              <a:ext cx="3123059" cy="14478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1600" tIns="101600" rIns="101600" bIns="101600" numCol="1" anchor="ctr">
              <a:spAutoFit/>
            </a:bodyPr>
            <a:lstStyle>
              <a:lvl1pPr defTabSz="1168400">
                <a:defRPr sz="7000">
                  <a:solidFill>
                    <a:srgbClr val="9A9795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现象</a:t>
              </a:r>
            </a:p>
          </p:txBody>
        </p:sp>
        <p:grpSp>
          <p:nvGrpSpPr>
            <p:cNvPr id="2285" name="成组"/>
            <p:cNvGrpSpPr/>
            <p:nvPr/>
          </p:nvGrpSpPr>
          <p:grpSpPr>
            <a:xfrm>
              <a:off x="0" y="1419442"/>
              <a:ext cx="5802933" cy="8058865"/>
              <a:chOff x="0" y="0"/>
              <a:chExt cx="5802932" cy="8058863"/>
            </a:xfrm>
          </p:grpSpPr>
          <p:grpSp>
            <p:nvGrpSpPr>
              <p:cNvPr id="2276" name="成组"/>
              <p:cNvGrpSpPr/>
              <p:nvPr/>
            </p:nvGrpSpPr>
            <p:grpSpPr>
              <a:xfrm>
                <a:off x="0" y="0"/>
                <a:ext cx="5802933" cy="2686447"/>
                <a:chOff x="0" y="0"/>
                <a:chExt cx="5802932" cy="2686446"/>
              </a:xfrm>
            </p:grpSpPr>
            <p:sp>
              <p:nvSpPr>
                <p:cNvPr id="2273" name="不平衡报价…"/>
                <p:cNvSpPr/>
                <p:nvPr/>
              </p:nvSpPr>
              <p:spPr>
                <a:xfrm>
                  <a:off x="0" y="0"/>
                  <a:ext cx="3733007" cy="268644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20387" y="21600"/>
                      </a:lnTo>
                      <a:lnTo>
                        <a:pt x="20387" y="13980"/>
                      </a:lnTo>
                      <a:lnTo>
                        <a:pt x="21600" y="11934"/>
                      </a:lnTo>
                      <a:lnTo>
                        <a:pt x="20387" y="9889"/>
                      </a:lnTo>
                      <a:lnTo>
                        <a:pt x="2038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AAAC"/>
                </a:solidFill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279400" tIns="279400" rIns="279400" bIns="279400" numCol="1" anchor="ctr">
                  <a:noAutofit/>
                </a:bodyPr>
                <a:lstStyle/>
                <a:p>
                  <a:pPr algn="ctr" defTabSz="1168400">
                    <a:spcBef>
                      <a:spcPts val="600"/>
                    </a:spcBef>
                    <a:defRPr b="1" sz="3800">
                      <a:solidFill>
                        <a:srgbClr val="F2F5F7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不平衡报价</a:t>
                  </a:r>
                </a:p>
                <a:p>
                  <a:pPr algn="ctr" defTabSz="1168400">
                    <a:spcBef>
                      <a:spcPts val="600"/>
                    </a:spcBef>
                    <a:defRPr b="1" sz="3800">
                      <a:solidFill>
                        <a:srgbClr val="F2F5F7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低中高结</a:t>
                  </a:r>
                </a:p>
              </p:txBody>
            </p:sp>
            <p:sp>
              <p:nvSpPr>
                <p:cNvPr id="2274" name="投标单位"/>
                <p:cNvSpPr txBox="1"/>
                <p:nvPr/>
              </p:nvSpPr>
              <p:spPr>
                <a:xfrm>
                  <a:off x="3770932" y="636055"/>
                  <a:ext cx="2032001" cy="774701"/>
                </a:xfrm>
                <a:prstGeom prst="rect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101600" tIns="101600" rIns="101600" bIns="101600" numCol="1" anchor="ctr">
                  <a:spAutoFit/>
                </a:bodyPr>
                <a:lstStyle>
                  <a:lvl1pPr defTabSz="1168400">
                    <a:defRPr sz="3200">
                      <a:solidFill>
                        <a:srgbClr val="9A9795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lvl1pPr>
                </a:lstStyle>
                <a:p>
                  <a:pPr/>
                  <a:r>
                    <a:t>投标单位</a:t>
                  </a:r>
                </a:p>
              </p:txBody>
            </p:sp>
            <p:sp>
              <p:nvSpPr>
                <p:cNvPr id="2275" name="线条"/>
                <p:cNvSpPr/>
                <p:nvPr/>
              </p:nvSpPr>
              <p:spPr>
                <a:xfrm>
                  <a:off x="3684186" y="1484059"/>
                  <a:ext cx="1714626" cy="1"/>
                </a:xfrm>
                <a:prstGeom prst="line">
                  <a:avLst/>
                </a:prstGeom>
                <a:noFill/>
                <a:ln w="76200" cap="flat">
                  <a:solidFill>
                    <a:srgbClr val="F9AAAC"/>
                  </a:solidFill>
                  <a:prstDash val="solid"/>
                  <a:miter lim="400000"/>
                </a:ln>
                <a:effectLst/>
              </p:spPr>
              <p:txBody>
                <a:bodyPr wrap="square" lIns="101600" tIns="101600" rIns="101600" bIns="101600" numCol="1" anchor="ctr">
                  <a:noAutofit/>
                </a:bodyPr>
                <a:lstStyle/>
                <a:p>
                  <a:pPr defTabSz="914400">
                    <a:defRPr sz="2400">
                      <a:latin typeface="+mj-lt"/>
                      <a:ea typeface="+mj-ea"/>
                      <a:cs typeface="+mj-cs"/>
                      <a:sym typeface="Helvetica"/>
                    </a:defRPr>
                  </a:pPr>
                </a:p>
              </p:txBody>
            </p:sp>
          </p:grpSp>
          <p:grpSp>
            <p:nvGrpSpPr>
              <p:cNvPr id="2280" name="成组"/>
              <p:cNvGrpSpPr/>
              <p:nvPr/>
            </p:nvGrpSpPr>
            <p:grpSpPr>
              <a:xfrm>
                <a:off x="0" y="2686208"/>
                <a:ext cx="5773088" cy="2686448"/>
                <a:chOff x="0" y="0"/>
                <a:chExt cx="5773087" cy="2686446"/>
              </a:xfrm>
            </p:grpSpPr>
            <p:sp>
              <p:nvSpPr>
                <p:cNvPr id="2277" name="评标专家打分有明显倾向"/>
                <p:cNvSpPr/>
                <p:nvPr/>
              </p:nvSpPr>
              <p:spPr>
                <a:xfrm>
                  <a:off x="0" y="0"/>
                  <a:ext cx="3733007" cy="268644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20387" y="21600"/>
                      </a:lnTo>
                      <a:lnTo>
                        <a:pt x="20387" y="13980"/>
                      </a:lnTo>
                      <a:lnTo>
                        <a:pt x="21600" y="11934"/>
                      </a:lnTo>
                      <a:lnTo>
                        <a:pt x="20387" y="9889"/>
                      </a:lnTo>
                      <a:lnTo>
                        <a:pt x="2038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B0CE"/>
                </a:solidFill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279400" tIns="279400" rIns="279400" bIns="279400" numCol="1" anchor="ctr">
                  <a:noAutofit/>
                </a:bodyPr>
                <a:lstStyle>
                  <a:lvl1pPr algn="ctr" defTabSz="1168400">
                    <a:spcBef>
                      <a:spcPts val="600"/>
                    </a:spcBef>
                    <a:defRPr b="1" sz="3800">
                      <a:solidFill>
                        <a:srgbClr val="F2F5F7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/>
                  <a:r>
                    <a:t>评标专家打分有明显倾向</a:t>
                  </a:r>
                </a:p>
              </p:txBody>
            </p:sp>
            <p:sp>
              <p:nvSpPr>
                <p:cNvPr id="2278" name="线条"/>
                <p:cNvSpPr/>
                <p:nvPr/>
              </p:nvSpPr>
              <p:spPr>
                <a:xfrm>
                  <a:off x="3684186" y="1484059"/>
                  <a:ext cx="1714626" cy="1"/>
                </a:xfrm>
                <a:prstGeom prst="line">
                  <a:avLst/>
                </a:prstGeom>
                <a:noFill/>
                <a:ln w="76200" cap="flat">
                  <a:solidFill>
                    <a:srgbClr val="E4B1CE"/>
                  </a:solidFill>
                  <a:prstDash val="solid"/>
                  <a:miter lim="400000"/>
                </a:ln>
                <a:effectLst/>
              </p:spPr>
              <p:txBody>
                <a:bodyPr wrap="square" lIns="101600" tIns="101600" rIns="101600" bIns="101600" numCol="1" anchor="ctr">
                  <a:noAutofit/>
                </a:bodyPr>
                <a:lstStyle/>
                <a:p>
                  <a:pPr defTabSz="914400">
                    <a:defRPr sz="2400">
                      <a:latin typeface="+mj-lt"/>
                      <a:ea typeface="+mj-ea"/>
                      <a:cs typeface="+mj-cs"/>
                      <a:sym typeface="Helvetica"/>
                    </a:defRPr>
                  </a:pPr>
                </a:p>
              </p:txBody>
            </p:sp>
            <p:sp>
              <p:nvSpPr>
                <p:cNvPr id="2279" name="评标专家"/>
                <p:cNvSpPr txBox="1"/>
                <p:nvPr/>
              </p:nvSpPr>
              <p:spPr>
                <a:xfrm>
                  <a:off x="3741087" y="627652"/>
                  <a:ext cx="2032001" cy="774701"/>
                </a:xfrm>
                <a:prstGeom prst="rect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101600" tIns="101600" rIns="101600" bIns="101600" numCol="1" anchor="ctr">
                  <a:spAutoFit/>
                </a:bodyPr>
                <a:lstStyle>
                  <a:lvl1pPr defTabSz="1168400">
                    <a:defRPr sz="3200">
                      <a:solidFill>
                        <a:srgbClr val="9A9795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lvl1pPr>
                </a:lstStyle>
                <a:p>
                  <a:pPr/>
                  <a:r>
                    <a:t>评标专家</a:t>
                  </a:r>
                </a:p>
              </p:txBody>
            </p:sp>
          </p:grpSp>
          <p:grpSp>
            <p:nvGrpSpPr>
              <p:cNvPr id="2284" name="成组"/>
              <p:cNvGrpSpPr/>
              <p:nvPr/>
            </p:nvGrpSpPr>
            <p:grpSpPr>
              <a:xfrm>
                <a:off x="0" y="5372417"/>
                <a:ext cx="5773088" cy="2686447"/>
                <a:chOff x="0" y="0"/>
                <a:chExt cx="5773087" cy="2686446"/>
              </a:xfrm>
            </p:grpSpPr>
            <p:sp>
              <p:nvSpPr>
                <p:cNvPr id="2281" name="代理机构与投标企业联合"/>
                <p:cNvSpPr/>
                <p:nvPr/>
              </p:nvSpPr>
              <p:spPr>
                <a:xfrm>
                  <a:off x="0" y="0"/>
                  <a:ext cx="3733007" cy="268644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20387" y="21600"/>
                      </a:lnTo>
                      <a:lnTo>
                        <a:pt x="20387" y="13980"/>
                      </a:lnTo>
                      <a:lnTo>
                        <a:pt x="21600" y="11934"/>
                      </a:lnTo>
                      <a:lnTo>
                        <a:pt x="20387" y="9889"/>
                      </a:lnTo>
                      <a:lnTo>
                        <a:pt x="2038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5DFE9"/>
                </a:solidFill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279400" tIns="279400" rIns="279400" bIns="279400" numCol="1" anchor="ctr">
                  <a:noAutofit/>
                </a:bodyPr>
                <a:lstStyle>
                  <a:lvl1pPr algn="ctr" defTabSz="1168400">
                    <a:spcBef>
                      <a:spcPts val="600"/>
                    </a:spcBef>
                    <a:defRPr b="1" sz="3800">
                      <a:solidFill>
                        <a:srgbClr val="F2F5F7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/>
                  <a:r>
                    <a:t>代理机构与投标企业联合</a:t>
                  </a:r>
                </a:p>
              </p:txBody>
            </p:sp>
            <p:sp>
              <p:nvSpPr>
                <p:cNvPr id="2282" name="线条"/>
                <p:cNvSpPr/>
                <p:nvPr/>
              </p:nvSpPr>
              <p:spPr>
                <a:xfrm>
                  <a:off x="3684186" y="1484059"/>
                  <a:ext cx="1714626" cy="1"/>
                </a:xfrm>
                <a:prstGeom prst="line">
                  <a:avLst/>
                </a:prstGeom>
                <a:noFill/>
                <a:ln w="76200" cap="flat">
                  <a:solidFill>
                    <a:srgbClr val="A7DFE8"/>
                  </a:solidFill>
                  <a:prstDash val="solid"/>
                  <a:miter lim="400000"/>
                </a:ln>
                <a:effectLst/>
              </p:spPr>
              <p:txBody>
                <a:bodyPr wrap="square" lIns="101600" tIns="101600" rIns="101600" bIns="101600" numCol="1" anchor="ctr">
                  <a:noAutofit/>
                </a:bodyPr>
                <a:lstStyle/>
                <a:p>
                  <a:pPr defTabSz="914400">
                    <a:defRPr sz="2400">
                      <a:latin typeface="+mj-lt"/>
                      <a:ea typeface="+mj-ea"/>
                      <a:cs typeface="+mj-cs"/>
                      <a:sym typeface="Helvetica"/>
                    </a:defRPr>
                  </a:pPr>
                </a:p>
              </p:txBody>
            </p:sp>
            <p:sp>
              <p:nvSpPr>
                <p:cNvPr id="2283" name="代理机构"/>
                <p:cNvSpPr txBox="1"/>
                <p:nvPr/>
              </p:nvSpPr>
              <p:spPr>
                <a:xfrm>
                  <a:off x="3741087" y="619249"/>
                  <a:ext cx="2032001" cy="774701"/>
                </a:xfrm>
                <a:prstGeom prst="rect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101600" tIns="101600" rIns="101600" bIns="101600" numCol="1" anchor="ctr">
                  <a:spAutoFit/>
                </a:bodyPr>
                <a:lstStyle>
                  <a:lvl1pPr defTabSz="1168400">
                    <a:defRPr sz="3200">
                      <a:solidFill>
                        <a:srgbClr val="9A9795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lvl1pPr>
                </a:lstStyle>
                <a:p>
                  <a:pPr/>
                  <a:r>
                    <a:t>代理机构</a:t>
                  </a:r>
                </a:p>
              </p:txBody>
            </p:sp>
          </p:grpSp>
        </p:grpSp>
      </p:grpSp>
      <p:grpSp>
        <p:nvGrpSpPr>
          <p:cNvPr id="2308" name="成组"/>
          <p:cNvGrpSpPr/>
          <p:nvPr/>
        </p:nvGrpSpPr>
        <p:grpSpPr>
          <a:xfrm>
            <a:off x="8903069" y="3122973"/>
            <a:ext cx="7706409" cy="9625790"/>
            <a:chOff x="76200" y="0"/>
            <a:chExt cx="7706408" cy="9625789"/>
          </a:xfrm>
        </p:grpSpPr>
        <p:sp>
          <p:nvSpPr>
            <p:cNvPr id="2287" name="监察点"/>
            <p:cNvSpPr txBox="1"/>
            <p:nvPr/>
          </p:nvSpPr>
          <p:spPr>
            <a:xfrm>
              <a:off x="1363053" y="0"/>
              <a:ext cx="3123060" cy="14478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1600" tIns="101600" rIns="101600" bIns="101600" numCol="1" anchor="ctr">
              <a:spAutoFit/>
            </a:bodyPr>
            <a:lstStyle>
              <a:lvl1pPr defTabSz="1168400">
                <a:defRPr sz="7000">
                  <a:solidFill>
                    <a:srgbClr val="9A9795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监察点</a:t>
              </a:r>
            </a:p>
          </p:txBody>
        </p:sp>
        <p:grpSp>
          <p:nvGrpSpPr>
            <p:cNvPr id="2307" name="成组"/>
            <p:cNvGrpSpPr/>
            <p:nvPr/>
          </p:nvGrpSpPr>
          <p:grpSpPr>
            <a:xfrm>
              <a:off x="76200" y="1271923"/>
              <a:ext cx="7706409" cy="8353867"/>
              <a:chOff x="76200" y="0"/>
              <a:chExt cx="7706408" cy="8353866"/>
            </a:xfrm>
          </p:grpSpPr>
          <p:grpSp>
            <p:nvGrpSpPr>
              <p:cNvPr id="2294" name="成组"/>
              <p:cNvGrpSpPr/>
              <p:nvPr/>
            </p:nvGrpSpPr>
            <p:grpSpPr>
              <a:xfrm flipH="1">
                <a:off x="76200" y="673367"/>
                <a:ext cx="1555751" cy="6858001"/>
                <a:chOff x="0" y="0"/>
                <a:chExt cx="1555750" cy="6858000"/>
              </a:xfrm>
            </p:grpSpPr>
            <p:sp>
              <p:nvSpPr>
                <p:cNvPr id="2288" name="线条"/>
                <p:cNvSpPr/>
                <p:nvPr/>
              </p:nvSpPr>
              <p:spPr>
                <a:xfrm>
                  <a:off x="786854" y="0"/>
                  <a:ext cx="1" cy="6858000"/>
                </a:xfrm>
                <a:prstGeom prst="line">
                  <a:avLst/>
                </a:prstGeom>
                <a:noFill/>
                <a:ln w="50800" cap="flat">
                  <a:solidFill>
                    <a:srgbClr val="A2C4CC"/>
                  </a:solidFill>
                  <a:prstDash val="solid"/>
                  <a:miter lim="400000"/>
                </a:ln>
                <a:effectLst/>
              </p:spPr>
              <p:txBody>
                <a:bodyPr wrap="square" lIns="101600" tIns="101600" rIns="101600" bIns="101600" numCol="1" anchor="ctr">
                  <a:noAutofit/>
                </a:bodyPr>
                <a:lstStyle/>
                <a:p>
                  <a:pPr algn="ctr" defTabSz="1168400">
                    <a:defRPr sz="8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2289" name="线条"/>
                <p:cNvSpPr/>
                <p:nvPr/>
              </p:nvSpPr>
              <p:spPr>
                <a:xfrm flipH="1">
                  <a:off x="0" y="17360"/>
                  <a:ext cx="798199" cy="1"/>
                </a:xfrm>
                <a:prstGeom prst="line">
                  <a:avLst/>
                </a:prstGeom>
                <a:noFill/>
                <a:ln w="50800" cap="flat">
                  <a:solidFill>
                    <a:srgbClr val="A2C4CC"/>
                  </a:solidFill>
                  <a:prstDash val="solid"/>
                  <a:miter lim="400000"/>
                </a:ln>
                <a:effectLst/>
              </p:spPr>
              <p:txBody>
                <a:bodyPr wrap="square" lIns="101600" tIns="101600" rIns="101600" bIns="101600" numCol="1" anchor="ctr">
                  <a:noAutofit/>
                </a:bodyPr>
                <a:lstStyle/>
                <a:p>
                  <a:pPr algn="ctr" defTabSz="1168400">
                    <a:defRPr sz="8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2290" name="线条"/>
                <p:cNvSpPr/>
                <p:nvPr/>
              </p:nvSpPr>
              <p:spPr>
                <a:xfrm flipH="1">
                  <a:off x="0" y="6836868"/>
                  <a:ext cx="798199" cy="1"/>
                </a:xfrm>
                <a:prstGeom prst="line">
                  <a:avLst/>
                </a:prstGeom>
                <a:noFill/>
                <a:ln w="50800" cap="flat">
                  <a:solidFill>
                    <a:srgbClr val="A2C4CC"/>
                  </a:solidFill>
                  <a:prstDash val="solid"/>
                  <a:miter lim="400000"/>
                </a:ln>
                <a:effectLst/>
              </p:spPr>
              <p:txBody>
                <a:bodyPr wrap="square" lIns="101600" tIns="101600" rIns="101600" bIns="101600" numCol="1" anchor="ctr">
                  <a:noAutofit/>
                </a:bodyPr>
                <a:lstStyle/>
                <a:p>
                  <a:pPr algn="ctr" defTabSz="1168400">
                    <a:defRPr sz="8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2291" name="线条"/>
                <p:cNvSpPr/>
                <p:nvPr/>
              </p:nvSpPr>
              <p:spPr>
                <a:xfrm flipH="1">
                  <a:off x="0" y="4563699"/>
                  <a:ext cx="798199" cy="1"/>
                </a:xfrm>
                <a:prstGeom prst="line">
                  <a:avLst/>
                </a:prstGeom>
                <a:noFill/>
                <a:ln w="50800" cap="flat">
                  <a:solidFill>
                    <a:srgbClr val="A2C4CC"/>
                  </a:solidFill>
                  <a:prstDash val="solid"/>
                  <a:miter lim="400000"/>
                </a:ln>
                <a:effectLst/>
              </p:spPr>
              <p:txBody>
                <a:bodyPr wrap="square" lIns="101600" tIns="101600" rIns="101600" bIns="101600" numCol="1" anchor="ctr">
                  <a:noAutofit/>
                </a:bodyPr>
                <a:lstStyle/>
                <a:p>
                  <a:pPr algn="ctr" defTabSz="1168400">
                    <a:defRPr sz="8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2292" name="线条"/>
                <p:cNvSpPr/>
                <p:nvPr/>
              </p:nvSpPr>
              <p:spPr>
                <a:xfrm flipH="1">
                  <a:off x="0" y="2290530"/>
                  <a:ext cx="798199" cy="1"/>
                </a:xfrm>
                <a:prstGeom prst="line">
                  <a:avLst/>
                </a:prstGeom>
                <a:noFill/>
                <a:ln w="50800" cap="flat">
                  <a:solidFill>
                    <a:srgbClr val="A2C4CC"/>
                  </a:solidFill>
                  <a:prstDash val="solid"/>
                  <a:miter lim="400000"/>
                </a:ln>
                <a:effectLst/>
              </p:spPr>
              <p:txBody>
                <a:bodyPr wrap="square" lIns="101600" tIns="101600" rIns="101600" bIns="101600" numCol="1" anchor="ctr">
                  <a:noAutofit/>
                </a:bodyPr>
                <a:lstStyle/>
                <a:p>
                  <a:pPr algn="ctr" defTabSz="1168400">
                    <a:defRPr sz="8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2293" name="线条"/>
                <p:cNvSpPr/>
                <p:nvPr/>
              </p:nvSpPr>
              <p:spPr>
                <a:xfrm flipH="1">
                  <a:off x="789494" y="3428999"/>
                  <a:ext cx="766257" cy="1"/>
                </a:xfrm>
                <a:prstGeom prst="line">
                  <a:avLst/>
                </a:prstGeom>
                <a:noFill/>
                <a:ln w="50800" cap="flat">
                  <a:solidFill>
                    <a:srgbClr val="A2C4CC"/>
                  </a:solidFill>
                  <a:prstDash val="solid"/>
                  <a:miter lim="400000"/>
                  <a:headEnd type="oval" w="med" len="med"/>
                </a:ln>
                <a:effectLst/>
              </p:spPr>
              <p:txBody>
                <a:bodyPr wrap="square" lIns="101600" tIns="101600" rIns="101600" bIns="101600" numCol="1" anchor="ctr">
                  <a:noAutofit/>
                </a:bodyPr>
                <a:lstStyle/>
                <a:p>
                  <a:pPr algn="ctr" defTabSz="1168400">
                    <a:defRPr sz="8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</p:grpSp>
          <p:grpSp>
            <p:nvGrpSpPr>
              <p:cNvPr id="2297" name="成组"/>
              <p:cNvGrpSpPr/>
              <p:nvPr/>
            </p:nvGrpSpPr>
            <p:grpSpPr>
              <a:xfrm>
                <a:off x="1455498" y="0"/>
                <a:ext cx="6327111" cy="1447800"/>
                <a:chOff x="0" y="0"/>
                <a:chExt cx="6327110" cy="1447800"/>
              </a:xfrm>
            </p:grpSpPr>
            <p:sp>
              <p:nvSpPr>
                <p:cNvPr id="2295" name="A"/>
                <p:cNvSpPr/>
                <p:nvPr/>
              </p:nvSpPr>
              <p:spPr>
                <a:xfrm>
                  <a:off x="0" y="88900"/>
                  <a:ext cx="1270000" cy="1270000"/>
                </a:xfrm>
                <a:prstGeom prst="ellipse">
                  <a:avLst/>
                </a:prstGeom>
                <a:solidFill>
                  <a:srgbClr val="F9AAAC"/>
                </a:solidFill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76200" tIns="76200" rIns="76200" bIns="76200" numCol="1" anchor="ctr">
                  <a:noAutofit/>
                </a:bodyPr>
                <a:lstStyle>
                  <a:lvl1pPr algn="ctr" defTabSz="2921000">
                    <a:lnSpc>
                      <a:spcPct val="50000"/>
                    </a:lnSpc>
                    <a:defRPr spc="-59" sz="6000">
                      <a:solidFill>
                        <a:srgbClr val="FFFFFF"/>
                      </a:solidFill>
                      <a:latin typeface="Helvetica Neue Bold Condensed"/>
                      <a:ea typeface="Helvetica Neue Bold Condensed"/>
                      <a:cs typeface="Helvetica Neue Bold Condensed"/>
                      <a:sym typeface="Helvetica Neue Bold Condensed"/>
                    </a:defRPr>
                  </a:lvl1pPr>
                </a:lstStyle>
                <a:p>
                  <a:pPr/>
                  <a:r>
                    <a:t>A</a:t>
                  </a:r>
                </a:p>
              </p:txBody>
            </p:sp>
            <p:sp>
              <p:nvSpPr>
                <p:cNvPr id="2296" name="不平衡报价监察…"/>
                <p:cNvSpPr txBox="1"/>
                <p:nvPr/>
              </p:nvSpPr>
              <p:spPr>
                <a:xfrm>
                  <a:off x="1755110" y="0"/>
                  <a:ext cx="4572001" cy="1447800"/>
                </a:xfrm>
                <a:prstGeom prst="rect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914400">
                    <a:defRPr sz="4000">
                      <a:solidFill>
                        <a:srgbClr val="535353"/>
                      </a:solidFill>
                      <a:latin typeface="Baoli SC Regular"/>
                      <a:ea typeface="Baoli SC Regular"/>
                      <a:cs typeface="Baoli SC Regular"/>
                      <a:sym typeface="Baoli SC Regular"/>
                    </a:defRPr>
                  </a:pPr>
                  <a:r>
                    <a:t>不平衡报价监察</a:t>
                  </a:r>
                </a:p>
                <a:p>
                  <a:pPr defTabSz="914400">
                    <a:defRPr sz="2400">
                      <a:solidFill>
                        <a:srgbClr val="9A9795"/>
                      </a:solidFill>
                      <a:latin typeface="Futura Condensed"/>
                      <a:ea typeface="Futura Condensed"/>
                      <a:cs typeface="Futura Condensed"/>
                      <a:sym typeface="Futura Condensed"/>
                    </a:defRPr>
                  </a:pPr>
                  <a:r>
                    <a:t>建立管理及监察的业务闭环；</a:t>
                  </a:r>
                </a:p>
              </p:txBody>
            </p:sp>
          </p:grpSp>
          <p:grpSp>
            <p:nvGrpSpPr>
              <p:cNvPr id="2300" name="成组"/>
              <p:cNvGrpSpPr/>
              <p:nvPr/>
            </p:nvGrpSpPr>
            <p:grpSpPr>
              <a:xfrm>
                <a:off x="1455498" y="2133596"/>
                <a:ext cx="6327111" cy="1700439"/>
                <a:chOff x="0" y="0"/>
                <a:chExt cx="6327110" cy="1700437"/>
              </a:xfrm>
            </p:grpSpPr>
            <p:sp>
              <p:nvSpPr>
                <p:cNvPr id="2298" name="B"/>
                <p:cNvSpPr/>
                <p:nvPr/>
              </p:nvSpPr>
              <p:spPr>
                <a:xfrm>
                  <a:off x="0" y="215218"/>
                  <a:ext cx="1270000" cy="1270001"/>
                </a:xfrm>
                <a:prstGeom prst="ellipse">
                  <a:avLst/>
                </a:prstGeom>
                <a:solidFill>
                  <a:srgbClr val="F9AAAC"/>
                </a:solidFill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76200" tIns="76200" rIns="76200" bIns="76200" numCol="1" anchor="ctr">
                  <a:noAutofit/>
                </a:bodyPr>
                <a:lstStyle>
                  <a:lvl1pPr algn="ctr" defTabSz="2921000">
                    <a:lnSpc>
                      <a:spcPct val="50000"/>
                    </a:lnSpc>
                    <a:defRPr spc="-59" sz="6000">
                      <a:solidFill>
                        <a:srgbClr val="FFFFFF"/>
                      </a:solidFill>
                      <a:latin typeface="Helvetica Neue Bold Condensed"/>
                      <a:ea typeface="Helvetica Neue Bold Condensed"/>
                      <a:cs typeface="Helvetica Neue Bold Condensed"/>
                      <a:sym typeface="Helvetica Neue Bold Condensed"/>
                    </a:defRPr>
                  </a:lvl1pPr>
                </a:lstStyle>
                <a:p>
                  <a:pPr/>
                  <a:r>
                    <a:t>B</a:t>
                  </a:r>
                </a:p>
              </p:txBody>
            </p:sp>
            <p:sp>
              <p:nvSpPr>
                <p:cNvPr id="2299" name="低中高结监察…"/>
                <p:cNvSpPr txBox="1"/>
                <p:nvPr/>
              </p:nvSpPr>
              <p:spPr>
                <a:xfrm>
                  <a:off x="1755110" y="0"/>
                  <a:ext cx="4572001" cy="1700438"/>
                </a:xfrm>
                <a:prstGeom prst="rect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914400">
                    <a:defRPr sz="4000">
                      <a:solidFill>
                        <a:srgbClr val="535353"/>
                      </a:solidFill>
                      <a:latin typeface="Baoli SC Regular"/>
                      <a:ea typeface="Baoli SC Regular"/>
                      <a:cs typeface="Baoli SC Regular"/>
                      <a:sym typeface="Baoli SC Regular"/>
                    </a:defRPr>
                  </a:pPr>
                  <a:r>
                    <a:t>低中高结监察</a:t>
                  </a:r>
                </a:p>
                <a:p>
                  <a:pPr defTabSz="914400">
                    <a:defRPr sz="2400">
                      <a:solidFill>
                        <a:srgbClr val="9A9795"/>
                      </a:solidFill>
                      <a:latin typeface="Futura Condensed"/>
                      <a:ea typeface="Futura Condensed"/>
                      <a:cs typeface="Futura Condensed"/>
                      <a:sym typeface="Futura Condensed"/>
                    </a:defRPr>
                  </a:pPr>
                  <a:r>
                    <a:t>对合同及投标单位的中标价、结算价的历史数据进行分析；</a:t>
                  </a:r>
                </a:p>
              </p:txBody>
            </p:sp>
          </p:grpSp>
          <p:grpSp>
            <p:nvGrpSpPr>
              <p:cNvPr id="2303" name="成组"/>
              <p:cNvGrpSpPr/>
              <p:nvPr/>
            </p:nvGrpSpPr>
            <p:grpSpPr>
              <a:xfrm>
                <a:off x="1455498" y="4519831"/>
                <a:ext cx="6327111" cy="1447801"/>
                <a:chOff x="0" y="0"/>
                <a:chExt cx="6327110" cy="1447800"/>
              </a:xfrm>
            </p:grpSpPr>
            <p:sp>
              <p:nvSpPr>
                <p:cNvPr id="2301" name="C"/>
                <p:cNvSpPr/>
                <p:nvPr/>
              </p:nvSpPr>
              <p:spPr>
                <a:xfrm>
                  <a:off x="0" y="88900"/>
                  <a:ext cx="1270000" cy="1270000"/>
                </a:xfrm>
                <a:prstGeom prst="ellipse">
                  <a:avLst/>
                </a:prstGeom>
                <a:solidFill>
                  <a:srgbClr val="E4B1CE"/>
                </a:solidFill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76200" tIns="76200" rIns="76200" bIns="76200" numCol="1" anchor="ctr">
                  <a:noAutofit/>
                </a:bodyPr>
                <a:lstStyle>
                  <a:lvl1pPr algn="ctr" defTabSz="2921000">
                    <a:lnSpc>
                      <a:spcPct val="50000"/>
                    </a:lnSpc>
                    <a:defRPr spc="-59" sz="6000">
                      <a:solidFill>
                        <a:srgbClr val="FFFFFF"/>
                      </a:solidFill>
                      <a:latin typeface="Helvetica Neue Bold Condensed"/>
                      <a:ea typeface="Helvetica Neue Bold Condensed"/>
                      <a:cs typeface="Helvetica Neue Bold Condensed"/>
                      <a:sym typeface="Helvetica Neue Bold Condensed"/>
                    </a:defRPr>
                  </a:lvl1pPr>
                </a:lstStyle>
                <a:p>
                  <a:pPr/>
                  <a:r>
                    <a:t>C</a:t>
                  </a:r>
                </a:p>
              </p:txBody>
            </p:sp>
            <p:sp>
              <p:nvSpPr>
                <p:cNvPr id="2302" name="专家评标监察…"/>
                <p:cNvSpPr txBox="1"/>
                <p:nvPr/>
              </p:nvSpPr>
              <p:spPr>
                <a:xfrm>
                  <a:off x="1755110" y="0"/>
                  <a:ext cx="4572001" cy="1447800"/>
                </a:xfrm>
                <a:prstGeom prst="rect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914400">
                    <a:defRPr sz="4000">
                      <a:solidFill>
                        <a:srgbClr val="535353"/>
                      </a:solidFill>
                      <a:latin typeface="Baoli SC Regular"/>
                      <a:ea typeface="Baoli SC Regular"/>
                      <a:cs typeface="Baoli SC Regular"/>
                      <a:sym typeface="Baoli SC Regular"/>
                    </a:defRPr>
                  </a:pPr>
                  <a:r>
                    <a:t>专家评标监察</a:t>
                  </a:r>
                </a:p>
                <a:p>
                  <a:pPr defTabSz="914400">
                    <a:defRPr sz="2400">
                      <a:solidFill>
                        <a:srgbClr val="9A9795"/>
                      </a:solidFill>
                      <a:latin typeface="Futura Condensed"/>
                      <a:ea typeface="Futura Condensed"/>
                      <a:cs typeface="Futura Condensed"/>
                      <a:sym typeface="Futura Condensed"/>
                    </a:defRPr>
                  </a:pPr>
                  <a:r>
                    <a:t>监控专家打分的倾向；</a:t>
                  </a:r>
                </a:p>
              </p:txBody>
            </p:sp>
          </p:grpSp>
          <p:grpSp>
            <p:nvGrpSpPr>
              <p:cNvPr id="2306" name="成组"/>
              <p:cNvGrpSpPr/>
              <p:nvPr/>
            </p:nvGrpSpPr>
            <p:grpSpPr>
              <a:xfrm>
                <a:off x="1455498" y="6653428"/>
                <a:ext cx="6327111" cy="1700439"/>
                <a:chOff x="0" y="0"/>
                <a:chExt cx="6327110" cy="1700437"/>
              </a:xfrm>
            </p:grpSpPr>
            <p:sp>
              <p:nvSpPr>
                <p:cNvPr id="2304" name="D"/>
                <p:cNvSpPr/>
                <p:nvPr/>
              </p:nvSpPr>
              <p:spPr>
                <a:xfrm>
                  <a:off x="0" y="215218"/>
                  <a:ext cx="1270000" cy="1270001"/>
                </a:xfrm>
                <a:prstGeom prst="ellipse">
                  <a:avLst/>
                </a:prstGeom>
                <a:solidFill>
                  <a:srgbClr val="A3DFEA"/>
                </a:solidFill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76200" tIns="76200" rIns="76200" bIns="76200" numCol="1" anchor="ctr">
                  <a:noAutofit/>
                </a:bodyPr>
                <a:lstStyle>
                  <a:lvl1pPr algn="ctr" defTabSz="2921000">
                    <a:lnSpc>
                      <a:spcPct val="50000"/>
                    </a:lnSpc>
                    <a:defRPr spc="-59" sz="6000">
                      <a:solidFill>
                        <a:srgbClr val="FFFFFF"/>
                      </a:solidFill>
                      <a:latin typeface="Helvetica Neue Bold Condensed"/>
                      <a:ea typeface="Helvetica Neue Bold Condensed"/>
                      <a:cs typeface="Helvetica Neue Bold Condensed"/>
                      <a:sym typeface="Helvetica Neue Bold Condensed"/>
                    </a:defRPr>
                  </a:lvl1pPr>
                </a:lstStyle>
                <a:p>
                  <a:pPr/>
                  <a:r>
                    <a:t>D</a:t>
                  </a:r>
                </a:p>
              </p:txBody>
            </p:sp>
            <p:sp>
              <p:nvSpPr>
                <p:cNvPr id="2305" name="代理机构监察…"/>
                <p:cNvSpPr txBox="1"/>
                <p:nvPr/>
              </p:nvSpPr>
              <p:spPr>
                <a:xfrm>
                  <a:off x="1755110" y="0"/>
                  <a:ext cx="4572001" cy="1700438"/>
                </a:xfrm>
                <a:prstGeom prst="rect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defTabSz="914400">
                    <a:defRPr sz="4000">
                      <a:solidFill>
                        <a:srgbClr val="535353"/>
                      </a:solidFill>
                      <a:latin typeface="Baoli SC Regular"/>
                      <a:ea typeface="Baoli SC Regular"/>
                      <a:cs typeface="Baoli SC Regular"/>
                      <a:sym typeface="Baoli SC Regular"/>
                    </a:defRPr>
                  </a:pPr>
                  <a:r>
                    <a:t>代理机构监察</a:t>
                  </a:r>
                </a:p>
                <a:p>
                  <a:pPr defTabSz="914400">
                    <a:defRPr sz="2400">
                      <a:solidFill>
                        <a:srgbClr val="9A9795"/>
                      </a:solidFill>
                      <a:latin typeface="Futura Condensed"/>
                      <a:ea typeface="Futura Condensed"/>
                      <a:cs typeface="Futura Condensed"/>
                      <a:sym typeface="Futura Condensed"/>
                    </a:defRPr>
                  </a:pPr>
                  <a:r>
                    <a:t>分析机构代理项目中，同一投标人中标的概率是否异常偏高；</a:t>
                  </a:r>
                </a:p>
              </p:txBody>
            </p:sp>
          </p:grpSp>
        </p:grpSp>
      </p:grpSp>
      <p:grpSp>
        <p:nvGrpSpPr>
          <p:cNvPr id="2316" name="成组"/>
          <p:cNvGrpSpPr/>
          <p:nvPr/>
        </p:nvGrpSpPr>
        <p:grpSpPr>
          <a:xfrm>
            <a:off x="17902406" y="3122973"/>
            <a:ext cx="4750587" cy="5106684"/>
            <a:chOff x="0" y="0"/>
            <a:chExt cx="4750586" cy="5106682"/>
          </a:xfrm>
        </p:grpSpPr>
        <p:sp>
          <p:nvSpPr>
            <p:cNvPr id="2309" name="诚信体系"/>
            <p:cNvSpPr txBox="1"/>
            <p:nvPr/>
          </p:nvSpPr>
          <p:spPr>
            <a:xfrm>
              <a:off x="0" y="0"/>
              <a:ext cx="4750587" cy="14478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1600" tIns="101600" rIns="101600" bIns="101600" numCol="1" anchor="ctr">
              <a:spAutoFit/>
            </a:bodyPr>
            <a:lstStyle>
              <a:lvl1pPr defTabSz="1168400">
                <a:defRPr sz="7000">
                  <a:solidFill>
                    <a:srgbClr val="9A9795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诚信体系</a:t>
              </a:r>
            </a:p>
          </p:txBody>
        </p:sp>
        <p:grpSp>
          <p:nvGrpSpPr>
            <p:cNvPr id="2315" name="成组"/>
            <p:cNvGrpSpPr/>
            <p:nvPr/>
          </p:nvGrpSpPr>
          <p:grpSpPr>
            <a:xfrm>
              <a:off x="0" y="1663639"/>
              <a:ext cx="3344757" cy="3443045"/>
              <a:chOff x="0" y="0"/>
              <a:chExt cx="3344756" cy="3443043"/>
            </a:xfrm>
          </p:grpSpPr>
          <p:grpSp>
            <p:nvGrpSpPr>
              <p:cNvPr id="2313" name="成组"/>
              <p:cNvGrpSpPr/>
              <p:nvPr/>
            </p:nvGrpSpPr>
            <p:grpSpPr>
              <a:xfrm>
                <a:off x="0" y="0"/>
                <a:ext cx="3344757" cy="1024866"/>
                <a:chOff x="0" y="0"/>
                <a:chExt cx="3344756" cy="1024865"/>
              </a:xfrm>
            </p:grpSpPr>
            <p:sp>
              <p:nvSpPr>
                <p:cNvPr id="2310" name="形状"/>
                <p:cNvSpPr/>
                <p:nvPr/>
              </p:nvSpPr>
              <p:spPr>
                <a:xfrm>
                  <a:off x="0" y="0"/>
                  <a:ext cx="1024891" cy="10248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62" h="21600" fill="norm" stroke="1" extrusionOk="0">
                      <a:moveTo>
                        <a:pt x="21558" y="21600"/>
                      </a:moveTo>
                      <a:lnTo>
                        <a:pt x="5" y="21600"/>
                      </a:lnTo>
                      <a:lnTo>
                        <a:pt x="1" y="21154"/>
                      </a:lnTo>
                      <a:cubicBezTo>
                        <a:pt x="-1" y="21044"/>
                        <a:pt x="-19" y="18441"/>
                        <a:pt x="586" y="17146"/>
                      </a:cubicBezTo>
                      <a:cubicBezTo>
                        <a:pt x="1229" y="15771"/>
                        <a:pt x="3437" y="15262"/>
                        <a:pt x="5212" y="14854"/>
                      </a:cubicBezTo>
                      <a:cubicBezTo>
                        <a:pt x="5409" y="14808"/>
                        <a:pt x="5600" y="14764"/>
                        <a:pt x="5782" y="14720"/>
                      </a:cubicBezTo>
                      <a:cubicBezTo>
                        <a:pt x="8005" y="14187"/>
                        <a:pt x="8350" y="13282"/>
                        <a:pt x="8320" y="12503"/>
                      </a:cubicBezTo>
                      <a:cubicBezTo>
                        <a:pt x="6640" y="11184"/>
                        <a:pt x="5438" y="8562"/>
                        <a:pt x="5438" y="6169"/>
                      </a:cubicBezTo>
                      <a:cubicBezTo>
                        <a:pt x="5438" y="2134"/>
                        <a:pt x="7285" y="0"/>
                        <a:pt x="10781" y="0"/>
                      </a:cubicBezTo>
                      <a:cubicBezTo>
                        <a:pt x="14277" y="0"/>
                        <a:pt x="16124" y="2134"/>
                        <a:pt x="16124" y="6169"/>
                      </a:cubicBezTo>
                      <a:cubicBezTo>
                        <a:pt x="16124" y="8601"/>
                        <a:pt x="14948" y="11170"/>
                        <a:pt x="13242" y="12503"/>
                      </a:cubicBezTo>
                      <a:cubicBezTo>
                        <a:pt x="13212" y="13282"/>
                        <a:pt x="13558" y="14188"/>
                        <a:pt x="15780" y="14720"/>
                      </a:cubicBezTo>
                      <a:cubicBezTo>
                        <a:pt x="15962" y="14764"/>
                        <a:pt x="16153" y="14808"/>
                        <a:pt x="16350" y="14854"/>
                      </a:cubicBezTo>
                      <a:cubicBezTo>
                        <a:pt x="18125" y="15262"/>
                        <a:pt x="20333" y="15771"/>
                        <a:pt x="20976" y="17146"/>
                      </a:cubicBezTo>
                      <a:cubicBezTo>
                        <a:pt x="21581" y="18441"/>
                        <a:pt x="21563" y="21044"/>
                        <a:pt x="21562" y="21154"/>
                      </a:cubicBezTo>
                      <a:cubicBezTo>
                        <a:pt x="21562" y="21154"/>
                        <a:pt x="21558" y="21600"/>
                        <a:pt x="21558" y="21600"/>
                      </a:cubicBezTo>
                      <a:close/>
                    </a:path>
                  </a:pathLst>
                </a:custGeom>
                <a:solidFill>
                  <a:srgbClr val="F9AAAC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101600" tIns="101600" rIns="101600" bIns="101600" numCol="1" anchor="ctr">
                  <a:noAutofit/>
                </a:bodyPr>
                <a:lstStyle/>
                <a:p>
                  <a:pPr algn="ctr" defTabSz="1168400">
                    <a:defRPr sz="8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2311" name="形状"/>
                <p:cNvSpPr/>
                <p:nvPr/>
              </p:nvSpPr>
              <p:spPr>
                <a:xfrm>
                  <a:off x="1159933" y="0"/>
                  <a:ext cx="1024892" cy="10248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62" h="21600" fill="norm" stroke="1" extrusionOk="0">
                      <a:moveTo>
                        <a:pt x="21558" y="21600"/>
                      </a:moveTo>
                      <a:lnTo>
                        <a:pt x="5" y="21600"/>
                      </a:lnTo>
                      <a:lnTo>
                        <a:pt x="1" y="21154"/>
                      </a:lnTo>
                      <a:cubicBezTo>
                        <a:pt x="-1" y="21044"/>
                        <a:pt x="-19" y="18441"/>
                        <a:pt x="586" y="17146"/>
                      </a:cubicBezTo>
                      <a:cubicBezTo>
                        <a:pt x="1229" y="15771"/>
                        <a:pt x="3437" y="15262"/>
                        <a:pt x="5212" y="14854"/>
                      </a:cubicBezTo>
                      <a:cubicBezTo>
                        <a:pt x="5409" y="14808"/>
                        <a:pt x="5600" y="14764"/>
                        <a:pt x="5782" y="14720"/>
                      </a:cubicBezTo>
                      <a:cubicBezTo>
                        <a:pt x="8005" y="14187"/>
                        <a:pt x="8350" y="13282"/>
                        <a:pt x="8320" y="12503"/>
                      </a:cubicBezTo>
                      <a:cubicBezTo>
                        <a:pt x="6640" y="11184"/>
                        <a:pt x="5438" y="8562"/>
                        <a:pt x="5438" y="6169"/>
                      </a:cubicBezTo>
                      <a:cubicBezTo>
                        <a:pt x="5438" y="2134"/>
                        <a:pt x="7285" y="0"/>
                        <a:pt x="10781" y="0"/>
                      </a:cubicBezTo>
                      <a:cubicBezTo>
                        <a:pt x="14277" y="0"/>
                        <a:pt x="16124" y="2134"/>
                        <a:pt x="16124" y="6169"/>
                      </a:cubicBezTo>
                      <a:cubicBezTo>
                        <a:pt x="16124" y="8601"/>
                        <a:pt x="14948" y="11170"/>
                        <a:pt x="13242" y="12503"/>
                      </a:cubicBezTo>
                      <a:cubicBezTo>
                        <a:pt x="13212" y="13282"/>
                        <a:pt x="13558" y="14188"/>
                        <a:pt x="15780" y="14720"/>
                      </a:cubicBezTo>
                      <a:cubicBezTo>
                        <a:pt x="15962" y="14764"/>
                        <a:pt x="16153" y="14808"/>
                        <a:pt x="16350" y="14854"/>
                      </a:cubicBezTo>
                      <a:cubicBezTo>
                        <a:pt x="18125" y="15262"/>
                        <a:pt x="20333" y="15771"/>
                        <a:pt x="20976" y="17146"/>
                      </a:cubicBezTo>
                      <a:cubicBezTo>
                        <a:pt x="21581" y="18441"/>
                        <a:pt x="21563" y="21044"/>
                        <a:pt x="21562" y="21154"/>
                      </a:cubicBezTo>
                      <a:cubicBezTo>
                        <a:pt x="21562" y="21154"/>
                        <a:pt x="21558" y="21600"/>
                        <a:pt x="21558" y="21600"/>
                      </a:cubicBezTo>
                      <a:close/>
                    </a:path>
                  </a:pathLst>
                </a:custGeom>
                <a:solidFill>
                  <a:srgbClr val="F9AAAC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101600" tIns="101600" rIns="101600" bIns="101600" numCol="1" anchor="ctr">
                  <a:noAutofit/>
                </a:bodyPr>
                <a:lstStyle/>
                <a:p>
                  <a:pPr algn="ctr" defTabSz="1168400">
                    <a:defRPr sz="8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  <p:sp>
              <p:nvSpPr>
                <p:cNvPr id="2312" name="形状"/>
                <p:cNvSpPr/>
                <p:nvPr/>
              </p:nvSpPr>
              <p:spPr>
                <a:xfrm>
                  <a:off x="2319866" y="0"/>
                  <a:ext cx="1024891" cy="10248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62" h="21600" fill="norm" stroke="1" extrusionOk="0">
                      <a:moveTo>
                        <a:pt x="21558" y="21600"/>
                      </a:moveTo>
                      <a:lnTo>
                        <a:pt x="5" y="21600"/>
                      </a:lnTo>
                      <a:lnTo>
                        <a:pt x="1" y="21154"/>
                      </a:lnTo>
                      <a:cubicBezTo>
                        <a:pt x="-1" y="21044"/>
                        <a:pt x="-19" y="18441"/>
                        <a:pt x="586" y="17146"/>
                      </a:cubicBezTo>
                      <a:cubicBezTo>
                        <a:pt x="1229" y="15771"/>
                        <a:pt x="3437" y="15262"/>
                        <a:pt x="5212" y="14854"/>
                      </a:cubicBezTo>
                      <a:cubicBezTo>
                        <a:pt x="5409" y="14808"/>
                        <a:pt x="5600" y="14764"/>
                        <a:pt x="5782" y="14720"/>
                      </a:cubicBezTo>
                      <a:cubicBezTo>
                        <a:pt x="8005" y="14187"/>
                        <a:pt x="8350" y="13282"/>
                        <a:pt x="8320" y="12503"/>
                      </a:cubicBezTo>
                      <a:cubicBezTo>
                        <a:pt x="6640" y="11184"/>
                        <a:pt x="5438" y="8562"/>
                        <a:pt x="5438" y="6169"/>
                      </a:cubicBezTo>
                      <a:cubicBezTo>
                        <a:pt x="5438" y="2134"/>
                        <a:pt x="7285" y="0"/>
                        <a:pt x="10781" y="0"/>
                      </a:cubicBezTo>
                      <a:cubicBezTo>
                        <a:pt x="14277" y="0"/>
                        <a:pt x="16124" y="2134"/>
                        <a:pt x="16124" y="6169"/>
                      </a:cubicBezTo>
                      <a:cubicBezTo>
                        <a:pt x="16124" y="8601"/>
                        <a:pt x="14948" y="11170"/>
                        <a:pt x="13242" y="12503"/>
                      </a:cubicBezTo>
                      <a:cubicBezTo>
                        <a:pt x="13212" y="13282"/>
                        <a:pt x="13558" y="14188"/>
                        <a:pt x="15780" y="14720"/>
                      </a:cubicBezTo>
                      <a:cubicBezTo>
                        <a:pt x="15962" y="14764"/>
                        <a:pt x="16153" y="14808"/>
                        <a:pt x="16350" y="14854"/>
                      </a:cubicBezTo>
                      <a:cubicBezTo>
                        <a:pt x="18125" y="15262"/>
                        <a:pt x="20333" y="15771"/>
                        <a:pt x="20976" y="17146"/>
                      </a:cubicBezTo>
                      <a:cubicBezTo>
                        <a:pt x="21581" y="18441"/>
                        <a:pt x="21563" y="21044"/>
                        <a:pt x="21562" y="21154"/>
                      </a:cubicBezTo>
                      <a:cubicBezTo>
                        <a:pt x="21562" y="21154"/>
                        <a:pt x="21558" y="21600"/>
                        <a:pt x="21558" y="21600"/>
                      </a:cubicBezTo>
                      <a:close/>
                    </a:path>
                  </a:pathLst>
                </a:custGeom>
                <a:solidFill>
                  <a:srgbClr val="A2C4CC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101600" tIns="101600" rIns="101600" bIns="101600" numCol="1" anchor="ctr">
                  <a:noAutofit/>
                </a:bodyPr>
                <a:lstStyle/>
                <a:p>
                  <a:pPr algn="ctr" defTabSz="1168400">
                    <a:defRPr sz="8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</p:grpSp>
          <p:sp>
            <p:nvSpPr>
              <p:cNvPr id="2314" name="按照责任主体分类，建立绩点浮动的置信区间。"/>
              <p:cNvSpPr txBox="1"/>
              <p:nvPr/>
            </p:nvSpPr>
            <p:spPr>
              <a:xfrm>
                <a:off x="0" y="1331914"/>
                <a:ext cx="3297090" cy="2111130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01600" tIns="101600" rIns="101600" bIns="101600" numCol="1" anchor="ctr">
                <a:noAutofit/>
              </a:bodyPr>
              <a:lstStyle>
                <a:lvl1pPr defTabSz="1168400">
                  <a:defRPr sz="3400">
                    <a:solidFill>
                      <a:srgbClr val="9A9795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pPr/>
                <a:r>
                  <a:t>按照责任主体分类，建立绩点浮动的置信区间。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899">
        <p14:prism dir="u"/>
      </p:transition>
    </mc:Choice>
    <mc:Fallback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19" name="任意多边形 16"/>
          <p:cNvSpPr/>
          <p:nvPr/>
        </p:nvSpPr>
        <p:spPr>
          <a:xfrm>
            <a:off x="3036230" y="384174"/>
            <a:ext cx="4826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1F608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投标方</a:t>
            </a:r>
          </a:p>
        </p:txBody>
      </p:sp>
      <p:sp>
        <p:nvSpPr>
          <p:cNvPr id="2320" name="任意多边形 19"/>
          <p:cNvSpPr/>
          <p:nvPr/>
        </p:nvSpPr>
        <p:spPr>
          <a:xfrm>
            <a:off x="11166364" y="384174"/>
            <a:ext cx="4826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7BB8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代理机构</a:t>
            </a:r>
          </a:p>
        </p:txBody>
      </p:sp>
      <p:sp>
        <p:nvSpPr>
          <p:cNvPr id="2321" name="任意多边形 22"/>
          <p:cNvSpPr/>
          <p:nvPr/>
        </p:nvSpPr>
        <p:spPr>
          <a:xfrm>
            <a:off x="7101297" y="384174"/>
            <a:ext cx="4826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评标专家</a:t>
            </a:r>
          </a:p>
        </p:txBody>
      </p:sp>
      <p:sp>
        <p:nvSpPr>
          <p:cNvPr id="2322" name="组合 8"/>
          <p:cNvSpPr/>
          <p:nvPr/>
        </p:nvSpPr>
        <p:spPr>
          <a:xfrm>
            <a:off x="986953" y="634999"/>
            <a:ext cx="1631951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  <p:sp>
        <p:nvSpPr>
          <p:cNvPr id="2323" name="线条"/>
          <p:cNvSpPr/>
          <p:nvPr/>
        </p:nvSpPr>
        <p:spPr>
          <a:xfrm>
            <a:off x="4407737" y="1430945"/>
            <a:ext cx="2590986" cy="1"/>
          </a:xfrm>
          <a:prstGeom prst="line">
            <a:avLst/>
          </a:prstGeom>
          <a:ln w="101600">
            <a:solidFill>
              <a:srgbClr val="FFFFFF"/>
            </a:solidFill>
            <a:miter/>
          </a:ln>
        </p:spPr>
        <p:txBody>
          <a:bodyPr tIns="91439" bIns="91439"/>
          <a:lstStyle/>
          <a:p>
            <a:pPr/>
          </a:p>
        </p:txBody>
      </p:sp>
      <p:sp>
        <p:nvSpPr>
          <p:cNvPr id="2324" name="任意多边形 19"/>
          <p:cNvSpPr/>
          <p:nvPr/>
        </p:nvSpPr>
        <p:spPr>
          <a:xfrm>
            <a:off x="15231431" y="384174"/>
            <a:ext cx="4826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87CCF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诚信体系</a:t>
            </a:r>
          </a:p>
        </p:txBody>
      </p:sp>
      <p:sp>
        <p:nvSpPr>
          <p:cNvPr id="2325" name="矩形"/>
          <p:cNvSpPr/>
          <p:nvPr/>
        </p:nvSpPr>
        <p:spPr>
          <a:xfrm>
            <a:off x="9687506" y="6561871"/>
            <a:ext cx="3634154" cy="954747"/>
          </a:xfrm>
          <a:prstGeom prst="rect">
            <a:avLst/>
          </a:prstGeom>
          <a:solidFill>
            <a:srgbClr val="649BBD"/>
          </a:solidFill>
          <a:ln w="25400">
            <a:miter lim="400000"/>
          </a:ln>
        </p:spPr>
        <p:txBody>
          <a:bodyPr lIns="0" tIns="0" rIns="0" bIns="0"/>
          <a:lstStyle/>
          <a:p>
            <a:pPr algn="ctr" defTabSz="914400">
              <a:lnSpc>
                <a:spcPct val="80000"/>
              </a:lnSpc>
              <a:spcBef>
                <a:spcPts val="11000"/>
              </a:spcBef>
              <a:defRPr sz="10000">
                <a:solidFill>
                  <a:srgbClr val="33333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</a:p>
        </p:txBody>
      </p:sp>
      <p:sp>
        <p:nvSpPr>
          <p:cNvPr id="2326" name="矩形"/>
          <p:cNvSpPr/>
          <p:nvPr/>
        </p:nvSpPr>
        <p:spPr>
          <a:xfrm>
            <a:off x="6053353" y="9031941"/>
            <a:ext cx="3634154" cy="954748"/>
          </a:xfrm>
          <a:prstGeom prst="rect">
            <a:avLst/>
          </a:prstGeom>
          <a:solidFill>
            <a:srgbClr val="649BBD"/>
          </a:solidFill>
          <a:ln w="25400">
            <a:miter lim="400000"/>
          </a:ln>
        </p:spPr>
        <p:txBody>
          <a:bodyPr lIns="0" tIns="0" rIns="0" bIns="0"/>
          <a:lstStyle/>
          <a:p>
            <a:pPr algn="ctr" defTabSz="914400">
              <a:lnSpc>
                <a:spcPct val="80000"/>
              </a:lnSpc>
              <a:spcBef>
                <a:spcPts val="11000"/>
              </a:spcBef>
              <a:defRPr sz="10000">
                <a:solidFill>
                  <a:srgbClr val="33333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</a:p>
        </p:txBody>
      </p:sp>
      <p:grpSp>
        <p:nvGrpSpPr>
          <p:cNvPr id="2329" name="成组"/>
          <p:cNvGrpSpPr/>
          <p:nvPr/>
        </p:nvGrpSpPr>
        <p:grpSpPr>
          <a:xfrm>
            <a:off x="7970453" y="6547680"/>
            <a:ext cx="3434105" cy="3434105"/>
            <a:chOff x="0" y="0"/>
            <a:chExt cx="3434103" cy="3434103"/>
          </a:xfrm>
        </p:grpSpPr>
        <p:sp>
          <p:nvSpPr>
            <p:cNvPr id="2327" name="圆形"/>
            <p:cNvSpPr/>
            <p:nvPr/>
          </p:nvSpPr>
          <p:spPr>
            <a:xfrm>
              <a:off x="0" y="0"/>
              <a:ext cx="3434104" cy="3434104"/>
            </a:xfrm>
            <a:prstGeom prst="ellipse">
              <a:avLst/>
            </a:prstGeom>
            <a:solidFill>
              <a:srgbClr val="72B1D7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2328" name="02"/>
            <p:cNvSpPr/>
            <p:nvPr/>
          </p:nvSpPr>
          <p:spPr>
            <a:xfrm>
              <a:off x="949842" y="949842"/>
              <a:ext cx="1534421" cy="1534420"/>
            </a:xfrm>
            <a:prstGeom prst="ellipse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914400">
                <a:lnSpc>
                  <a:spcPct val="90000"/>
                </a:lnSpc>
                <a:spcBef>
                  <a:spcPts val="11000"/>
                </a:spcBef>
                <a:defRPr sz="6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pPr/>
              <a:r>
                <a:t>02</a:t>
              </a:r>
            </a:p>
          </p:txBody>
        </p:sp>
      </p:grpSp>
      <p:sp>
        <p:nvSpPr>
          <p:cNvPr id="2330" name="矩形"/>
          <p:cNvSpPr/>
          <p:nvPr/>
        </p:nvSpPr>
        <p:spPr>
          <a:xfrm>
            <a:off x="13302563" y="4106457"/>
            <a:ext cx="11124098" cy="954748"/>
          </a:xfrm>
          <a:prstGeom prst="rect">
            <a:avLst/>
          </a:prstGeom>
          <a:solidFill>
            <a:srgbClr val="999999"/>
          </a:solidFill>
          <a:ln w="25400">
            <a:miter lim="400000"/>
          </a:ln>
        </p:spPr>
        <p:txBody>
          <a:bodyPr lIns="0" tIns="0" rIns="0" bIns="0"/>
          <a:lstStyle/>
          <a:p>
            <a:pPr algn="ctr" defTabSz="914400">
              <a:lnSpc>
                <a:spcPct val="80000"/>
              </a:lnSpc>
              <a:spcBef>
                <a:spcPts val="11000"/>
              </a:spcBef>
              <a:defRPr sz="10000">
                <a:solidFill>
                  <a:srgbClr val="33333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</a:p>
        </p:txBody>
      </p:sp>
      <p:grpSp>
        <p:nvGrpSpPr>
          <p:cNvPr id="2333" name="成组"/>
          <p:cNvGrpSpPr/>
          <p:nvPr/>
        </p:nvGrpSpPr>
        <p:grpSpPr>
          <a:xfrm>
            <a:off x="11585512" y="4092267"/>
            <a:ext cx="3434104" cy="3434104"/>
            <a:chOff x="0" y="0"/>
            <a:chExt cx="3434103" cy="3434103"/>
          </a:xfrm>
        </p:grpSpPr>
        <p:sp>
          <p:nvSpPr>
            <p:cNvPr id="2331" name="圆形"/>
            <p:cNvSpPr/>
            <p:nvPr/>
          </p:nvSpPr>
          <p:spPr>
            <a:xfrm>
              <a:off x="0" y="0"/>
              <a:ext cx="3434104" cy="3434104"/>
            </a:xfrm>
            <a:prstGeom prst="ellipse">
              <a:avLst/>
            </a:prstGeom>
            <a:solidFill>
              <a:srgbClr val="B9B9B9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2332" name="03"/>
            <p:cNvSpPr/>
            <p:nvPr/>
          </p:nvSpPr>
          <p:spPr>
            <a:xfrm>
              <a:off x="949842" y="949841"/>
              <a:ext cx="1534420" cy="1534420"/>
            </a:xfrm>
            <a:prstGeom prst="ellipse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914400">
                <a:lnSpc>
                  <a:spcPct val="90000"/>
                </a:lnSpc>
                <a:spcBef>
                  <a:spcPts val="11000"/>
                </a:spcBef>
                <a:defRPr sz="6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pPr/>
              <a:r>
                <a:t>03</a:t>
              </a:r>
            </a:p>
          </p:txBody>
        </p:sp>
      </p:grpSp>
      <p:sp>
        <p:nvSpPr>
          <p:cNvPr id="2334" name="矩形"/>
          <p:cNvSpPr/>
          <p:nvPr/>
        </p:nvSpPr>
        <p:spPr>
          <a:xfrm>
            <a:off x="-150824" y="11514283"/>
            <a:ext cx="6185083" cy="954747"/>
          </a:xfrm>
          <a:prstGeom prst="rect">
            <a:avLst/>
          </a:prstGeom>
          <a:solidFill>
            <a:srgbClr val="3484C9"/>
          </a:solidFill>
          <a:ln w="25400">
            <a:miter lim="400000"/>
          </a:ln>
        </p:spPr>
        <p:txBody>
          <a:bodyPr lIns="0" tIns="0" rIns="0" bIns="0"/>
          <a:lstStyle/>
          <a:p>
            <a:pPr algn="ctr" defTabSz="914400">
              <a:lnSpc>
                <a:spcPct val="80000"/>
              </a:lnSpc>
              <a:spcBef>
                <a:spcPts val="11000"/>
              </a:spcBef>
              <a:defRPr sz="10000">
                <a:solidFill>
                  <a:srgbClr val="33333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</a:p>
        </p:txBody>
      </p:sp>
      <p:grpSp>
        <p:nvGrpSpPr>
          <p:cNvPr id="2337" name="成组"/>
          <p:cNvGrpSpPr/>
          <p:nvPr/>
        </p:nvGrpSpPr>
        <p:grpSpPr>
          <a:xfrm>
            <a:off x="4317206" y="9034925"/>
            <a:ext cx="3434105" cy="3434104"/>
            <a:chOff x="0" y="0"/>
            <a:chExt cx="3434103" cy="3434103"/>
          </a:xfrm>
        </p:grpSpPr>
        <p:sp>
          <p:nvSpPr>
            <p:cNvPr id="2335" name="圆形"/>
            <p:cNvSpPr/>
            <p:nvPr/>
          </p:nvSpPr>
          <p:spPr>
            <a:xfrm>
              <a:off x="0" y="0"/>
              <a:ext cx="3434104" cy="3434104"/>
            </a:xfrm>
            <a:prstGeom prst="ellipse">
              <a:avLst/>
            </a:prstGeom>
            <a:solidFill>
              <a:srgbClr val="3197E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sp>
          <p:nvSpPr>
            <p:cNvPr id="2336" name="01"/>
            <p:cNvSpPr/>
            <p:nvPr/>
          </p:nvSpPr>
          <p:spPr>
            <a:xfrm>
              <a:off x="949842" y="949842"/>
              <a:ext cx="1534421" cy="1534420"/>
            </a:xfrm>
            <a:prstGeom prst="ellipse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914400">
                <a:lnSpc>
                  <a:spcPct val="90000"/>
                </a:lnSpc>
                <a:spcBef>
                  <a:spcPts val="11000"/>
                </a:spcBef>
                <a:defRPr sz="6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pPr/>
              <a:r>
                <a:t>01</a:t>
              </a:r>
            </a:p>
          </p:txBody>
        </p:sp>
      </p:grpSp>
      <p:sp>
        <p:nvSpPr>
          <p:cNvPr id="2338" name="业务系统"/>
          <p:cNvSpPr txBox="1"/>
          <p:nvPr/>
        </p:nvSpPr>
        <p:spPr>
          <a:xfrm>
            <a:off x="15476328" y="5528233"/>
            <a:ext cx="4582784" cy="58083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914400">
              <a:spcBef>
                <a:spcPts val="11000"/>
              </a:spcBef>
              <a:defRPr sz="4000">
                <a:solidFill>
                  <a:srgbClr val="3484C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业务系统</a:t>
            </a:r>
          </a:p>
        </p:txBody>
      </p:sp>
      <p:sp>
        <p:nvSpPr>
          <p:cNvPr id="2339" name="与时俱进，不断更新分部分项的各项目单价设立限价。"/>
          <p:cNvSpPr txBox="1"/>
          <p:nvPr/>
        </p:nvSpPr>
        <p:spPr>
          <a:xfrm>
            <a:off x="15476328" y="6285200"/>
            <a:ext cx="6350001" cy="15240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1168400">
              <a:lnSpc>
                <a:spcPct val="90000"/>
              </a:lnSpc>
              <a:spcBef>
                <a:spcPts val="2000"/>
              </a:spcBef>
              <a:defRPr>
                <a:solidFill>
                  <a:srgbClr val="4D4D4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与时俱进，不断更新分部分项的各项目单价设立限价。</a:t>
            </a:r>
          </a:p>
        </p:txBody>
      </p:sp>
      <p:sp>
        <p:nvSpPr>
          <p:cNvPr id="2340" name="监察系统"/>
          <p:cNvSpPr txBox="1"/>
          <p:nvPr/>
        </p:nvSpPr>
        <p:spPr>
          <a:xfrm>
            <a:off x="11771911" y="7997666"/>
            <a:ext cx="4582784" cy="58083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914400">
              <a:spcBef>
                <a:spcPts val="11000"/>
              </a:spcBef>
              <a:defRPr sz="4000">
                <a:solidFill>
                  <a:srgbClr val="3484C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监察系统</a:t>
            </a:r>
          </a:p>
        </p:txBody>
      </p:sp>
      <p:sp>
        <p:nvSpPr>
          <p:cNvPr id="2341" name="大数据分析（计量支付），综合分析招标图清单和施工图清单数据，提炼新的报价点。"/>
          <p:cNvSpPr txBox="1"/>
          <p:nvPr/>
        </p:nvSpPr>
        <p:spPr>
          <a:xfrm>
            <a:off x="11771911" y="8754633"/>
            <a:ext cx="6350001" cy="2087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1168400">
              <a:lnSpc>
                <a:spcPct val="90000"/>
              </a:lnSpc>
              <a:spcBef>
                <a:spcPts val="2000"/>
              </a:spcBef>
              <a:defRPr>
                <a:solidFill>
                  <a:srgbClr val="4D4D4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大数据分析（计量支付），综合分析招标图清单和施工图清单数据，提炼新的报价点。</a:t>
            </a:r>
          </a:p>
        </p:txBody>
      </p:sp>
      <p:sp>
        <p:nvSpPr>
          <p:cNvPr id="2342" name="业务系统"/>
          <p:cNvSpPr txBox="1"/>
          <p:nvPr/>
        </p:nvSpPr>
        <p:spPr>
          <a:xfrm>
            <a:off x="8143874" y="10486195"/>
            <a:ext cx="4582784" cy="58083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914400">
              <a:spcBef>
                <a:spcPts val="11000"/>
              </a:spcBef>
              <a:defRPr sz="4000">
                <a:solidFill>
                  <a:srgbClr val="3484C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业务系统</a:t>
            </a:r>
          </a:p>
        </p:txBody>
      </p:sp>
      <p:sp>
        <p:nvSpPr>
          <p:cNvPr id="2343" name="根据行业经验，对招标项目分部分项的各项目单价设立限价。"/>
          <p:cNvSpPr txBox="1"/>
          <p:nvPr/>
        </p:nvSpPr>
        <p:spPr>
          <a:xfrm>
            <a:off x="8143874" y="11243162"/>
            <a:ext cx="6350001" cy="15240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1168400">
              <a:lnSpc>
                <a:spcPct val="90000"/>
              </a:lnSpc>
              <a:spcBef>
                <a:spcPts val="2000"/>
              </a:spcBef>
              <a:defRPr>
                <a:solidFill>
                  <a:srgbClr val="4D4D4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根据行业经验，对招标项目分部分项的各项目单价设立限价。</a:t>
            </a:r>
          </a:p>
        </p:txBody>
      </p:sp>
      <p:sp>
        <p:nvSpPr>
          <p:cNvPr id="2344" name="青岛地铁应对不平衡报价的监察逻辑"/>
          <p:cNvSpPr txBox="1"/>
          <p:nvPr/>
        </p:nvSpPr>
        <p:spPr>
          <a:xfrm>
            <a:off x="5754149" y="2563464"/>
            <a:ext cx="12875703" cy="107323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914400">
              <a:lnSpc>
                <a:spcPct val="90000"/>
              </a:lnSpc>
              <a:spcBef>
                <a:spcPts val="11000"/>
              </a:spcBef>
              <a:defRPr sz="5600">
                <a:solidFill>
                  <a:srgbClr val="3483C9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青岛地铁应对不平衡报价的监察逻辑</a:t>
            </a:r>
          </a:p>
        </p:txBody>
      </p:sp>
      <p:sp>
        <p:nvSpPr>
          <p:cNvPr id="2345" name="箭头"/>
          <p:cNvSpPr/>
          <p:nvPr/>
        </p:nvSpPr>
        <p:spPr>
          <a:xfrm flipH="1">
            <a:off x="20696594" y="3539890"/>
            <a:ext cx="2087881" cy="2087882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999999"/>
          </a:solidFill>
          <a:ln w="25400">
            <a:miter lim="400000"/>
          </a:ln>
        </p:spPr>
        <p:txBody>
          <a:bodyPr lIns="0" tIns="0" rIns="0" bIns="0"/>
          <a:lstStyle/>
          <a:p>
            <a:pPr algn="ctr" defTabSz="914400">
              <a:lnSpc>
                <a:spcPct val="80000"/>
              </a:lnSpc>
              <a:spcBef>
                <a:spcPts val="11000"/>
              </a:spcBef>
              <a:defRPr sz="10000">
                <a:solidFill>
                  <a:srgbClr val="33333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</a:p>
        </p:txBody>
      </p:sp>
      <p:sp>
        <p:nvSpPr>
          <p:cNvPr id="2346" name="箭头"/>
          <p:cNvSpPr/>
          <p:nvPr/>
        </p:nvSpPr>
        <p:spPr>
          <a:xfrm>
            <a:off x="758988" y="10947716"/>
            <a:ext cx="2087881" cy="208788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3484C9"/>
          </a:solidFill>
          <a:ln w="25400">
            <a:miter lim="400000"/>
          </a:ln>
        </p:spPr>
        <p:txBody>
          <a:bodyPr lIns="0" tIns="0" rIns="0" bIns="0"/>
          <a:lstStyle/>
          <a:p>
            <a:pPr algn="ctr" defTabSz="914400">
              <a:lnSpc>
                <a:spcPct val="80000"/>
              </a:lnSpc>
              <a:spcBef>
                <a:spcPts val="11000"/>
              </a:spcBef>
              <a:defRPr sz="10000">
                <a:solidFill>
                  <a:srgbClr val="33333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51" name="任意多边形 16"/>
          <p:cNvSpPr/>
          <p:nvPr/>
        </p:nvSpPr>
        <p:spPr>
          <a:xfrm>
            <a:off x="3036230" y="384174"/>
            <a:ext cx="4826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1F608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投标方</a:t>
            </a:r>
          </a:p>
        </p:txBody>
      </p:sp>
      <p:sp>
        <p:nvSpPr>
          <p:cNvPr id="2352" name="任意多边形 19"/>
          <p:cNvSpPr/>
          <p:nvPr/>
        </p:nvSpPr>
        <p:spPr>
          <a:xfrm>
            <a:off x="11166364" y="384174"/>
            <a:ext cx="4826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7BB8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代理机构</a:t>
            </a:r>
          </a:p>
        </p:txBody>
      </p:sp>
      <p:sp>
        <p:nvSpPr>
          <p:cNvPr id="2353" name="任意多边形 22"/>
          <p:cNvSpPr/>
          <p:nvPr/>
        </p:nvSpPr>
        <p:spPr>
          <a:xfrm>
            <a:off x="7101297" y="384174"/>
            <a:ext cx="4826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评标专家</a:t>
            </a:r>
          </a:p>
        </p:txBody>
      </p:sp>
      <p:sp>
        <p:nvSpPr>
          <p:cNvPr id="2354" name="任意多边形 19"/>
          <p:cNvSpPr/>
          <p:nvPr/>
        </p:nvSpPr>
        <p:spPr>
          <a:xfrm>
            <a:off x="15231431" y="384174"/>
            <a:ext cx="4826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87CCF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诚信体系</a:t>
            </a:r>
          </a:p>
        </p:txBody>
      </p:sp>
      <p:sp>
        <p:nvSpPr>
          <p:cNvPr id="2355" name="组合 8"/>
          <p:cNvSpPr/>
          <p:nvPr/>
        </p:nvSpPr>
        <p:spPr>
          <a:xfrm>
            <a:off x="986953" y="634999"/>
            <a:ext cx="1631951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  <p:sp>
        <p:nvSpPr>
          <p:cNvPr id="2356" name="线条"/>
          <p:cNvSpPr/>
          <p:nvPr/>
        </p:nvSpPr>
        <p:spPr>
          <a:xfrm>
            <a:off x="8471737" y="1430945"/>
            <a:ext cx="2590986" cy="1"/>
          </a:xfrm>
          <a:prstGeom prst="line">
            <a:avLst/>
          </a:prstGeom>
          <a:ln w="101600">
            <a:solidFill>
              <a:srgbClr val="FFFFFF"/>
            </a:solidFill>
            <a:miter/>
          </a:ln>
        </p:spPr>
        <p:txBody>
          <a:bodyPr tIns="91439" bIns="91439"/>
          <a:lstStyle/>
          <a:p>
            <a:pPr/>
          </a:p>
        </p:txBody>
      </p:sp>
      <p:sp>
        <p:nvSpPr>
          <p:cNvPr id="2357" name="分析单个评标专家，在其参与的所有项目中是否存在明显的打分倾向。"/>
          <p:cNvSpPr txBox="1"/>
          <p:nvPr/>
        </p:nvSpPr>
        <p:spPr>
          <a:xfrm>
            <a:off x="1514771" y="2399749"/>
            <a:ext cx="17832657" cy="8940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>
            <a:lvl1pPr marL="635000" indent="-635000" defTabSz="1168400">
              <a:lnSpc>
                <a:spcPct val="110000"/>
              </a:lnSpc>
              <a:spcBef>
                <a:spcPts val="6000"/>
              </a:spcBef>
              <a:buSzPct val="56000"/>
              <a:buBlip>
                <a:blip r:embed="rId2"/>
              </a:buBlip>
              <a:defRPr sz="400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分析单个评标专家，在其参与的所有项目中是否存在明显的打分倾向。</a:t>
            </a:r>
          </a:p>
        </p:txBody>
      </p:sp>
      <p:sp>
        <p:nvSpPr>
          <p:cNvPr id="2358" name="黄灯警示：分析单个评标专家，在其参与的所有项目中达50%以上的项目，该评标专家赋予中标单位最高分数（且高出次高分20%），黄灯警示。…"/>
          <p:cNvSpPr txBox="1"/>
          <p:nvPr/>
        </p:nvSpPr>
        <p:spPr>
          <a:xfrm>
            <a:off x="17335904" y="4169580"/>
            <a:ext cx="6350001" cy="7942581"/>
          </a:xfrm>
          <a:prstGeom prst="rect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1270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lnSpc>
                <a:spcPct val="120000"/>
              </a:lnSpc>
              <a:spcBef>
                <a:spcPts val="2000"/>
              </a:spcBef>
            </a:pPr>
            <a:r>
              <a:t>黄灯警示：分析单个评标专家，在其参与的所有项目中达50%以上的项目，该评标专家赋予中标单位最高分数（且高出次高分20%），黄灯警示。</a:t>
            </a:r>
          </a:p>
          <a:p>
            <a:pPr>
              <a:lnSpc>
                <a:spcPct val="120000"/>
              </a:lnSpc>
              <a:spcBef>
                <a:spcPts val="2000"/>
              </a:spcBef>
            </a:pPr>
            <a:r>
              <a:t>红灯异常：分析单个评标专家，在其参与的所有项目中达70%以上的项目，该评标专家赋予中标单位最高分数（且高出次高分20%），红灯预警。</a:t>
            </a:r>
          </a:p>
        </p:txBody>
      </p:sp>
      <p:pic>
        <p:nvPicPr>
          <p:cNvPr id="2359" name="图像" descr="图像"/>
          <p:cNvPicPr>
            <a:picLocks noChangeAspect="1"/>
          </p:cNvPicPr>
          <p:nvPr/>
        </p:nvPicPr>
        <p:blipFill>
          <a:blip r:embed="rId3">
            <a:extLst/>
          </a:blip>
          <a:srcRect l="0" t="14418" r="0" b="0"/>
          <a:stretch>
            <a:fillRect/>
          </a:stretch>
        </p:blipFill>
        <p:spPr>
          <a:xfrm>
            <a:off x="691745" y="4163230"/>
            <a:ext cx="15820905" cy="680008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03200" dist="50800" dir="54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00">
        <p:dissolve/>
      </p:transition>
    </mc:Choice>
    <mc:Fallback>
      <p:transition spd="fast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6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rcRect l="0" t="16201" r="0" b="0"/>
          <a:stretch>
            <a:fillRect/>
          </a:stretch>
        </p:blipFill>
        <p:spPr>
          <a:xfrm>
            <a:off x="718816" y="4163230"/>
            <a:ext cx="15824201" cy="666005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03200" dist="50800" dir="5400000">
              <a:srgbClr val="000000">
                <a:alpha val="75000"/>
              </a:srgbClr>
            </a:outerShdw>
          </a:effectLst>
        </p:spPr>
      </p:pic>
      <p:sp>
        <p:nvSpPr>
          <p:cNvPr id="2363" name="任意多边形 16"/>
          <p:cNvSpPr/>
          <p:nvPr/>
        </p:nvSpPr>
        <p:spPr>
          <a:xfrm>
            <a:off x="3036230" y="384174"/>
            <a:ext cx="4826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1F608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投标方</a:t>
            </a:r>
          </a:p>
        </p:txBody>
      </p:sp>
      <p:sp>
        <p:nvSpPr>
          <p:cNvPr id="2364" name="任意多边形 19"/>
          <p:cNvSpPr/>
          <p:nvPr/>
        </p:nvSpPr>
        <p:spPr>
          <a:xfrm>
            <a:off x="11166364" y="384174"/>
            <a:ext cx="4826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7BB8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代理机构</a:t>
            </a:r>
          </a:p>
        </p:txBody>
      </p:sp>
      <p:sp>
        <p:nvSpPr>
          <p:cNvPr id="2365" name="任意多边形 22"/>
          <p:cNvSpPr/>
          <p:nvPr/>
        </p:nvSpPr>
        <p:spPr>
          <a:xfrm>
            <a:off x="7101297" y="384174"/>
            <a:ext cx="4826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评标专家</a:t>
            </a:r>
          </a:p>
        </p:txBody>
      </p:sp>
      <p:sp>
        <p:nvSpPr>
          <p:cNvPr id="2366" name="任意多边形 19"/>
          <p:cNvSpPr/>
          <p:nvPr/>
        </p:nvSpPr>
        <p:spPr>
          <a:xfrm>
            <a:off x="15231431" y="384174"/>
            <a:ext cx="4826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87CCF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诚信体系</a:t>
            </a:r>
          </a:p>
        </p:txBody>
      </p:sp>
      <p:sp>
        <p:nvSpPr>
          <p:cNvPr id="2367" name="组合 8"/>
          <p:cNvSpPr/>
          <p:nvPr/>
        </p:nvSpPr>
        <p:spPr>
          <a:xfrm>
            <a:off x="986953" y="634999"/>
            <a:ext cx="1631951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  <p:sp>
        <p:nvSpPr>
          <p:cNvPr id="2368" name="线条"/>
          <p:cNvSpPr/>
          <p:nvPr/>
        </p:nvSpPr>
        <p:spPr>
          <a:xfrm>
            <a:off x="12459537" y="1430945"/>
            <a:ext cx="2590986" cy="1"/>
          </a:xfrm>
          <a:prstGeom prst="line">
            <a:avLst/>
          </a:prstGeom>
          <a:ln w="101600">
            <a:solidFill>
              <a:srgbClr val="FFFFFF"/>
            </a:solidFill>
            <a:miter/>
          </a:ln>
        </p:spPr>
        <p:txBody>
          <a:bodyPr tIns="91439" bIns="91439"/>
          <a:lstStyle/>
          <a:p>
            <a:pPr/>
          </a:p>
        </p:txBody>
      </p:sp>
      <p:sp>
        <p:nvSpPr>
          <p:cNvPr id="2369" name="分析机构代理项目中，同一投标人中标的概率是否异常偏高。"/>
          <p:cNvSpPr txBox="1"/>
          <p:nvPr/>
        </p:nvSpPr>
        <p:spPr>
          <a:xfrm>
            <a:off x="1514771" y="2399749"/>
            <a:ext cx="17832657" cy="8940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>
            <a:lvl1pPr marL="635000" indent="-635000" defTabSz="1168400">
              <a:lnSpc>
                <a:spcPct val="110000"/>
              </a:lnSpc>
              <a:spcBef>
                <a:spcPts val="6000"/>
              </a:spcBef>
              <a:buSzPct val="56000"/>
              <a:buBlip>
                <a:blip r:embed="rId3"/>
              </a:buBlip>
              <a:defRPr sz="400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分析机构代理项目中，同一投标人中标的概率是否异常偏高。</a:t>
            </a:r>
          </a:p>
        </p:txBody>
      </p:sp>
      <p:sp>
        <p:nvSpPr>
          <p:cNvPr id="2370" name="黄灯警示：机构代理项目中，同一投标人中标的概率达80%（且超过6次），黄灯警示。…"/>
          <p:cNvSpPr txBox="1"/>
          <p:nvPr/>
        </p:nvSpPr>
        <p:spPr>
          <a:xfrm>
            <a:off x="17308833" y="4284117"/>
            <a:ext cx="6350001" cy="5656582"/>
          </a:xfrm>
          <a:prstGeom prst="rect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1270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lnSpc>
                <a:spcPct val="120000"/>
              </a:lnSpc>
              <a:spcBef>
                <a:spcPts val="2000"/>
              </a:spcBef>
            </a:pPr>
            <a:r>
              <a:t>黄灯警示：机构代理项目中，同一投标人中标的概率达80%（且超过6次），黄灯警示。</a:t>
            </a:r>
          </a:p>
          <a:p>
            <a:pPr>
              <a:lnSpc>
                <a:spcPct val="120000"/>
              </a:lnSpc>
              <a:spcBef>
                <a:spcPts val="2000"/>
              </a:spcBef>
            </a:pPr>
            <a:r>
              <a:t>红灯预警：机构代理项目中，同一投标人中标的概率达100%（且超过8次），红灯警示。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00">
        <p:dissolve/>
      </p:transition>
    </mc:Choice>
    <mc:Fallback>
      <p:transition spd="fast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73" name="任意多边形 16"/>
          <p:cNvSpPr/>
          <p:nvPr/>
        </p:nvSpPr>
        <p:spPr>
          <a:xfrm>
            <a:off x="3036230" y="384174"/>
            <a:ext cx="4826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1F608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投标方</a:t>
            </a:r>
          </a:p>
        </p:txBody>
      </p:sp>
      <p:sp>
        <p:nvSpPr>
          <p:cNvPr id="2374" name="任意多边形 19"/>
          <p:cNvSpPr/>
          <p:nvPr/>
        </p:nvSpPr>
        <p:spPr>
          <a:xfrm>
            <a:off x="11166364" y="384174"/>
            <a:ext cx="4826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7BB8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代理机构</a:t>
            </a:r>
          </a:p>
        </p:txBody>
      </p:sp>
      <p:sp>
        <p:nvSpPr>
          <p:cNvPr id="2375" name="任意多边形 22"/>
          <p:cNvSpPr/>
          <p:nvPr/>
        </p:nvSpPr>
        <p:spPr>
          <a:xfrm>
            <a:off x="7101297" y="384174"/>
            <a:ext cx="4826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评标专家</a:t>
            </a:r>
          </a:p>
        </p:txBody>
      </p:sp>
      <p:sp>
        <p:nvSpPr>
          <p:cNvPr id="2376" name="任意多边形 19"/>
          <p:cNvSpPr/>
          <p:nvPr/>
        </p:nvSpPr>
        <p:spPr>
          <a:xfrm>
            <a:off x="15231431" y="384174"/>
            <a:ext cx="4826001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230" y="0"/>
                </a:lnTo>
                <a:lnTo>
                  <a:pt x="21600" y="10800"/>
                </a:lnTo>
                <a:lnTo>
                  <a:pt x="17230" y="21600"/>
                </a:lnTo>
                <a:lnTo>
                  <a:pt x="0" y="21600"/>
                </a:lnTo>
                <a:lnTo>
                  <a:pt x="0" y="21523"/>
                </a:lnTo>
                <a:lnTo>
                  <a:pt x="4339" y="10800"/>
                </a:lnTo>
                <a:lnTo>
                  <a:pt x="0" y="77"/>
                </a:lnTo>
                <a:close/>
              </a:path>
            </a:pathLst>
          </a:custGeom>
          <a:solidFill>
            <a:srgbClr val="87CCF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诚信体系</a:t>
            </a:r>
          </a:p>
        </p:txBody>
      </p:sp>
      <p:sp>
        <p:nvSpPr>
          <p:cNvPr id="2377" name="组合 8"/>
          <p:cNvSpPr/>
          <p:nvPr/>
        </p:nvSpPr>
        <p:spPr>
          <a:xfrm>
            <a:off x="986953" y="634999"/>
            <a:ext cx="1631951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  <p:sp>
        <p:nvSpPr>
          <p:cNvPr id="2378" name="线条"/>
          <p:cNvSpPr/>
          <p:nvPr/>
        </p:nvSpPr>
        <p:spPr>
          <a:xfrm>
            <a:off x="16523537" y="1430945"/>
            <a:ext cx="2590986" cy="1"/>
          </a:xfrm>
          <a:prstGeom prst="line">
            <a:avLst/>
          </a:prstGeom>
          <a:ln w="101600">
            <a:solidFill>
              <a:srgbClr val="FFFFFF"/>
            </a:solidFill>
            <a:miter/>
          </a:ln>
        </p:spPr>
        <p:txBody>
          <a:bodyPr tIns="91439" bIns="91439"/>
          <a:lstStyle/>
          <a:p>
            <a:pPr/>
          </a:p>
        </p:txBody>
      </p:sp>
      <p:sp>
        <p:nvSpPr>
          <p:cNvPr id="2379" name="根据系统对责任主体的预警情况，可以对其置信程度进行标注。（红灯一次扣1分，黄灯一次扣0.5分）"/>
          <p:cNvSpPr txBox="1"/>
          <p:nvPr/>
        </p:nvSpPr>
        <p:spPr>
          <a:xfrm>
            <a:off x="1694349" y="2599094"/>
            <a:ext cx="20995301" cy="830581"/>
          </a:xfrm>
          <a:prstGeom prst="rect">
            <a:avLst/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1270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lnSpc>
                <a:spcPct val="120000"/>
              </a:lnSpc>
              <a:spcBef>
                <a:spcPts val="2000"/>
              </a:spcBef>
            </a:lvl1pPr>
          </a:lstStyle>
          <a:p>
            <a:pPr/>
            <a:r>
              <a:t>根据系统对责任主体的预警情况，可以对其置信程度进行标注。（红灯一次扣1分，黄灯一次扣0.5分）</a:t>
            </a:r>
          </a:p>
        </p:txBody>
      </p:sp>
      <p:grpSp>
        <p:nvGrpSpPr>
          <p:cNvPr id="2401" name="成组"/>
          <p:cNvGrpSpPr/>
          <p:nvPr/>
        </p:nvGrpSpPr>
        <p:grpSpPr>
          <a:xfrm>
            <a:off x="7205703" y="4247594"/>
            <a:ext cx="7215465" cy="8333569"/>
            <a:chOff x="0" y="0"/>
            <a:chExt cx="7215464" cy="8333568"/>
          </a:xfrm>
        </p:grpSpPr>
        <p:sp>
          <p:nvSpPr>
            <p:cNvPr id="2380" name="差"/>
            <p:cNvSpPr txBox="1"/>
            <p:nvPr/>
          </p:nvSpPr>
          <p:spPr>
            <a:xfrm>
              <a:off x="4575157" y="5697075"/>
              <a:ext cx="2626969" cy="723949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spcBef>
                  <a:spcPts val="1000"/>
                </a:spcBef>
                <a:buClr>
                  <a:srgbClr val="FFD896"/>
                </a:buClr>
                <a:buSzPct val="400000"/>
                <a:buChar char="•"/>
                <a:defRPr sz="2800">
                  <a:solidFill>
                    <a:srgbClr val="53535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差</a:t>
              </a:r>
            </a:p>
          </p:txBody>
        </p:sp>
        <p:sp>
          <p:nvSpPr>
            <p:cNvPr id="2381" name="良好"/>
            <p:cNvSpPr txBox="1"/>
            <p:nvPr/>
          </p:nvSpPr>
          <p:spPr>
            <a:xfrm>
              <a:off x="4575157" y="6653944"/>
              <a:ext cx="2615980" cy="720919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spcBef>
                  <a:spcPts val="1000"/>
                </a:spcBef>
                <a:buClr>
                  <a:srgbClr val="F9AE7F"/>
                </a:buClr>
                <a:buSzPct val="400000"/>
                <a:buChar char="•"/>
                <a:defRPr sz="2800">
                  <a:solidFill>
                    <a:srgbClr val="53535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良好</a:t>
              </a:r>
            </a:p>
          </p:txBody>
        </p:sp>
        <p:sp>
          <p:nvSpPr>
            <p:cNvPr id="2382" name="优秀"/>
            <p:cNvSpPr txBox="1"/>
            <p:nvPr/>
          </p:nvSpPr>
          <p:spPr>
            <a:xfrm>
              <a:off x="4575157" y="7605945"/>
              <a:ext cx="2640308" cy="72762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914400">
                <a:spcBef>
                  <a:spcPts val="1000"/>
                </a:spcBef>
                <a:buClr>
                  <a:srgbClr val="9FC3CB"/>
                </a:buClr>
                <a:buSzPct val="400000"/>
                <a:buChar char="•"/>
                <a:defRPr sz="2800">
                  <a:solidFill>
                    <a:srgbClr val="53535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优秀</a:t>
              </a:r>
            </a:p>
          </p:txBody>
        </p:sp>
        <p:sp>
          <p:nvSpPr>
            <p:cNvPr id="2383" name="50%"/>
            <p:cNvSpPr txBox="1"/>
            <p:nvPr/>
          </p:nvSpPr>
          <p:spPr>
            <a:xfrm>
              <a:off x="0" y="5386554"/>
              <a:ext cx="1925612" cy="127126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1168400">
                <a:defRPr sz="3400">
                  <a:solidFill>
                    <a:srgbClr val="9FC3CB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50%</a:t>
              </a:r>
            </a:p>
          </p:txBody>
        </p:sp>
        <p:sp>
          <p:nvSpPr>
            <p:cNvPr id="2384" name="线条"/>
            <p:cNvSpPr/>
            <p:nvPr/>
          </p:nvSpPr>
          <p:spPr>
            <a:xfrm>
              <a:off x="0" y="6592566"/>
              <a:ext cx="2178134" cy="1"/>
            </a:xfrm>
            <a:prstGeom prst="line">
              <a:avLst/>
            </a:prstGeom>
            <a:noFill/>
            <a:ln w="50800" cap="flat">
              <a:solidFill>
                <a:srgbClr val="A0C2CC"/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algn="ctr" defTabSz="1168400">
                <a:defRPr sz="84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385" name="30%"/>
            <p:cNvSpPr txBox="1"/>
            <p:nvPr/>
          </p:nvSpPr>
          <p:spPr>
            <a:xfrm>
              <a:off x="0" y="2499788"/>
              <a:ext cx="1925612" cy="127126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1168400">
                <a:defRPr sz="3400">
                  <a:solidFill>
                    <a:srgbClr val="FED79A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30%</a:t>
              </a:r>
            </a:p>
          </p:txBody>
        </p:sp>
        <p:sp>
          <p:nvSpPr>
            <p:cNvPr id="2386" name="线条"/>
            <p:cNvSpPr/>
            <p:nvPr/>
          </p:nvSpPr>
          <p:spPr>
            <a:xfrm>
              <a:off x="0" y="3737483"/>
              <a:ext cx="2178134" cy="1"/>
            </a:xfrm>
            <a:prstGeom prst="line">
              <a:avLst/>
            </a:prstGeom>
            <a:noFill/>
            <a:ln w="50800" cap="flat">
              <a:solidFill>
                <a:srgbClr val="FED79A"/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algn="ctr" defTabSz="1168400">
                <a:defRPr sz="84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387" name="20%"/>
            <p:cNvSpPr txBox="1"/>
            <p:nvPr/>
          </p:nvSpPr>
          <p:spPr>
            <a:xfrm>
              <a:off x="0" y="726140"/>
              <a:ext cx="1925612" cy="127126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1168400">
                <a:defRPr sz="3400">
                  <a:solidFill>
                    <a:srgbClr val="F8AD83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20%</a:t>
              </a:r>
            </a:p>
          </p:txBody>
        </p:sp>
        <p:sp>
          <p:nvSpPr>
            <p:cNvPr id="2388" name="线条"/>
            <p:cNvSpPr/>
            <p:nvPr/>
          </p:nvSpPr>
          <p:spPr>
            <a:xfrm>
              <a:off x="0" y="1932634"/>
              <a:ext cx="2178134" cy="1"/>
            </a:xfrm>
            <a:prstGeom prst="line">
              <a:avLst/>
            </a:prstGeom>
            <a:noFill/>
            <a:ln w="50800" cap="flat">
              <a:solidFill>
                <a:srgbClr val="F9AE7F"/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algn="ctr" defTabSz="1168400">
                <a:defRPr sz="84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389" name="矩形"/>
            <p:cNvSpPr/>
            <p:nvPr/>
          </p:nvSpPr>
          <p:spPr>
            <a:xfrm>
              <a:off x="2523898" y="7585794"/>
              <a:ext cx="1592585" cy="707327"/>
            </a:xfrm>
            <a:prstGeom prst="rect">
              <a:avLst/>
            </a:prstGeom>
            <a:solidFill>
              <a:srgbClr val="9FC3CB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25400" dist="50800" dir="5400000">
                <a:srgbClr val="000000">
                  <a:alpha val="30908"/>
                </a:srgbClr>
              </a:outerShdw>
            </a:effectLst>
          </p:spPr>
          <p:txBody>
            <a:bodyPr wrap="square" lIns="76200" tIns="76200" rIns="76200" bIns="76200" numCol="1" anchor="ctr">
              <a:noAutofit/>
            </a:bodyPr>
            <a:lstStyle/>
            <a:p>
              <a:pPr algn="ctr" defTabSz="914400">
                <a:defRPr sz="6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390" name="矩形"/>
            <p:cNvSpPr/>
            <p:nvPr/>
          </p:nvSpPr>
          <p:spPr>
            <a:xfrm>
              <a:off x="2523898" y="6872704"/>
              <a:ext cx="1592585" cy="707327"/>
            </a:xfrm>
            <a:prstGeom prst="rect">
              <a:avLst/>
            </a:prstGeom>
            <a:solidFill>
              <a:srgbClr val="9FC3CB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25400" dist="50800" dir="5400000">
                <a:srgbClr val="000000">
                  <a:alpha val="30908"/>
                </a:srgbClr>
              </a:outerShdw>
            </a:effectLst>
          </p:spPr>
          <p:txBody>
            <a:bodyPr wrap="square" lIns="76200" tIns="76200" rIns="76200" bIns="76200" numCol="1" anchor="ctr">
              <a:noAutofit/>
            </a:bodyPr>
            <a:lstStyle/>
            <a:p>
              <a:pPr algn="ctr" defTabSz="914400">
                <a:defRPr sz="6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391" name="矩形"/>
            <p:cNvSpPr/>
            <p:nvPr/>
          </p:nvSpPr>
          <p:spPr>
            <a:xfrm>
              <a:off x="2523898" y="6159614"/>
              <a:ext cx="1592585" cy="707327"/>
            </a:xfrm>
            <a:prstGeom prst="rect">
              <a:avLst/>
            </a:prstGeom>
            <a:solidFill>
              <a:srgbClr val="9FC3CB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25400" dist="50800" dir="5400000">
                <a:srgbClr val="000000">
                  <a:alpha val="30908"/>
                </a:srgbClr>
              </a:outerShdw>
            </a:effectLst>
          </p:spPr>
          <p:txBody>
            <a:bodyPr wrap="square" lIns="76200" tIns="76200" rIns="76200" bIns="76200" numCol="1" anchor="ctr">
              <a:noAutofit/>
            </a:bodyPr>
            <a:lstStyle/>
            <a:p>
              <a:pPr algn="ctr" defTabSz="914400">
                <a:defRPr sz="6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392" name="矩形"/>
            <p:cNvSpPr/>
            <p:nvPr/>
          </p:nvSpPr>
          <p:spPr>
            <a:xfrm>
              <a:off x="2523898" y="5446524"/>
              <a:ext cx="1592585" cy="707327"/>
            </a:xfrm>
            <a:prstGeom prst="rect">
              <a:avLst/>
            </a:prstGeom>
            <a:solidFill>
              <a:srgbClr val="9FC3CB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25400" dist="50800" dir="5400000">
                <a:srgbClr val="000000">
                  <a:alpha val="30908"/>
                </a:srgbClr>
              </a:outerShdw>
            </a:effectLst>
          </p:spPr>
          <p:txBody>
            <a:bodyPr wrap="square" lIns="76200" tIns="76200" rIns="76200" bIns="76200" numCol="1" anchor="ctr">
              <a:noAutofit/>
            </a:bodyPr>
            <a:lstStyle/>
            <a:p>
              <a:pPr algn="ctr" defTabSz="914400">
                <a:defRPr sz="6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393" name="矩形"/>
            <p:cNvSpPr/>
            <p:nvPr/>
          </p:nvSpPr>
          <p:spPr>
            <a:xfrm>
              <a:off x="2523898" y="4733436"/>
              <a:ext cx="1592585" cy="707327"/>
            </a:xfrm>
            <a:prstGeom prst="rect">
              <a:avLst/>
            </a:prstGeom>
            <a:solidFill>
              <a:srgbClr val="9FC3CB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25400" dist="50800" dir="5400000">
                <a:srgbClr val="000000">
                  <a:alpha val="30908"/>
                </a:srgbClr>
              </a:outerShdw>
            </a:effectLst>
          </p:spPr>
          <p:txBody>
            <a:bodyPr wrap="square" lIns="76200" tIns="76200" rIns="76200" bIns="76200" numCol="1" anchor="ctr">
              <a:noAutofit/>
            </a:bodyPr>
            <a:lstStyle/>
            <a:p>
              <a:pPr algn="ctr" defTabSz="914400">
                <a:defRPr sz="6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394" name="形状"/>
            <p:cNvSpPr/>
            <p:nvPr/>
          </p:nvSpPr>
          <p:spPr>
            <a:xfrm>
              <a:off x="2589527" y="0"/>
              <a:ext cx="1464648" cy="11324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599"/>
                  </a:moveTo>
                  <a:lnTo>
                    <a:pt x="16946" y="11920"/>
                  </a:lnTo>
                  <a:lnTo>
                    <a:pt x="15828" y="9594"/>
                  </a:lnTo>
                  <a:lnTo>
                    <a:pt x="11216" y="0"/>
                  </a:lnTo>
                  <a:lnTo>
                    <a:pt x="6196" y="9666"/>
                  </a:lnTo>
                  <a:lnTo>
                    <a:pt x="4979" y="12010"/>
                  </a:lnTo>
                  <a:lnTo>
                    <a:pt x="0" y="21600"/>
                  </a:lnTo>
                  <a:lnTo>
                    <a:pt x="21600" y="21599"/>
                  </a:lnTo>
                  <a:close/>
                </a:path>
              </a:pathLst>
            </a:custGeom>
            <a:solidFill>
              <a:srgbClr val="F5F7F6"/>
            </a:solidFill>
            <a:ln w="50800" cap="flat">
              <a:solidFill>
                <a:srgbClr val="FFD896"/>
              </a:solidFill>
              <a:prstDash val="solid"/>
              <a:miter lim="400000"/>
            </a:ln>
            <a:effectLst/>
          </p:spPr>
          <p:txBody>
            <a:bodyPr wrap="square" lIns="76200" tIns="76200" rIns="76200" bIns="76200" numCol="1" anchor="ctr">
              <a:noAutofit/>
            </a:bodyPr>
            <a:lstStyle/>
            <a:p>
              <a:pPr algn="r" defTabSz="914400">
                <a:defRPr sz="6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395" name="三角形"/>
            <p:cNvSpPr/>
            <p:nvPr/>
          </p:nvSpPr>
          <p:spPr>
            <a:xfrm>
              <a:off x="2888806" y="38201"/>
              <a:ext cx="862902" cy="610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1788" y="0"/>
                  </a:lnTo>
                  <a:lnTo>
                    <a:pt x="21600" y="21433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D896"/>
            </a:solidFill>
            <a:ln w="25400" cap="flat">
              <a:noFill/>
              <a:miter lim="400000"/>
            </a:ln>
            <a:effectLst/>
          </p:spPr>
          <p:txBody>
            <a:bodyPr wrap="square" lIns="76200" tIns="76200" rIns="76200" bIns="76200" numCol="1" anchor="ctr">
              <a:noAutofit/>
            </a:bodyPr>
            <a:lstStyle/>
            <a:p>
              <a:pPr algn="ctr" defTabSz="914400">
                <a:defRPr sz="6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396" name="矩形"/>
            <p:cNvSpPr/>
            <p:nvPr/>
          </p:nvSpPr>
          <p:spPr>
            <a:xfrm>
              <a:off x="2523898" y="4020346"/>
              <a:ext cx="1592585" cy="707327"/>
            </a:xfrm>
            <a:prstGeom prst="rect">
              <a:avLst/>
            </a:prstGeom>
            <a:solidFill>
              <a:srgbClr val="FDD69E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25400" dist="50800" dir="5400000">
                <a:srgbClr val="000000">
                  <a:alpha val="30908"/>
                </a:srgbClr>
              </a:outerShdw>
            </a:effectLst>
          </p:spPr>
          <p:txBody>
            <a:bodyPr wrap="square" lIns="76200" tIns="76200" rIns="76200" bIns="76200" numCol="1" anchor="ctr">
              <a:noAutofit/>
            </a:bodyPr>
            <a:lstStyle/>
            <a:p>
              <a:pPr algn="ctr" defTabSz="914400">
                <a:defRPr sz="6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397" name="矩形"/>
            <p:cNvSpPr/>
            <p:nvPr/>
          </p:nvSpPr>
          <p:spPr>
            <a:xfrm>
              <a:off x="2523898" y="3307257"/>
              <a:ext cx="1592585" cy="707327"/>
            </a:xfrm>
            <a:prstGeom prst="rect">
              <a:avLst/>
            </a:prstGeom>
            <a:solidFill>
              <a:srgbClr val="FDD69E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25400" dist="50800" dir="5400000">
                <a:srgbClr val="000000">
                  <a:alpha val="30908"/>
                </a:srgbClr>
              </a:outerShdw>
            </a:effectLst>
          </p:spPr>
          <p:txBody>
            <a:bodyPr wrap="square" lIns="76200" tIns="76200" rIns="76200" bIns="76200" numCol="1" anchor="ctr">
              <a:noAutofit/>
            </a:bodyPr>
            <a:lstStyle/>
            <a:p>
              <a:pPr algn="ctr" defTabSz="914400">
                <a:defRPr sz="6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398" name="矩形"/>
            <p:cNvSpPr/>
            <p:nvPr/>
          </p:nvSpPr>
          <p:spPr>
            <a:xfrm>
              <a:off x="2523898" y="2594168"/>
              <a:ext cx="1592585" cy="707327"/>
            </a:xfrm>
            <a:prstGeom prst="rect">
              <a:avLst/>
            </a:prstGeom>
            <a:solidFill>
              <a:srgbClr val="FDD69E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25400" dist="50800" dir="5400000">
                <a:srgbClr val="000000">
                  <a:alpha val="30908"/>
                </a:srgbClr>
              </a:outerShdw>
            </a:effectLst>
          </p:spPr>
          <p:txBody>
            <a:bodyPr wrap="square" lIns="76200" tIns="76200" rIns="76200" bIns="76200" numCol="1" anchor="ctr">
              <a:noAutofit/>
            </a:bodyPr>
            <a:lstStyle/>
            <a:p>
              <a:pPr algn="ctr" defTabSz="914400">
                <a:defRPr sz="6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399" name="矩形"/>
            <p:cNvSpPr/>
            <p:nvPr/>
          </p:nvSpPr>
          <p:spPr>
            <a:xfrm>
              <a:off x="2523898" y="1881078"/>
              <a:ext cx="1592585" cy="707327"/>
            </a:xfrm>
            <a:prstGeom prst="rect">
              <a:avLst/>
            </a:prstGeom>
            <a:solidFill>
              <a:srgbClr val="F9AE7F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25400" dist="50800" dir="5400000">
                <a:srgbClr val="000000">
                  <a:alpha val="30908"/>
                </a:srgbClr>
              </a:outerShdw>
            </a:effectLst>
          </p:spPr>
          <p:txBody>
            <a:bodyPr wrap="square" lIns="76200" tIns="76200" rIns="76200" bIns="76200" numCol="1" anchor="ctr">
              <a:noAutofit/>
            </a:bodyPr>
            <a:lstStyle/>
            <a:p>
              <a:pPr algn="ctr" defTabSz="914400">
                <a:defRPr sz="6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400" name="矩形"/>
            <p:cNvSpPr/>
            <p:nvPr/>
          </p:nvSpPr>
          <p:spPr>
            <a:xfrm>
              <a:off x="2523898" y="1167988"/>
              <a:ext cx="1592585" cy="707327"/>
            </a:xfrm>
            <a:prstGeom prst="rect">
              <a:avLst/>
            </a:prstGeom>
            <a:solidFill>
              <a:srgbClr val="F9AE7F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25400" dist="50800" dir="5400000">
                <a:srgbClr val="000000">
                  <a:alpha val="30908"/>
                </a:srgbClr>
              </a:outerShdw>
            </a:effectLst>
          </p:spPr>
          <p:txBody>
            <a:bodyPr wrap="square" lIns="76200" tIns="76200" rIns="76200" bIns="76200" numCol="1" anchor="ctr">
              <a:noAutofit/>
            </a:bodyPr>
            <a:lstStyle/>
            <a:p>
              <a:pPr algn="ctr" defTabSz="914400">
                <a:defRPr sz="6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2405" name="成组"/>
          <p:cNvGrpSpPr/>
          <p:nvPr/>
        </p:nvGrpSpPr>
        <p:grpSpPr>
          <a:xfrm>
            <a:off x="2113618" y="6211989"/>
            <a:ext cx="3976757" cy="4404779"/>
            <a:chOff x="0" y="0"/>
            <a:chExt cx="3976756" cy="4404778"/>
          </a:xfrm>
        </p:grpSpPr>
        <p:sp>
          <p:nvSpPr>
            <p:cNvPr id="2402" name="投标企业"/>
            <p:cNvSpPr/>
            <p:nvPr/>
          </p:nvSpPr>
          <p:spPr>
            <a:xfrm>
              <a:off x="0" y="0"/>
              <a:ext cx="3968025" cy="1397000"/>
            </a:xfrm>
            <a:prstGeom prst="rect">
              <a:avLst/>
            </a:prstGeom>
            <a:solidFill>
              <a:srgbClr val="A0C2CC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 algn="ctr" defTabSz="914400">
                <a:defRPr b="1" sz="48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/>
              <a:r>
                <a:t>投标企业</a:t>
              </a:r>
            </a:p>
          </p:txBody>
        </p:sp>
        <p:sp>
          <p:nvSpPr>
            <p:cNvPr id="2403" name="评标专家"/>
            <p:cNvSpPr/>
            <p:nvPr/>
          </p:nvSpPr>
          <p:spPr>
            <a:xfrm>
              <a:off x="0" y="1503888"/>
              <a:ext cx="3968025" cy="1397001"/>
            </a:xfrm>
            <a:prstGeom prst="rect">
              <a:avLst/>
            </a:prstGeom>
            <a:solidFill>
              <a:srgbClr val="A0C2CC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 algn="ctr" defTabSz="914400">
                <a:defRPr b="1" sz="48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/>
              <a:r>
                <a:t>评标专家</a:t>
              </a:r>
            </a:p>
          </p:txBody>
        </p:sp>
        <p:sp>
          <p:nvSpPr>
            <p:cNvPr id="2404" name="代理机构"/>
            <p:cNvSpPr/>
            <p:nvPr/>
          </p:nvSpPr>
          <p:spPr>
            <a:xfrm>
              <a:off x="8731" y="3007778"/>
              <a:ext cx="3968026" cy="1397001"/>
            </a:xfrm>
            <a:prstGeom prst="rect">
              <a:avLst/>
            </a:prstGeom>
            <a:solidFill>
              <a:srgbClr val="A0C2CC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 algn="ctr" defTabSz="914400">
                <a:defRPr b="1" sz="48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/>
              <a:r>
                <a:t>代理机构</a:t>
              </a:r>
            </a:p>
          </p:txBody>
        </p:sp>
      </p:grpSp>
      <p:grpSp>
        <p:nvGrpSpPr>
          <p:cNvPr id="2408" name="成组"/>
          <p:cNvGrpSpPr/>
          <p:nvPr/>
        </p:nvGrpSpPr>
        <p:grpSpPr>
          <a:xfrm>
            <a:off x="15536496" y="5467652"/>
            <a:ext cx="7215465" cy="1949857"/>
            <a:chOff x="0" y="0"/>
            <a:chExt cx="7215464" cy="1949856"/>
          </a:xfrm>
        </p:grpSpPr>
        <p:sp>
          <p:nvSpPr>
            <p:cNvPr id="2406" name="线条"/>
            <p:cNvSpPr/>
            <p:nvPr/>
          </p:nvSpPr>
          <p:spPr>
            <a:xfrm>
              <a:off x="3607731" y="830839"/>
              <a:ext cx="1" cy="1119018"/>
            </a:xfrm>
            <a:prstGeom prst="line">
              <a:avLst/>
            </a:prstGeom>
            <a:noFill/>
            <a:ln w="76200" cap="flat">
              <a:solidFill>
                <a:srgbClr val="F8AD83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/>
            </a:p>
          </p:txBody>
        </p:sp>
        <p:sp>
          <p:nvSpPr>
            <p:cNvPr id="2407" name="【中标】随机抽取结果"/>
            <p:cNvSpPr/>
            <p:nvPr/>
          </p:nvSpPr>
          <p:spPr>
            <a:xfrm>
              <a:off x="0" y="0"/>
              <a:ext cx="7215465" cy="1397000"/>
            </a:xfrm>
            <a:prstGeom prst="rect">
              <a:avLst/>
            </a:prstGeom>
            <a:solidFill>
              <a:srgbClr val="F8AD83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/>
            <a:p>
              <a:pPr algn="ctr" defTabSz="914400">
                <a:defRPr b="1" sz="4800">
                  <a:solidFill>
                    <a:srgbClr val="535353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【</a:t>
              </a:r>
              <a:r>
                <a:t>中标】随机抽取结果</a:t>
              </a:r>
            </a:p>
          </p:txBody>
        </p:sp>
      </p:grpSp>
      <p:sp>
        <p:nvSpPr>
          <p:cNvPr id="2409" name="线条"/>
          <p:cNvSpPr/>
          <p:nvPr/>
        </p:nvSpPr>
        <p:spPr>
          <a:xfrm>
            <a:off x="11893261" y="6166152"/>
            <a:ext cx="2540001" cy="1"/>
          </a:xfrm>
          <a:prstGeom prst="line">
            <a:avLst/>
          </a:prstGeom>
          <a:ln w="76200">
            <a:solidFill>
              <a:srgbClr val="F8AD83"/>
            </a:solidFill>
            <a:miter/>
            <a:tailEnd type="triangle"/>
          </a:ln>
        </p:spPr>
        <p:txBody>
          <a:bodyPr tIns="91439" bIns="91439"/>
          <a:lstStyle/>
          <a:p>
            <a:pPr/>
          </a:p>
        </p:txBody>
      </p:sp>
      <p:grpSp>
        <p:nvGrpSpPr>
          <p:cNvPr id="2412" name="成组"/>
          <p:cNvGrpSpPr/>
          <p:nvPr/>
        </p:nvGrpSpPr>
        <p:grpSpPr>
          <a:xfrm>
            <a:off x="15536496" y="7609226"/>
            <a:ext cx="7215465" cy="2395855"/>
            <a:chOff x="0" y="-445997"/>
            <a:chExt cx="7215464" cy="2395853"/>
          </a:xfrm>
        </p:grpSpPr>
        <p:sp>
          <p:nvSpPr>
            <p:cNvPr id="2410" name="线条"/>
            <p:cNvSpPr/>
            <p:nvPr/>
          </p:nvSpPr>
          <p:spPr>
            <a:xfrm>
              <a:off x="3607731" y="830839"/>
              <a:ext cx="1" cy="1119018"/>
            </a:xfrm>
            <a:prstGeom prst="line">
              <a:avLst/>
            </a:prstGeom>
            <a:noFill/>
            <a:ln w="76200" cap="flat">
              <a:solidFill>
                <a:srgbClr val="F8AD83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/>
            </a:p>
          </p:txBody>
        </p:sp>
        <p:sp>
          <p:nvSpPr>
            <p:cNvPr id="2411" name="向采购部门及监察部门发出预警通知"/>
            <p:cNvSpPr/>
            <p:nvPr/>
          </p:nvSpPr>
          <p:spPr>
            <a:xfrm>
              <a:off x="0" y="-445998"/>
              <a:ext cx="7215465" cy="1842998"/>
            </a:xfrm>
            <a:prstGeom prst="rect">
              <a:avLst/>
            </a:prstGeom>
            <a:solidFill>
              <a:srgbClr val="F8AD83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 algn="ctr" defTabSz="914400">
                <a:defRPr b="1" sz="4800">
                  <a:solidFill>
                    <a:srgbClr val="535353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/>
              <a:r>
                <a:t>向采购部门及监察部门发出预警通知</a:t>
              </a:r>
            </a:p>
          </p:txBody>
        </p:sp>
      </p:grpSp>
      <p:sp>
        <p:nvSpPr>
          <p:cNvPr id="2413" name="促使不断优化信息库"/>
          <p:cNvSpPr/>
          <p:nvPr/>
        </p:nvSpPr>
        <p:spPr>
          <a:xfrm>
            <a:off x="15536496" y="10250227"/>
            <a:ext cx="7215465" cy="1842999"/>
          </a:xfrm>
          <a:prstGeom prst="rect">
            <a:avLst/>
          </a:prstGeom>
          <a:solidFill>
            <a:srgbClr val="F8AD83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 algn="ctr" defTabSz="914400">
              <a:defRPr b="1" sz="4800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促使不断优化信息库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00">
        <p:dissolve/>
      </p:transition>
    </mc:Choice>
    <mc:Fallback>
      <p:transition spd="fast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" name="TextBox 9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1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3355" y="9603279"/>
            <a:ext cx="9326610" cy="4131980"/>
          </a:xfrm>
          <a:prstGeom prst="rect">
            <a:avLst/>
          </a:prstGeom>
          <a:ln w="12700">
            <a:miter lim="400000"/>
          </a:ln>
        </p:spPr>
      </p:pic>
      <p:sp>
        <p:nvSpPr>
          <p:cNvPr id="2417" name="报价分析，控制成本…"/>
          <p:cNvSpPr txBox="1"/>
          <p:nvPr/>
        </p:nvSpPr>
        <p:spPr>
          <a:xfrm>
            <a:off x="7380986" y="4715898"/>
            <a:ext cx="9622029" cy="30276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ctr">
              <a:defRPr b="1" sz="80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报价分析，控制成本</a:t>
            </a:r>
          </a:p>
          <a:p>
            <a:pPr algn="ctr">
              <a:defRPr b="1" sz="80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数据对比，提升管理</a:t>
            </a:r>
          </a:p>
        </p:txBody>
      </p:sp>
      <p:sp>
        <p:nvSpPr>
          <p:cNvPr id="2418" name="招标管理监察建设效果"/>
          <p:cNvSpPr txBox="1"/>
          <p:nvPr/>
        </p:nvSpPr>
        <p:spPr>
          <a:xfrm>
            <a:off x="7014209" y="2825308"/>
            <a:ext cx="10355581" cy="16052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ctr">
              <a:defRPr b="1" sz="8000">
                <a:solidFill>
                  <a:srgbClr val="1D78FD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招标管理监察建设效果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00">
        <p:dissolve/>
      </p:transition>
    </mc:Choice>
    <mc:Fallback>
      <p:transition spd="fast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0" name="成组"/>
          <p:cNvGrpSpPr/>
          <p:nvPr/>
        </p:nvGrpSpPr>
        <p:grpSpPr>
          <a:xfrm>
            <a:off x="-1" y="4174584"/>
            <a:ext cx="24384003" cy="5300079"/>
            <a:chOff x="0" y="0"/>
            <a:chExt cx="24384001" cy="5300078"/>
          </a:xfrm>
        </p:grpSpPr>
        <p:sp>
          <p:nvSpPr>
            <p:cNvPr id="2420" name="矩形"/>
            <p:cNvSpPr/>
            <p:nvPr/>
          </p:nvSpPr>
          <p:spPr>
            <a:xfrm>
              <a:off x="0" y="772790"/>
              <a:ext cx="24384002" cy="4527289"/>
            </a:xfrm>
            <a:prstGeom prst="rect">
              <a:avLst/>
            </a:prstGeom>
            <a:solidFill>
              <a:srgbClr val="72B1D7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grpSp>
          <p:nvGrpSpPr>
            <p:cNvPr id="2427" name="成组"/>
            <p:cNvGrpSpPr/>
            <p:nvPr/>
          </p:nvGrpSpPr>
          <p:grpSpPr>
            <a:xfrm>
              <a:off x="9306566" y="0"/>
              <a:ext cx="6431701" cy="2381250"/>
              <a:chOff x="0" y="0"/>
              <a:chExt cx="6431700" cy="2381250"/>
            </a:xfrm>
          </p:grpSpPr>
          <p:sp>
            <p:nvSpPr>
              <p:cNvPr id="2421" name="圆角矩形"/>
              <p:cNvSpPr/>
              <p:nvPr/>
            </p:nvSpPr>
            <p:spPr>
              <a:xfrm>
                <a:off x="0" y="0"/>
                <a:ext cx="6431701" cy="2381250"/>
              </a:xfrm>
              <a:prstGeom prst="roundRect">
                <a:avLst>
                  <a:gd name="adj" fmla="val 29910"/>
                </a:avLst>
              </a:prstGeom>
              <a:solidFill>
                <a:srgbClr val="72B1D7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grpSp>
            <p:nvGrpSpPr>
              <p:cNvPr id="2426" name="成组"/>
              <p:cNvGrpSpPr/>
              <p:nvPr/>
            </p:nvGrpSpPr>
            <p:grpSpPr>
              <a:xfrm>
                <a:off x="471720" y="476250"/>
                <a:ext cx="5488261" cy="1428751"/>
                <a:chOff x="0" y="0"/>
                <a:chExt cx="5488260" cy="1428750"/>
              </a:xfrm>
            </p:grpSpPr>
            <p:grpSp>
              <p:nvGrpSpPr>
                <p:cNvPr id="2424" name="成组"/>
                <p:cNvGrpSpPr/>
                <p:nvPr/>
              </p:nvGrpSpPr>
              <p:grpSpPr>
                <a:xfrm>
                  <a:off x="0" y="0"/>
                  <a:ext cx="1428750" cy="1428750"/>
                  <a:chOff x="0" y="0"/>
                  <a:chExt cx="1428750" cy="1428750"/>
                </a:xfrm>
              </p:grpSpPr>
              <p:sp>
                <p:nvSpPr>
                  <p:cNvPr id="2422" name="圆形"/>
                  <p:cNvSpPr/>
                  <p:nvPr/>
                </p:nvSpPr>
                <p:spPr>
                  <a:xfrm>
                    <a:off x="0" y="0"/>
                    <a:ext cx="1428750" cy="1428750"/>
                  </a:xfrm>
                  <a:prstGeom prst="ellipse">
                    <a:avLst/>
                  </a:prstGeom>
                  <a:solidFill>
                    <a:srgbClr val="5686A3"/>
                  </a:solidFill>
                  <a:ln w="254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ctr" defTabSz="914400">
                      <a:lnSpc>
                        <a:spcPct val="80000"/>
                      </a:lnSpc>
                      <a:spcBef>
                        <a:spcPts val="11000"/>
                      </a:spcBef>
                      <a:defRPr sz="10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</a:p>
                </p:txBody>
              </p:sp>
              <p:sp>
                <p:nvSpPr>
                  <p:cNvPr id="2423" name="形状"/>
                  <p:cNvSpPr/>
                  <p:nvPr/>
                </p:nvSpPr>
                <p:spPr>
                  <a:xfrm>
                    <a:off x="357187" y="350034"/>
                    <a:ext cx="714376" cy="71439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10800" y="6913"/>
                        </a:moveTo>
                        <a:cubicBezTo>
                          <a:pt x="8653" y="6913"/>
                          <a:pt x="6912" y="8653"/>
                          <a:pt x="6912" y="10800"/>
                        </a:cubicBezTo>
                        <a:cubicBezTo>
                          <a:pt x="6912" y="12947"/>
                          <a:pt x="8653" y="14687"/>
                          <a:pt x="10800" y="14687"/>
                        </a:cubicBezTo>
                        <a:cubicBezTo>
                          <a:pt x="12947" y="14687"/>
                          <a:pt x="14687" y="12947"/>
                          <a:pt x="14687" y="10800"/>
                        </a:cubicBezTo>
                        <a:cubicBezTo>
                          <a:pt x="14687" y="8653"/>
                          <a:pt x="12947" y="6913"/>
                          <a:pt x="10800" y="6913"/>
                        </a:cubicBezTo>
                        <a:close/>
                        <a:moveTo>
                          <a:pt x="21600" y="9257"/>
                        </a:moveTo>
                        <a:lnTo>
                          <a:pt x="21600" y="12343"/>
                        </a:lnTo>
                        <a:cubicBezTo>
                          <a:pt x="21600" y="12343"/>
                          <a:pt x="20184" y="12738"/>
                          <a:pt x="18089" y="13128"/>
                        </a:cubicBezTo>
                        <a:cubicBezTo>
                          <a:pt x="17994" y="13428"/>
                          <a:pt x="17898" y="13723"/>
                          <a:pt x="17766" y="14007"/>
                        </a:cubicBezTo>
                        <a:cubicBezTo>
                          <a:pt x="19158" y="15729"/>
                          <a:pt x="20056" y="16971"/>
                          <a:pt x="20056" y="16971"/>
                        </a:cubicBezTo>
                        <a:lnTo>
                          <a:pt x="16970" y="20057"/>
                        </a:lnTo>
                        <a:cubicBezTo>
                          <a:pt x="16970" y="20057"/>
                          <a:pt x="15727" y="19158"/>
                          <a:pt x="14006" y="17768"/>
                        </a:cubicBezTo>
                        <a:cubicBezTo>
                          <a:pt x="13725" y="17897"/>
                          <a:pt x="13429" y="17994"/>
                          <a:pt x="13131" y="18089"/>
                        </a:cubicBezTo>
                        <a:cubicBezTo>
                          <a:pt x="12740" y="20184"/>
                          <a:pt x="12341" y="21600"/>
                          <a:pt x="12341" y="21600"/>
                        </a:cubicBezTo>
                        <a:lnTo>
                          <a:pt x="9257" y="21600"/>
                        </a:lnTo>
                        <a:cubicBezTo>
                          <a:pt x="9257" y="21600"/>
                          <a:pt x="8859" y="20187"/>
                          <a:pt x="8467" y="18098"/>
                        </a:cubicBezTo>
                        <a:cubicBezTo>
                          <a:pt x="8166" y="18003"/>
                          <a:pt x="7867" y="17907"/>
                          <a:pt x="7583" y="17777"/>
                        </a:cubicBezTo>
                        <a:cubicBezTo>
                          <a:pt x="5866" y="19163"/>
                          <a:pt x="4628" y="20057"/>
                          <a:pt x="4628" y="20057"/>
                        </a:cubicBezTo>
                        <a:lnTo>
                          <a:pt x="1543" y="16972"/>
                        </a:lnTo>
                        <a:cubicBezTo>
                          <a:pt x="1543" y="16972"/>
                          <a:pt x="2434" y="15738"/>
                          <a:pt x="3816" y="14027"/>
                        </a:cubicBezTo>
                        <a:cubicBezTo>
                          <a:pt x="3682" y="13741"/>
                          <a:pt x="3581" y="13440"/>
                          <a:pt x="3483" y="13136"/>
                        </a:cubicBezTo>
                        <a:cubicBezTo>
                          <a:pt x="1403" y="12743"/>
                          <a:pt x="0" y="12343"/>
                          <a:pt x="0" y="12343"/>
                        </a:cubicBezTo>
                        <a:lnTo>
                          <a:pt x="0" y="9257"/>
                        </a:lnTo>
                        <a:cubicBezTo>
                          <a:pt x="0" y="9257"/>
                          <a:pt x="1398" y="8860"/>
                          <a:pt x="3473" y="8469"/>
                        </a:cubicBezTo>
                        <a:cubicBezTo>
                          <a:pt x="3570" y="8160"/>
                          <a:pt x="3671" y="7856"/>
                          <a:pt x="3805" y="7565"/>
                        </a:cubicBezTo>
                        <a:cubicBezTo>
                          <a:pt x="2429" y="5858"/>
                          <a:pt x="1543" y="4629"/>
                          <a:pt x="1543" y="4629"/>
                        </a:cubicBezTo>
                        <a:lnTo>
                          <a:pt x="4628" y="1543"/>
                        </a:lnTo>
                        <a:cubicBezTo>
                          <a:pt x="4628" y="1543"/>
                          <a:pt x="5858" y="2430"/>
                          <a:pt x="7565" y="3805"/>
                        </a:cubicBezTo>
                        <a:cubicBezTo>
                          <a:pt x="7856" y="3671"/>
                          <a:pt x="8162" y="3570"/>
                          <a:pt x="8472" y="3472"/>
                        </a:cubicBezTo>
                        <a:cubicBezTo>
                          <a:pt x="8863" y="1399"/>
                          <a:pt x="9257" y="0"/>
                          <a:pt x="9257" y="0"/>
                        </a:cubicBezTo>
                        <a:lnTo>
                          <a:pt x="12341" y="0"/>
                        </a:lnTo>
                        <a:cubicBezTo>
                          <a:pt x="12341" y="0"/>
                          <a:pt x="12741" y="1404"/>
                          <a:pt x="13132" y="3482"/>
                        </a:cubicBezTo>
                        <a:cubicBezTo>
                          <a:pt x="13437" y="3581"/>
                          <a:pt x="13738" y="3681"/>
                          <a:pt x="14025" y="3814"/>
                        </a:cubicBezTo>
                        <a:cubicBezTo>
                          <a:pt x="15736" y="2434"/>
                          <a:pt x="16970" y="1543"/>
                          <a:pt x="16970" y="1543"/>
                        </a:cubicBezTo>
                        <a:lnTo>
                          <a:pt x="20056" y="4629"/>
                        </a:lnTo>
                        <a:cubicBezTo>
                          <a:pt x="20056" y="4629"/>
                          <a:pt x="19164" y="5869"/>
                          <a:pt x="17778" y="7587"/>
                        </a:cubicBezTo>
                        <a:cubicBezTo>
                          <a:pt x="17909" y="7870"/>
                          <a:pt x="18002" y="8169"/>
                          <a:pt x="18099" y="8469"/>
                        </a:cubicBezTo>
                        <a:cubicBezTo>
                          <a:pt x="20187" y="8861"/>
                          <a:pt x="21600" y="9257"/>
                          <a:pt x="21600" y="925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5400" cap="flat">
                    <a:noFill/>
                    <a:miter lim="400000"/>
                  </a:ln>
                  <a:effectLst/>
                </p:spPr>
                <p:txBody>
                  <a:bodyPr wrap="square" lIns="76200" tIns="76200" rIns="76200" bIns="76200" numCol="1" anchor="ctr">
                    <a:noAutofit/>
                  </a:bodyPr>
                  <a:lstStyle/>
                  <a:p>
                    <a:pPr algn="ctr" defTabSz="914400">
                      <a:defRPr sz="60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</a:p>
                </p:txBody>
              </p:sp>
            </p:grpSp>
            <p:sp>
              <p:nvSpPr>
                <p:cNvPr id="2425" name="建设原因"/>
                <p:cNvSpPr txBox="1"/>
                <p:nvPr/>
              </p:nvSpPr>
              <p:spPr>
                <a:xfrm>
                  <a:off x="1922133" y="10160"/>
                  <a:ext cx="3566128" cy="1418591"/>
                </a:xfrm>
                <a:prstGeom prst="rect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defTabSz="1168400">
                    <a:defRPr b="1" cap="all" sz="5000">
                      <a:solidFill>
                        <a:srgbClr val="FFFFFF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pPr/>
                  <a:r>
                    <a:t>建设原因</a:t>
                  </a:r>
                </a:p>
              </p:txBody>
            </p:sp>
          </p:grpSp>
        </p:grpSp>
        <p:sp>
          <p:nvSpPr>
            <p:cNvPr id="2428" name="地铁项目建设所需设备、材料复杂多样，运营生产物资类别众多，供应商管理分散，缺乏有效管控机制，廉政风险较高。"/>
            <p:cNvSpPr txBox="1"/>
            <p:nvPr/>
          </p:nvSpPr>
          <p:spPr>
            <a:xfrm>
              <a:off x="4067306" y="2136468"/>
              <a:ext cx="19009374" cy="246418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1168400">
                <a:lnSpc>
                  <a:spcPct val="110000"/>
                </a:lnSpc>
                <a:spcBef>
                  <a:spcPts val="2000"/>
                </a:spcBef>
                <a:defRPr sz="42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地铁项目建设所需设备、材料复杂多样，运营生产物资类别众多，供应商管理分散，缺乏有效管控机制，廉政风险较高。</a:t>
              </a:r>
            </a:p>
          </p:txBody>
        </p:sp>
        <p:sp>
          <p:nvSpPr>
            <p:cNvPr id="2429" name="01"/>
            <p:cNvSpPr txBox="1"/>
            <p:nvPr/>
          </p:nvSpPr>
          <p:spPr>
            <a:xfrm>
              <a:off x="1203549" y="1650045"/>
              <a:ext cx="2381251" cy="238125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914400">
                <a:lnSpc>
                  <a:spcPct val="80000"/>
                </a:lnSpc>
                <a:spcBef>
                  <a:spcPts val="11000"/>
                </a:spcBef>
                <a:defRPr sz="16000">
                  <a:solidFill>
                    <a:srgbClr val="FFFFFF"/>
                  </a:solidFill>
                  <a:latin typeface="Helvetica Neue UltraLight"/>
                  <a:ea typeface="Helvetica Neue UltraLight"/>
                  <a:cs typeface="Helvetica Neue UltraLight"/>
                  <a:sym typeface="Helvetica Neue UltraLight"/>
                </a:defRPr>
              </a:lvl1pPr>
            </a:lstStyle>
            <a:p>
              <a:pPr/>
              <a:r>
                <a:t>01</a:t>
              </a:r>
            </a:p>
          </p:txBody>
        </p:sp>
      </p:grpSp>
      <p:grpSp>
        <p:nvGrpSpPr>
          <p:cNvPr id="2440" name="成组"/>
          <p:cNvGrpSpPr/>
          <p:nvPr/>
        </p:nvGrpSpPr>
        <p:grpSpPr>
          <a:xfrm>
            <a:off x="0" y="8197449"/>
            <a:ext cx="24384002" cy="6342591"/>
            <a:chOff x="0" y="0"/>
            <a:chExt cx="24384001" cy="6342589"/>
          </a:xfrm>
        </p:grpSpPr>
        <p:sp>
          <p:nvSpPr>
            <p:cNvPr id="2431" name="矩形"/>
            <p:cNvSpPr/>
            <p:nvPr/>
          </p:nvSpPr>
          <p:spPr>
            <a:xfrm>
              <a:off x="0" y="796602"/>
              <a:ext cx="24384002" cy="5545988"/>
            </a:xfrm>
            <a:prstGeom prst="rect">
              <a:avLst/>
            </a:prstGeom>
            <a:solidFill>
              <a:srgbClr val="3197E0"/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11000"/>
                </a:spcBef>
                <a:defRPr sz="1000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</a:p>
          </p:txBody>
        </p:sp>
        <p:grpSp>
          <p:nvGrpSpPr>
            <p:cNvPr id="2437" name="成组"/>
            <p:cNvGrpSpPr/>
            <p:nvPr/>
          </p:nvGrpSpPr>
          <p:grpSpPr>
            <a:xfrm>
              <a:off x="9322199" y="0"/>
              <a:ext cx="6431702" cy="2381250"/>
              <a:chOff x="0" y="0"/>
              <a:chExt cx="6431700" cy="2381250"/>
            </a:xfrm>
          </p:grpSpPr>
          <p:sp>
            <p:nvSpPr>
              <p:cNvPr id="2432" name="圆角矩形"/>
              <p:cNvSpPr/>
              <p:nvPr/>
            </p:nvSpPr>
            <p:spPr>
              <a:xfrm>
                <a:off x="0" y="0"/>
                <a:ext cx="6431701" cy="2381250"/>
              </a:xfrm>
              <a:prstGeom prst="roundRect">
                <a:avLst>
                  <a:gd name="adj" fmla="val 29910"/>
                </a:avLst>
              </a:prstGeom>
              <a:solidFill>
                <a:srgbClr val="3197E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914400">
                  <a:lnSpc>
                    <a:spcPct val="80000"/>
                  </a:lnSpc>
                  <a:spcBef>
                    <a:spcPts val="11000"/>
                  </a:spcBef>
                  <a:defRPr sz="10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2433" name="主要做法"/>
              <p:cNvSpPr txBox="1"/>
              <p:nvPr/>
            </p:nvSpPr>
            <p:spPr>
              <a:xfrm>
                <a:off x="2393853" y="486410"/>
                <a:ext cx="3566128" cy="141859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1168400">
                  <a:defRPr b="1" cap="all" sz="50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主要做法</a:t>
                </a:r>
              </a:p>
            </p:txBody>
          </p:sp>
          <p:grpSp>
            <p:nvGrpSpPr>
              <p:cNvPr id="2436" name="成组"/>
              <p:cNvGrpSpPr/>
              <p:nvPr/>
            </p:nvGrpSpPr>
            <p:grpSpPr>
              <a:xfrm>
                <a:off x="472128" y="476250"/>
                <a:ext cx="1428751" cy="1428750"/>
                <a:chOff x="0" y="0"/>
                <a:chExt cx="1428750" cy="1428750"/>
              </a:xfrm>
            </p:grpSpPr>
            <p:sp>
              <p:nvSpPr>
                <p:cNvPr id="2434" name="圆形"/>
                <p:cNvSpPr/>
                <p:nvPr/>
              </p:nvSpPr>
              <p:spPr>
                <a:xfrm>
                  <a:off x="0" y="0"/>
                  <a:ext cx="1428750" cy="1428750"/>
                </a:xfrm>
                <a:prstGeom prst="ellipse">
                  <a:avLst/>
                </a:prstGeom>
                <a:solidFill>
                  <a:srgbClr val="2675AD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ctr" defTabSz="914400">
                    <a:lnSpc>
                      <a:spcPct val="80000"/>
                    </a:lnSpc>
                    <a:spcBef>
                      <a:spcPts val="11000"/>
                    </a:spcBef>
                    <a:defRPr sz="10000">
                      <a:solidFill>
                        <a:srgbClr val="333333"/>
                      </a:solidFill>
                      <a:latin typeface="Helvetica Neue Thin"/>
                      <a:ea typeface="Helvetica Neue Thin"/>
                      <a:cs typeface="Helvetica Neue Thin"/>
                      <a:sym typeface="Helvetica Neue Thin"/>
                    </a:defRPr>
                  </a:pPr>
                </a:p>
              </p:txBody>
            </p:sp>
            <p:sp>
              <p:nvSpPr>
                <p:cNvPr id="2435" name="形状"/>
                <p:cNvSpPr/>
                <p:nvPr/>
              </p:nvSpPr>
              <p:spPr>
                <a:xfrm>
                  <a:off x="355020" y="388007"/>
                  <a:ext cx="714376" cy="7161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lnTo>
                        <a:pt x="1730" y="15723"/>
                      </a:lnTo>
                      <a:lnTo>
                        <a:pt x="5834" y="19822"/>
                      </a:lnTo>
                      <a:cubicBezTo>
                        <a:pt x="5834" y="19822"/>
                        <a:pt x="0" y="21600"/>
                        <a:pt x="0" y="21600"/>
                      </a:cubicBezTo>
                      <a:close/>
                      <a:moveTo>
                        <a:pt x="6506" y="19151"/>
                      </a:moveTo>
                      <a:lnTo>
                        <a:pt x="2402" y="15052"/>
                      </a:lnTo>
                      <a:lnTo>
                        <a:pt x="14384" y="3102"/>
                      </a:lnTo>
                      <a:lnTo>
                        <a:pt x="18490" y="7198"/>
                      </a:lnTo>
                      <a:cubicBezTo>
                        <a:pt x="18490" y="7198"/>
                        <a:pt x="6506" y="19151"/>
                        <a:pt x="6506" y="19151"/>
                      </a:cubicBezTo>
                      <a:close/>
                      <a:moveTo>
                        <a:pt x="19175" y="6514"/>
                      </a:moveTo>
                      <a:lnTo>
                        <a:pt x="15069" y="2417"/>
                      </a:lnTo>
                      <a:lnTo>
                        <a:pt x="17493" y="0"/>
                      </a:lnTo>
                      <a:lnTo>
                        <a:pt x="21600" y="4097"/>
                      </a:lnTo>
                      <a:cubicBezTo>
                        <a:pt x="21600" y="4097"/>
                        <a:pt x="19175" y="6514"/>
                        <a:pt x="19175" y="65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76200" tIns="76200" rIns="76200" bIns="76200" numCol="1" anchor="ctr">
                  <a:noAutofit/>
                </a:bodyPr>
                <a:lstStyle/>
                <a:p>
                  <a:pPr algn="ctr" defTabSz="914400">
                    <a:defRPr sz="60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</a:p>
              </p:txBody>
            </p:sp>
          </p:grpSp>
        </p:grpSp>
        <p:sp>
          <p:nvSpPr>
            <p:cNvPr id="2438" name="首先，业务系统必须建立一个科学的、严谨的供应商全寿命周期管理体系。在此基础上，监察系统通过对相关数据的分析，对供应商的能力、时间、品质、服务、成本等进行量化监察。"/>
            <p:cNvSpPr txBox="1"/>
            <p:nvPr/>
          </p:nvSpPr>
          <p:spPr>
            <a:xfrm>
              <a:off x="4067306" y="2086924"/>
              <a:ext cx="18144146" cy="2452657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1168400">
                <a:lnSpc>
                  <a:spcPct val="110000"/>
                </a:lnSpc>
                <a:spcBef>
                  <a:spcPts val="2000"/>
                </a:spcBef>
                <a:defRPr sz="42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首先，业务系统必须建立一个科学的、严谨的供应商全寿命周期管理体系。在此基础上，监察系统通过对相关数据的分析，对供应商的能力、时间、品质、服务、成本等进行量化监察。</a:t>
              </a:r>
            </a:p>
          </p:txBody>
        </p:sp>
        <p:sp>
          <p:nvSpPr>
            <p:cNvPr id="2439" name="02"/>
            <p:cNvSpPr txBox="1"/>
            <p:nvPr/>
          </p:nvSpPr>
          <p:spPr>
            <a:xfrm>
              <a:off x="1203549" y="1724657"/>
              <a:ext cx="2381251" cy="238125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914400">
                <a:lnSpc>
                  <a:spcPct val="80000"/>
                </a:lnSpc>
                <a:spcBef>
                  <a:spcPts val="11000"/>
                </a:spcBef>
                <a:defRPr sz="16000">
                  <a:solidFill>
                    <a:srgbClr val="FFFFFF"/>
                  </a:solidFill>
                  <a:latin typeface="Helvetica Neue UltraLight"/>
                  <a:ea typeface="Helvetica Neue UltraLight"/>
                  <a:cs typeface="Helvetica Neue UltraLight"/>
                  <a:sym typeface="Helvetica Neue UltraLight"/>
                </a:defRPr>
              </a:lvl1pPr>
            </a:lstStyle>
            <a:p>
              <a:pPr/>
              <a:r>
                <a:t>02</a:t>
              </a:r>
            </a:p>
          </p:txBody>
        </p:sp>
      </p:grpSp>
      <p:sp>
        <p:nvSpPr>
          <p:cNvPr id="24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442" name="07供应商管理监察"/>
          <p:cNvSpPr txBox="1"/>
          <p:nvPr/>
        </p:nvSpPr>
        <p:spPr>
          <a:xfrm>
            <a:off x="2429272" y="1215659"/>
            <a:ext cx="19525456" cy="238125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914400">
              <a:lnSpc>
                <a:spcPct val="80000"/>
              </a:lnSpc>
              <a:spcBef>
                <a:spcPts val="11000"/>
              </a:spcBef>
              <a:defRPr sz="14000">
                <a:solidFill>
                  <a:srgbClr val="333333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pPr/>
            <a:r>
              <a:t>07供应商管理监察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45" name="文本框 6"/>
          <p:cNvSpPr txBox="1"/>
          <p:nvPr/>
        </p:nvSpPr>
        <p:spPr>
          <a:xfrm>
            <a:off x="2044700" y="539750"/>
            <a:ext cx="6877050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供应商管理的核心</a:t>
            </a:r>
          </a:p>
        </p:txBody>
      </p:sp>
      <p:sp>
        <p:nvSpPr>
          <p:cNvPr id="2446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sp>
        <p:nvSpPr>
          <p:cNvPr id="2447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  <p:sp>
        <p:nvSpPr>
          <p:cNvPr id="2448" name="形状"/>
          <p:cNvSpPr/>
          <p:nvPr/>
        </p:nvSpPr>
        <p:spPr>
          <a:xfrm>
            <a:off x="2341529" y="2669389"/>
            <a:ext cx="764097" cy="11037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721" y="0"/>
                </a:moveTo>
                <a:cubicBezTo>
                  <a:pt x="7035" y="0"/>
                  <a:pt x="4606" y="75"/>
                  <a:pt x="2846" y="197"/>
                </a:cubicBezTo>
                <a:cubicBezTo>
                  <a:pt x="1086" y="319"/>
                  <a:pt x="0" y="487"/>
                  <a:pt x="0" y="673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673"/>
                </a:lnTo>
                <a:cubicBezTo>
                  <a:pt x="21600" y="487"/>
                  <a:pt x="20514" y="319"/>
                  <a:pt x="18754" y="197"/>
                </a:cubicBezTo>
                <a:cubicBezTo>
                  <a:pt x="16994" y="75"/>
                  <a:pt x="14565" y="0"/>
                  <a:pt x="11879" y="0"/>
                </a:cubicBezTo>
                <a:lnTo>
                  <a:pt x="9721" y="0"/>
                </a:lnTo>
                <a:close/>
              </a:path>
            </a:pathLst>
          </a:custGeom>
          <a:solidFill>
            <a:srgbClr val="B9B9B9"/>
          </a:solidFill>
          <a:ln w="25400">
            <a:miter lim="400000"/>
          </a:ln>
        </p:spPr>
        <p:txBody>
          <a:bodyPr lIns="0" tIns="0" rIns="0" bIns="0"/>
          <a:lstStyle/>
          <a:p>
            <a:pPr algn="ctr" defTabSz="457200">
              <a:lnSpc>
                <a:spcPct val="80000"/>
              </a:lnSpc>
              <a:spcBef>
                <a:spcPts val="5500"/>
              </a:spcBef>
              <a:defRPr sz="5000">
                <a:solidFill>
                  <a:srgbClr val="33333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</a:p>
        </p:txBody>
      </p:sp>
      <p:grpSp>
        <p:nvGrpSpPr>
          <p:cNvPr id="2455" name="成组"/>
          <p:cNvGrpSpPr/>
          <p:nvPr/>
        </p:nvGrpSpPr>
        <p:grpSpPr>
          <a:xfrm>
            <a:off x="2341529" y="3347081"/>
            <a:ext cx="6283392" cy="1192311"/>
            <a:chOff x="0" y="0"/>
            <a:chExt cx="6283391" cy="1192310"/>
          </a:xfrm>
        </p:grpSpPr>
        <p:grpSp>
          <p:nvGrpSpPr>
            <p:cNvPr id="2451" name="成组"/>
            <p:cNvGrpSpPr/>
            <p:nvPr/>
          </p:nvGrpSpPr>
          <p:grpSpPr>
            <a:xfrm>
              <a:off x="0" y="0"/>
              <a:ext cx="6283392" cy="1192311"/>
              <a:chOff x="0" y="0"/>
              <a:chExt cx="6283391" cy="1192310"/>
            </a:xfrm>
          </p:grpSpPr>
          <p:sp>
            <p:nvSpPr>
              <p:cNvPr id="2449" name="形状"/>
              <p:cNvSpPr/>
              <p:nvPr/>
            </p:nvSpPr>
            <p:spPr>
              <a:xfrm>
                <a:off x="763036" y="66"/>
                <a:ext cx="5520356" cy="11922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18971" y="21600"/>
                    </a:lnTo>
                    <a:lnTo>
                      <a:pt x="21600" y="10800"/>
                    </a:lnTo>
                    <a:lnTo>
                      <a:pt x="189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484C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457200">
                  <a:lnSpc>
                    <a:spcPct val="80000"/>
                  </a:lnSpc>
                  <a:spcBef>
                    <a:spcPts val="5500"/>
                  </a:spcBef>
                  <a:defRPr sz="5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2450" name="矩形"/>
              <p:cNvSpPr/>
              <p:nvPr/>
            </p:nvSpPr>
            <p:spPr>
              <a:xfrm>
                <a:off x="0" y="0"/>
                <a:ext cx="764097" cy="1192311"/>
              </a:xfrm>
              <a:prstGeom prst="rect">
                <a:avLst/>
              </a:prstGeom>
              <a:solidFill>
                <a:srgbClr val="2E73B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457200">
                  <a:lnSpc>
                    <a:spcPct val="80000"/>
                  </a:lnSpc>
                  <a:spcBef>
                    <a:spcPts val="5500"/>
                  </a:spcBef>
                  <a:defRPr sz="5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</p:grpSp>
        <p:grpSp>
          <p:nvGrpSpPr>
            <p:cNvPr id="2454" name="成组"/>
            <p:cNvGrpSpPr/>
            <p:nvPr/>
          </p:nvGrpSpPr>
          <p:grpSpPr>
            <a:xfrm>
              <a:off x="1098709" y="84119"/>
              <a:ext cx="4238253" cy="1024072"/>
              <a:chOff x="0" y="0"/>
              <a:chExt cx="4238252" cy="1024071"/>
            </a:xfrm>
          </p:grpSpPr>
          <p:sp>
            <p:nvSpPr>
              <p:cNvPr id="2452" name="01"/>
              <p:cNvSpPr txBox="1"/>
              <p:nvPr/>
            </p:nvSpPr>
            <p:spPr>
              <a:xfrm>
                <a:off x="2802392" y="2549"/>
                <a:ext cx="1435861" cy="1018974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 defTabSz="457200">
                  <a:lnSpc>
                    <a:spcPct val="90000"/>
                  </a:lnSpc>
                  <a:spcBef>
                    <a:spcPts val="5500"/>
                  </a:spcBef>
                  <a:defRPr sz="4000">
                    <a:solidFill>
                      <a:srgbClr val="FFFFFF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lvl1pPr>
              </a:lstStyle>
              <a:p>
                <a:pPr/>
                <a:r>
                  <a:t>01</a:t>
                </a:r>
              </a:p>
            </p:txBody>
          </p:sp>
          <p:sp>
            <p:nvSpPr>
              <p:cNvPr id="2453" name="运营物资供应商目录的管理"/>
              <p:cNvSpPr/>
              <p:nvPr/>
            </p:nvSpPr>
            <p:spPr>
              <a:xfrm>
                <a:off x="0" y="0"/>
                <a:ext cx="2709354" cy="1024072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584200">
                  <a:defRPr cap="all" sz="23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运营物资供应商目录的管理</a:t>
                </a:r>
              </a:p>
            </p:txBody>
          </p:sp>
        </p:grpSp>
      </p:grpSp>
      <p:grpSp>
        <p:nvGrpSpPr>
          <p:cNvPr id="2462" name="成组"/>
          <p:cNvGrpSpPr/>
          <p:nvPr/>
        </p:nvGrpSpPr>
        <p:grpSpPr>
          <a:xfrm>
            <a:off x="2341529" y="5153121"/>
            <a:ext cx="6283392" cy="1192312"/>
            <a:chOff x="0" y="0"/>
            <a:chExt cx="6283391" cy="1192310"/>
          </a:xfrm>
        </p:grpSpPr>
        <p:grpSp>
          <p:nvGrpSpPr>
            <p:cNvPr id="2458" name="成组"/>
            <p:cNvGrpSpPr/>
            <p:nvPr/>
          </p:nvGrpSpPr>
          <p:grpSpPr>
            <a:xfrm>
              <a:off x="0" y="0"/>
              <a:ext cx="6283392" cy="1192311"/>
              <a:chOff x="0" y="0"/>
              <a:chExt cx="6283391" cy="1192310"/>
            </a:xfrm>
          </p:grpSpPr>
          <p:sp>
            <p:nvSpPr>
              <p:cNvPr id="2456" name="形状"/>
              <p:cNvSpPr/>
              <p:nvPr/>
            </p:nvSpPr>
            <p:spPr>
              <a:xfrm>
                <a:off x="763036" y="66"/>
                <a:ext cx="5520356" cy="11922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18971" y="21600"/>
                    </a:lnTo>
                    <a:lnTo>
                      <a:pt x="21600" y="10800"/>
                    </a:lnTo>
                    <a:lnTo>
                      <a:pt x="189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197E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457200">
                  <a:lnSpc>
                    <a:spcPct val="80000"/>
                  </a:lnSpc>
                  <a:spcBef>
                    <a:spcPts val="5500"/>
                  </a:spcBef>
                  <a:defRPr sz="5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2457" name="矩形"/>
              <p:cNvSpPr/>
              <p:nvPr/>
            </p:nvSpPr>
            <p:spPr>
              <a:xfrm>
                <a:off x="0" y="0"/>
                <a:ext cx="764097" cy="1192311"/>
              </a:xfrm>
              <a:prstGeom prst="rect">
                <a:avLst/>
              </a:prstGeom>
              <a:solidFill>
                <a:srgbClr val="2C86C7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457200">
                  <a:lnSpc>
                    <a:spcPct val="80000"/>
                  </a:lnSpc>
                  <a:spcBef>
                    <a:spcPts val="5500"/>
                  </a:spcBef>
                  <a:defRPr sz="5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</p:grpSp>
        <p:grpSp>
          <p:nvGrpSpPr>
            <p:cNvPr id="2461" name="成组"/>
            <p:cNvGrpSpPr/>
            <p:nvPr/>
          </p:nvGrpSpPr>
          <p:grpSpPr>
            <a:xfrm>
              <a:off x="1098709" y="40093"/>
              <a:ext cx="4251024" cy="1068575"/>
              <a:chOff x="0" y="0"/>
              <a:chExt cx="4251022" cy="1068573"/>
            </a:xfrm>
          </p:grpSpPr>
          <p:sp>
            <p:nvSpPr>
              <p:cNvPr id="2459" name="02"/>
              <p:cNvSpPr txBox="1"/>
              <p:nvPr/>
            </p:nvSpPr>
            <p:spPr>
              <a:xfrm>
                <a:off x="2802392" y="0"/>
                <a:ext cx="1448631" cy="1025454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 defTabSz="457200">
                  <a:lnSpc>
                    <a:spcPct val="90000"/>
                  </a:lnSpc>
                  <a:spcBef>
                    <a:spcPts val="5500"/>
                  </a:spcBef>
                  <a:defRPr sz="4000">
                    <a:solidFill>
                      <a:srgbClr val="FFFFFF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lvl1pPr>
              </a:lstStyle>
              <a:p>
                <a:pPr/>
                <a:r>
                  <a:t>02</a:t>
                </a:r>
              </a:p>
            </p:txBody>
          </p:sp>
          <p:sp>
            <p:nvSpPr>
              <p:cNvPr id="2460" name="设备（材料）优选供应商目录的管理"/>
              <p:cNvSpPr/>
              <p:nvPr/>
            </p:nvSpPr>
            <p:spPr>
              <a:xfrm>
                <a:off x="0" y="44078"/>
                <a:ext cx="2709354" cy="1024496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584200">
                  <a:defRPr cap="all" sz="23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设备（材料）优选供应商目录的管理</a:t>
                </a:r>
              </a:p>
            </p:txBody>
          </p:sp>
        </p:grpSp>
      </p:grpSp>
      <p:grpSp>
        <p:nvGrpSpPr>
          <p:cNvPr id="2465" name="成组"/>
          <p:cNvGrpSpPr/>
          <p:nvPr/>
        </p:nvGrpSpPr>
        <p:grpSpPr>
          <a:xfrm>
            <a:off x="10114897" y="3539458"/>
            <a:ext cx="8989945" cy="7031568"/>
            <a:chOff x="0" y="0"/>
            <a:chExt cx="8989944" cy="7031566"/>
          </a:xfrm>
        </p:grpSpPr>
        <p:sp>
          <p:nvSpPr>
            <p:cNvPr id="2463" name="大多数供应商处于相对充分竞争的状态…"/>
            <p:cNvSpPr txBox="1"/>
            <p:nvPr/>
          </p:nvSpPr>
          <p:spPr>
            <a:xfrm>
              <a:off x="-1" y="1024213"/>
              <a:ext cx="8989946" cy="600735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370973" indent="-370973" defTabSz="584200">
                <a:lnSpc>
                  <a:spcPct val="120000"/>
                </a:lnSpc>
                <a:spcBef>
                  <a:spcPts val="1000"/>
                </a:spcBef>
                <a:buSzPct val="60000"/>
                <a:buBlip>
                  <a:blip r:embed="rId2"/>
                </a:buBlip>
                <a:defRPr sz="3700">
                  <a:solidFill>
                    <a:srgbClr val="4D4D4D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大多数供应商处于相对充分竞争的状态</a:t>
              </a:r>
            </a:p>
            <a:p>
              <a:pPr marL="370973" indent="-370973" defTabSz="584200">
                <a:lnSpc>
                  <a:spcPct val="120000"/>
                </a:lnSpc>
                <a:spcBef>
                  <a:spcPts val="1000"/>
                </a:spcBef>
                <a:buSzPct val="60000"/>
                <a:buBlip>
                  <a:blip r:embed="rId2"/>
                </a:buBlip>
                <a:defRPr sz="3700">
                  <a:solidFill>
                    <a:srgbClr val="4D4D4D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建立供应商全生命周期的量化管理体系是核心， 主要内容是分类、分级、动态评估</a:t>
              </a:r>
            </a:p>
            <a:p>
              <a:pPr marL="370973" indent="-370973" defTabSz="584200">
                <a:lnSpc>
                  <a:spcPct val="120000"/>
                </a:lnSpc>
                <a:spcBef>
                  <a:spcPts val="1000"/>
                </a:spcBef>
                <a:buSzPct val="60000"/>
                <a:buBlip>
                  <a:blip r:embed="rId2"/>
                </a:buBlip>
                <a:defRPr sz="3700">
                  <a:solidFill>
                    <a:srgbClr val="4D4D4D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监察的要点是，供应商准入是否建立在充分的竞争基础上，采购策略的执行是否与供应商分类分级匹配，供应商动态评估是否到位</a:t>
              </a:r>
            </a:p>
          </p:txBody>
        </p:sp>
        <p:sp>
          <p:nvSpPr>
            <p:cNvPr id="2464" name="运营物资供应商"/>
            <p:cNvSpPr txBox="1"/>
            <p:nvPr/>
          </p:nvSpPr>
          <p:spPr>
            <a:xfrm>
              <a:off x="0" y="0"/>
              <a:ext cx="8989944" cy="78145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457200">
                <a:spcBef>
                  <a:spcPts val="5500"/>
                </a:spcBef>
                <a:defRPr sz="4800">
                  <a:solidFill>
                    <a:srgbClr val="333333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运营物资供应商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899">
        <p14:prism dir="u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xit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65" grpId="1"/>
      <p:bldP build="whole" bldLvl="1" animBg="1" rev="0" advAuto="0" spid="2465" grpId="2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68" name="文本框 6"/>
          <p:cNvSpPr txBox="1"/>
          <p:nvPr/>
        </p:nvSpPr>
        <p:spPr>
          <a:xfrm>
            <a:off x="2044700" y="539750"/>
            <a:ext cx="6877050" cy="8940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1" sz="4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供应商管理的核心</a:t>
            </a:r>
          </a:p>
        </p:txBody>
      </p:sp>
      <p:sp>
        <p:nvSpPr>
          <p:cNvPr id="2469" name="文本框 7"/>
          <p:cNvSpPr txBox="1"/>
          <p:nvPr/>
        </p:nvSpPr>
        <p:spPr>
          <a:xfrm>
            <a:off x="2085975" y="1260475"/>
            <a:ext cx="5356225" cy="4666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Biscuit oat cake carrot cake muffin jelly</a:t>
            </a:r>
          </a:p>
        </p:txBody>
      </p:sp>
      <p:sp>
        <p:nvSpPr>
          <p:cNvPr id="2470" name="组合 8"/>
          <p:cNvSpPr/>
          <p:nvPr/>
        </p:nvSpPr>
        <p:spPr>
          <a:xfrm>
            <a:off x="412750" y="634999"/>
            <a:ext cx="1631950" cy="895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111" y="12220"/>
                </a:moveTo>
                <a:lnTo>
                  <a:pt x="19086" y="11837"/>
                </a:lnTo>
                <a:lnTo>
                  <a:pt x="19058" y="11462"/>
                </a:lnTo>
                <a:lnTo>
                  <a:pt x="19018" y="11087"/>
                </a:lnTo>
                <a:lnTo>
                  <a:pt x="18965" y="10726"/>
                </a:lnTo>
                <a:lnTo>
                  <a:pt x="18909" y="10366"/>
                </a:lnTo>
                <a:lnTo>
                  <a:pt x="18844" y="10013"/>
                </a:lnTo>
                <a:lnTo>
                  <a:pt x="18767" y="9667"/>
                </a:lnTo>
                <a:lnTo>
                  <a:pt x="18678" y="9329"/>
                </a:lnTo>
                <a:lnTo>
                  <a:pt x="18589" y="8998"/>
                </a:lnTo>
                <a:lnTo>
                  <a:pt x="18488" y="8689"/>
                </a:lnTo>
                <a:lnTo>
                  <a:pt x="18379" y="8372"/>
                </a:lnTo>
                <a:lnTo>
                  <a:pt x="18262" y="8078"/>
                </a:lnTo>
                <a:lnTo>
                  <a:pt x="18141" y="7791"/>
                </a:lnTo>
                <a:lnTo>
                  <a:pt x="18011" y="7511"/>
                </a:lnTo>
                <a:lnTo>
                  <a:pt x="17870" y="7239"/>
                </a:lnTo>
                <a:lnTo>
                  <a:pt x="17729" y="6989"/>
                </a:lnTo>
                <a:lnTo>
                  <a:pt x="17579" y="6746"/>
                </a:lnTo>
                <a:lnTo>
                  <a:pt x="17425" y="6518"/>
                </a:lnTo>
                <a:lnTo>
                  <a:pt x="17264" y="6298"/>
                </a:lnTo>
                <a:lnTo>
                  <a:pt x="17094" y="6092"/>
                </a:lnTo>
                <a:lnTo>
                  <a:pt x="16924" y="5900"/>
                </a:lnTo>
                <a:lnTo>
                  <a:pt x="16747" y="5724"/>
                </a:lnTo>
                <a:lnTo>
                  <a:pt x="16565" y="5569"/>
                </a:lnTo>
                <a:lnTo>
                  <a:pt x="16379" y="5422"/>
                </a:lnTo>
                <a:lnTo>
                  <a:pt x="16185" y="5290"/>
                </a:lnTo>
                <a:lnTo>
                  <a:pt x="15991" y="5172"/>
                </a:lnTo>
                <a:lnTo>
                  <a:pt x="15789" y="5069"/>
                </a:lnTo>
                <a:lnTo>
                  <a:pt x="15587" y="4995"/>
                </a:lnTo>
                <a:lnTo>
                  <a:pt x="15381" y="4929"/>
                </a:lnTo>
                <a:lnTo>
                  <a:pt x="15171" y="4878"/>
                </a:lnTo>
                <a:lnTo>
                  <a:pt x="14956" y="4856"/>
                </a:lnTo>
                <a:lnTo>
                  <a:pt x="14742" y="4841"/>
                </a:lnTo>
                <a:lnTo>
                  <a:pt x="14581" y="4856"/>
                </a:lnTo>
                <a:lnTo>
                  <a:pt x="14411" y="4863"/>
                </a:lnTo>
                <a:lnTo>
                  <a:pt x="14249" y="4892"/>
                </a:lnTo>
                <a:lnTo>
                  <a:pt x="14087" y="4929"/>
                </a:lnTo>
                <a:lnTo>
                  <a:pt x="13926" y="4981"/>
                </a:lnTo>
                <a:lnTo>
                  <a:pt x="13611" y="5113"/>
                </a:lnTo>
                <a:lnTo>
                  <a:pt x="13457" y="5194"/>
                </a:lnTo>
                <a:lnTo>
                  <a:pt x="13312" y="5282"/>
                </a:lnTo>
                <a:lnTo>
                  <a:pt x="13013" y="5488"/>
                </a:lnTo>
                <a:lnTo>
                  <a:pt x="12871" y="5613"/>
                </a:lnTo>
                <a:lnTo>
                  <a:pt x="12730" y="5731"/>
                </a:lnTo>
                <a:lnTo>
                  <a:pt x="12592" y="5871"/>
                </a:lnTo>
                <a:lnTo>
                  <a:pt x="12459" y="6011"/>
                </a:lnTo>
                <a:lnTo>
                  <a:pt x="12326" y="6165"/>
                </a:lnTo>
                <a:lnTo>
                  <a:pt x="12277" y="5834"/>
                </a:lnTo>
                <a:lnTo>
                  <a:pt x="12220" y="5518"/>
                </a:lnTo>
                <a:lnTo>
                  <a:pt x="12152" y="5201"/>
                </a:lnTo>
                <a:lnTo>
                  <a:pt x="12079" y="4885"/>
                </a:lnTo>
                <a:lnTo>
                  <a:pt x="12002" y="4583"/>
                </a:lnTo>
                <a:lnTo>
                  <a:pt x="11917" y="4289"/>
                </a:lnTo>
                <a:lnTo>
                  <a:pt x="11828" y="3987"/>
                </a:lnTo>
                <a:lnTo>
                  <a:pt x="11731" y="3708"/>
                </a:lnTo>
                <a:lnTo>
                  <a:pt x="11626" y="3436"/>
                </a:lnTo>
                <a:lnTo>
                  <a:pt x="11517" y="3163"/>
                </a:lnTo>
                <a:lnTo>
                  <a:pt x="11400" y="2913"/>
                </a:lnTo>
                <a:lnTo>
                  <a:pt x="11283" y="2656"/>
                </a:lnTo>
                <a:lnTo>
                  <a:pt x="11158" y="2420"/>
                </a:lnTo>
                <a:lnTo>
                  <a:pt x="11024" y="2185"/>
                </a:lnTo>
                <a:lnTo>
                  <a:pt x="10887" y="1972"/>
                </a:lnTo>
                <a:lnTo>
                  <a:pt x="10745" y="1751"/>
                </a:lnTo>
                <a:lnTo>
                  <a:pt x="10600" y="1552"/>
                </a:lnTo>
                <a:lnTo>
                  <a:pt x="10450" y="1361"/>
                </a:lnTo>
                <a:lnTo>
                  <a:pt x="10297" y="1184"/>
                </a:lnTo>
                <a:lnTo>
                  <a:pt x="10139" y="1023"/>
                </a:lnTo>
                <a:lnTo>
                  <a:pt x="9974" y="861"/>
                </a:lnTo>
                <a:lnTo>
                  <a:pt x="9808" y="714"/>
                </a:lnTo>
                <a:lnTo>
                  <a:pt x="9634" y="581"/>
                </a:lnTo>
                <a:lnTo>
                  <a:pt x="9464" y="463"/>
                </a:lnTo>
                <a:lnTo>
                  <a:pt x="9287" y="360"/>
                </a:lnTo>
                <a:lnTo>
                  <a:pt x="9105" y="265"/>
                </a:lnTo>
                <a:lnTo>
                  <a:pt x="8923" y="184"/>
                </a:lnTo>
                <a:lnTo>
                  <a:pt x="8737" y="125"/>
                </a:lnTo>
                <a:lnTo>
                  <a:pt x="8543" y="66"/>
                </a:lnTo>
                <a:lnTo>
                  <a:pt x="8353" y="29"/>
                </a:lnTo>
                <a:lnTo>
                  <a:pt x="8159" y="7"/>
                </a:lnTo>
                <a:lnTo>
                  <a:pt x="7965" y="0"/>
                </a:lnTo>
                <a:lnTo>
                  <a:pt x="7844" y="0"/>
                </a:lnTo>
                <a:lnTo>
                  <a:pt x="7731" y="7"/>
                </a:lnTo>
                <a:lnTo>
                  <a:pt x="7614" y="29"/>
                </a:lnTo>
                <a:lnTo>
                  <a:pt x="7500" y="44"/>
                </a:lnTo>
                <a:lnTo>
                  <a:pt x="7391" y="59"/>
                </a:lnTo>
                <a:lnTo>
                  <a:pt x="7274" y="96"/>
                </a:lnTo>
                <a:lnTo>
                  <a:pt x="7056" y="169"/>
                </a:lnTo>
                <a:lnTo>
                  <a:pt x="6834" y="250"/>
                </a:lnTo>
                <a:lnTo>
                  <a:pt x="6619" y="368"/>
                </a:lnTo>
                <a:lnTo>
                  <a:pt x="6413" y="500"/>
                </a:lnTo>
                <a:lnTo>
                  <a:pt x="6207" y="647"/>
                </a:lnTo>
                <a:lnTo>
                  <a:pt x="6009" y="809"/>
                </a:lnTo>
                <a:lnTo>
                  <a:pt x="5811" y="993"/>
                </a:lnTo>
                <a:lnTo>
                  <a:pt x="5625" y="1184"/>
                </a:lnTo>
                <a:lnTo>
                  <a:pt x="5443" y="1405"/>
                </a:lnTo>
                <a:lnTo>
                  <a:pt x="5266" y="1626"/>
                </a:lnTo>
                <a:lnTo>
                  <a:pt x="5092" y="1876"/>
                </a:lnTo>
                <a:lnTo>
                  <a:pt x="4930" y="2134"/>
                </a:lnTo>
                <a:lnTo>
                  <a:pt x="4773" y="2406"/>
                </a:lnTo>
                <a:lnTo>
                  <a:pt x="4623" y="2693"/>
                </a:lnTo>
                <a:lnTo>
                  <a:pt x="4482" y="2987"/>
                </a:lnTo>
                <a:lnTo>
                  <a:pt x="4348" y="3296"/>
                </a:lnTo>
                <a:lnTo>
                  <a:pt x="4223" y="3612"/>
                </a:lnTo>
                <a:lnTo>
                  <a:pt x="4106" y="3958"/>
                </a:lnTo>
                <a:lnTo>
                  <a:pt x="3997" y="4296"/>
                </a:lnTo>
                <a:lnTo>
                  <a:pt x="3896" y="4650"/>
                </a:lnTo>
                <a:lnTo>
                  <a:pt x="3807" y="5010"/>
                </a:lnTo>
                <a:lnTo>
                  <a:pt x="3726" y="5385"/>
                </a:lnTo>
                <a:lnTo>
                  <a:pt x="3657" y="5768"/>
                </a:lnTo>
                <a:lnTo>
                  <a:pt x="3597" y="6158"/>
                </a:lnTo>
                <a:lnTo>
                  <a:pt x="3544" y="6548"/>
                </a:lnTo>
                <a:lnTo>
                  <a:pt x="3504" y="6960"/>
                </a:lnTo>
                <a:lnTo>
                  <a:pt x="3492" y="7158"/>
                </a:lnTo>
                <a:lnTo>
                  <a:pt x="3475" y="7372"/>
                </a:lnTo>
                <a:lnTo>
                  <a:pt x="3467" y="7578"/>
                </a:lnTo>
                <a:lnTo>
                  <a:pt x="3455" y="7791"/>
                </a:lnTo>
                <a:lnTo>
                  <a:pt x="3455" y="7997"/>
                </a:lnTo>
                <a:lnTo>
                  <a:pt x="3451" y="8203"/>
                </a:lnTo>
                <a:lnTo>
                  <a:pt x="3455" y="8460"/>
                </a:lnTo>
                <a:lnTo>
                  <a:pt x="3463" y="8703"/>
                </a:lnTo>
                <a:lnTo>
                  <a:pt x="3475" y="8946"/>
                </a:lnTo>
                <a:lnTo>
                  <a:pt x="3492" y="9196"/>
                </a:lnTo>
                <a:lnTo>
                  <a:pt x="3415" y="9189"/>
                </a:lnTo>
                <a:lnTo>
                  <a:pt x="3237" y="9196"/>
                </a:lnTo>
                <a:lnTo>
                  <a:pt x="3063" y="9218"/>
                </a:lnTo>
                <a:lnTo>
                  <a:pt x="2893" y="9262"/>
                </a:lnTo>
                <a:lnTo>
                  <a:pt x="2724" y="9314"/>
                </a:lnTo>
                <a:lnTo>
                  <a:pt x="2558" y="9380"/>
                </a:lnTo>
                <a:lnTo>
                  <a:pt x="2400" y="9468"/>
                </a:lnTo>
                <a:lnTo>
                  <a:pt x="2243" y="9564"/>
                </a:lnTo>
                <a:lnTo>
                  <a:pt x="2081" y="9682"/>
                </a:lnTo>
                <a:lnTo>
                  <a:pt x="1936" y="9799"/>
                </a:lnTo>
                <a:lnTo>
                  <a:pt x="1786" y="9939"/>
                </a:lnTo>
                <a:lnTo>
                  <a:pt x="1645" y="10086"/>
                </a:lnTo>
                <a:lnTo>
                  <a:pt x="1503" y="10248"/>
                </a:lnTo>
                <a:lnTo>
                  <a:pt x="1370" y="10417"/>
                </a:lnTo>
                <a:lnTo>
                  <a:pt x="1241" y="10601"/>
                </a:lnTo>
                <a:lnTo>
                  <a:pt x="1119" y="10800"/>
                </a:lnTo>
                <a:lnTo>
                  <a:pt x="1002" y="11006"/>
                </a:lnTo>
                <a:lnTo>
                  <a:pt x="885" y="11219"/>
                </a:lnTo>
                <a:lnTo>
                  <a:pt x="780" y="11447"/>
                </a:lnTo>
                <a:lnTo>
                  <a:pt x="683" y="11683"/>
                </a:lnTo>
                <a:lnTo>
                  <a:pt x="586" y="11926"/>
                </a:lnTo>
                <a:lnTo>
                  <a:pt x="493" y="12176"/>
                </a:lnTo>
                <a:lnTo>
                  <a:pt x="412" y="12433"/>
                </a:lnTo>
                <a:lnTo>
                  <a:pt x="335" y="12698"/>
                </a:lnTo>
                <a:lnTo>
                  <a:pt x="206" y="13257"/>
                </a:lnTo>
                <a:lnTo>
                  <a:pt x="154" y="13544"/>
                </a:lnTo>
                <a:lnTo>
                  <a:pt x="73" y="14147"/>
                </a:lnTo>
                <a:lnTo>
                  <a:pt x="40" y="14456"/>
                </a:lnTo>
                <a:lnTo>
                  <a:pt x="20" y="14758"/>
                </a:lnTo>
                <a:lnTo>
                  <a:pt x="8" y="15074"/>
                </a:lnTo>
                <a:lnTo>
                  <a:pt x="0" y="15391"/>
                </a:lnTo>
                <a:lnTo>
                  <a:pt x="8" y="15707"/>
                </a:lnTo>
                <a:lnTo>
                  <a:pt x="20" y="16009"/>
                </a:lnTo>
                <a:lnTo>
                  <a:pt x="40" y="16310"/>
                </a:lnTo>
                <a:lnTo>
                  <a:pt x="69" y="16605"/>
                </a:lnTo>
                <a:lnTo>
                  <a:pt x="101" y="16899"/>
                </a:lnTo>
                <a:lnTo>
                  <a:pt x="145" y="17186"/>
                </a:lnTo>
                <a:lnTo>
                  <a:pt x="198" y="17465"/>
                </a:lnTo>
                <a:lnTo>
                  <a:pt x="255" y="17738"/>
                </a:lnTo>
                <a:lnTo>
                  <a:pt x="319" y="18010"/>
                </a:lnTo>
                <a:lnTo>
                  <a:pt x="388" y="18267"/>
                </a:lnTo>
                <a:lnTo>
                  <a:pt x="465" y="18517"/>
                </a:lnTo>
                <a:lnTo>
                  <a:pt x="554" y="18775"/>
                </a:lnTo>
                <a:lnTo>
                  <a:pt x="643" y="19010"/>
                </a:lnTo>
                <a:lnTo>
                  <a:pt x="740" y="19238"/>
                </a:lnTo>
                <a:lnTo>
                  <a:pt x="841" y="19459"/>
                </a:lnTo>
                <a:lnTo>
                  <a:pt x="946" y="19672"/>
                </a:lnTo>
                <a:lnTo>
                  <a:pt x="1059" y="19878"/>
                </a:lnTo>
                <a:lnTo>
                  <a:pt x="1172" y="20070"/>
                </a:lnTo>
                <a:lnTo>
                  <a:pt x="1297" y="20254"/>
                </a:lnTo>
                <a:lnTo>
                  <a:pt x="1422" y="20430"/>
                </a:lnTo>
                <a:lnTo>
                  <a:pt x="1556" y="20592"/>
                </a:lnTo>
                <a:lnTo>
                  <a:pt x="1689" y="20739"/>
                </a:lnTo>
                <a:lnTo>
                  <a:pt x="1831" y="20894"/>
                </a:lnTo>
                <a:lnTo>
                  <a:pt x="1972" y="21011"/>
                </a:lnTo>
                <a:lnTo>
                  <a:pt x="2122" y="21137"/>
                </a:lnTo>
                <a:lnTo>
                  <a:pt x="2275" y="21240"/>
                </a:lnTo>
                <a:lnTo>
                  <a:pt x="2429" y="21328"/>
                </a:lnTo>
                <a:lnTo>
                  <a:pt x="2744" y="21475"/>
                </a:lnTo>
                <a:lnTo>
                  <a:pt x="2906" y="21526"/>
                </a:lnTo>
                <a:lnTo>
                  <a:pt x="3075" y="21563"/>
                </a:lnTo>
                <a:lnTo>
                  <a:pt x="3241" y="21585"/>
                </a:lnTo>
                <a:lnTo>
                  <a:pt x="3241" y="21600"/>
                </a:lnTo>
                <a:lnTo>
                  <a:pt x="18921" y="21600"/>
                </a:lnTo>
                <a:lnTo>
                  <a:pt x="18921" y="21578"/>
                </a:lnTo>
                <a:lnTo>
                  <a:pt x="18965" y="21585"/>
                </a:lnTo>
                <a:lnTo>
                  <a:pt x="19018" y="21600"/>
                </a:lnTo>
                <a:lnTo>
                  <a:pt x="19155" y="21600"/>
                </a:lnTo>
                <a:lnTo>
                  <a:pt x="19284" y="21578"/>
                </a:lnTo>
                <a:lnTo>
                  <a:pt x="19414" y="21541"/>
                </a:lnTo>
                <a:lnTo>
                  <a:pt x="19543" y="21497"/>
                </a:lnTo>
                <a:lnTo>
                  <a:pt x="19664" y="21446"/>
                </a:lnTo>
                <a:lnTo>
                  <a:pt x="19786" y="21387"/>
                </a:lnTo>
                <a:lnTo>
                  <a:pt x="19907" y="21320"/>
                </a:lnTo>
                <a:lnTo>
                  <a:pt x="20024" y="21232"/>
                </a:lnTo>
                <a:lnTo>
                  <a:pt x="20141" y="21137"/>
                </a:lnTo>
                <a:lnTo>
                  <a:pt x="20250" y="21034"/>
                </a:lnTo>
                <a:lnTo>
                  <a:pt x="20359" y="20916"/>
                </a:lnTo>
                <a:lnTo>
                  <a:pt x="20460" y="20798"/>
                </a:lnTo>
                <a:lnTo>
                  <a:pt x="20565" y="20666"/>
                </a:lnTo>
                <a:lnTo>
                  <a:pt x="20662" y="20526"/>
                </a:lnTo>
                <a:lnTo>
                  <a:pt x="20751" y="20379"/>
                </a:lnTo>
                <a:lnTo>
                  <a:pt x="20844" y="20217"/>
                </a:lnTo>
                <a:lnTo>
                  <a:pt x="20929" y="20062"/>
                </a:lnTo>
                <a:lnTo>
                  <a:pt x="21010" y="19886"/>
                </a:lnTo>
                <a:lnTo>
                  <a:pt x="21087" y="19717"/>
                </a:lnTo>
                <a:lnTo>
                  <a:pt x="21160" y="19533"/>
                </a:lnTo>
                <a:lnTo>
                  <a:pt x="21224" y="19341"/>
                </a:lnTo>
                <a:lnTo>
                  <a:pt x="21289" y="19143"/>
                </a:lnTo>
                <a:lnTo>
                  <a:pt x="21345" y="18937"/>
                </a:lnTo>
                <a:lnTo>
                  <a:pt x="21398" y="18731"/>
                </a:lnTo>
                <a:lnTo>
                  <a:pt x="21442" y="18517"/>
                </a:lnTo>
                <a:lnTo>
                  <a:pt x="21483" y="18304"/>
                </a:lnTo>
                <a:lnTo>
                  <a:pt x="21519" y="18076"/>
                </a:lnTo>
                <a:lnTo>
                  <a:pt x="21547" y="17848"/>
                </a:lnTo>
                <a:lnTo>
                  <a:pt x="21572" y="17613"/>
                </a:lnTo>
                <a:lnTo>
                  <a:pt x="21596" y="17142"/>
                </a:lnTo>
                <a:lnTo>
                  <a:pt x="21600" y="16899"/>
                </a:lnTo>
                <a:lnTo>
                  <a:pt x="21596" y="16663"/>
                </a:lnTo>
                <a:lnTo>
                  <a:pt x="21584" y="16428"/>
                </a:lnTo>
                <a:lnTo>
                  <a:pt x="21572" y="16207"/>
                </a:lnTo>
                <a:lnTo>
                  <a:pt x="21552" y="15979"/>
                </a:lnTo>
                <a:lnTo>
                  <a:pt x="21523" y="15751"/>
                </a:lnTo>
                <a:lnTo>
                  <a:pt x="21491" y="15531"/>
                </a:lnTo>
                <a:lnTo>
                  <a:pt x="21450" y="15325"/>
                </a:lnTo>
                <a:lnTo>
                  <a:pt x="21402" y="15111"/>
                </a:lnTo>
                <a:lnTo>
                  <a:pt x="21353" y="14905"/>
                </a:lnTo>
                <a:lnTo>
                  <a:pt x="21301" y="14714"/>
                </a:lnTo>
                <a:lnTo>
                  <a:pt x="21180" y="14331"/>
                </a:lnTo>
                <a:lnTo>
                  <a:pt x="21107" y="14147"/>
                </a:lnTo>
                <a:lnTo>
                  <a:pt x="21034" y="13971"/>
                </a:lnTo>
                <a:lnTo>
                  <a:pt x="20953" y="13809"/>
                </a:lnTo>
                <a:lnTo>
                  <a:pt x="20873" y="13640"/>
                </a:lnTo>
                <a:lnTo>
                  <a:pt x="20695" y="13346"/>
                </a:lnTo>
                <a:lnTo>
                  <a:pt x="20602" y="13206"/>
                </a:lnTo>
                <a:lnTo>
                  <a:pt x="20505" y="13073"/>
                </a:lnTo>
                <a:lnTo>
                  <a:pt x="20404" y="12956"/>
                </a:lnTo>
                <a:lnTo>
                  <a:pt x="20299" y="12838"/>
                </a:lnTo>
                <a:lnTo>
                  <a:pt x="20194" y="12735"/>
                </a:lnTo>
                <a:lnTo>
                  <a:pt x="20081" y="12632"/>
                </a:lnTo>
                <a:lnTo>
                  <a:pt x="19967" y="12551"/>
                </a:lnTo>
                <a:lnTo>
                  <a:pt x="19854" y="12477"/>
                </a:lnTo>
                <a:lnTo>
                  <a:pt x="19733" y="12404"/>
                </a:lnTo>
                <a:lnTo>
                  <a:pt x="19612" y="12345"/>
                </a:lnTo>
                <a:lnTo>
                  <a:pt x="19491" y="12301"/>
                </a:lnTo>
                <a:lnTo>
                  <a:pt x="19365" y="12264"/>
                </a:lnTo>
                <a:lnTo>
                  <a:pt x="19240" y="12242"/>
                </a:lnTo>
                <a:lnTo>
                  <a:pt x="19111" y="12220"/>
                </a:lnTo>
                <a:close/>
              </a:path>
            </a:pathLst>
          </a:custGeom>
          <a:solidFill>
            <a:srgbClr val="58A6D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371508">
              <a:defRPr sz="2800">
                <a:solidFill>
                  <a:srgbClr val="FFFFFF"/>
                </a:solidFill>
              </a:defRPr>
            </a:pPr>
          </a:p>
        </p:txBody>
      </p:sp>
      <p:sp>
        <p:nvSpPr>
          <p:cNvPr id="2471" name="形状"/>
          <p:cNvSpPr/>
          <p:nvPr/>
        </p:nvSpPr>
        <p:spPr>
          <a:xfrm>
            <a:off x="2341529" y="2669389"/>
            <a:ext cx="764097" cy="11037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721" y="0"/>
                </a:moveTo>
                <a:cubicBezTo>
                  <a:pt x="7035" y="0"/>
                  <a:pt x="4606" y="75"/>
                  <a:pt x="2846" y="197"/>
                </a:cubicBezTo>
                <a:cubicBezTo>
                  <a:pt x="1086" y="319"/>
                  <a:pt x="0" y="487"/>
                  <a:pt x="0" y="673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673"/>
                </a:lnTo>
                <a:cubicBezTo>
                  <a:pt x="21600" y="487"/>
                  <a:pt x="20514" y="319"/>
                  <a:pt x="18754" y="197"/>
                </a:cubicBezTo>
                <a:cubicBezTo>
                  <a:pt x="16994" y="75"/>
                  <a:pt x="14565" y="0"/>
                  <a:pt x="11879" y="0"/>
                </a:cubicBezTo>
                <a:lnTo>
                  <a:pt x="9721" y="0"/>
                </a:lnTo>
                <a:close/>
              </a:path>
            </a:pathLst>
          </a:custGeom>
          <a:solidFill>
            <a:srgbClr val="B9B9B9"/>
          </a:solidFill>
          <a:ln w="25400">
            <a:miter lim="400000"/>
          </a:ln>
        </p:spPr>
        <p:txBody>
          <a:bodyPr lIns="0" tIns="0" rIns="0" bIns="0"/>
          <a:lstStyle/>
          <a:p>
            <a:pPr algn="ctr" defTabSz="457200">
              <a:lnSpc>
                <a:spcPct val="80000"/>
              </a:lnSpc>
              <a:spcBef>
                <a:spcPts val="5500"/>
              </a:spcBef>
              <a:defRPr sz="5000">
                <a:solidFill>
                  <a:srgbClr val="33333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</a:p>
        </p:txBody>
      </p:sp>
      <p:grpSp>
        <p:nvGrpSpPr>
          <p:cNvPr id="2478" name="成组"/>
          <p:cNvGrpSpPr/>
          <p:nvPr/>
        </p:nvGrpSpPr>
        <p:grpSpPr>
          <a:xfrm>
            <a:off x="2341529" y="3347081"/>
            <a:ext cx="6283392" cy="1192311"/>
            <a:chOff x="0" y="0"/>
            <a:chExt cx="6283391" cy="1192310"/>
          </a:xfrm>
        </p:grpSpPr>
        <p:grpSp>
          <p:nvGrpSpPr>
            <p:cNvPr id="2474" name="成组"/>
            <p:cNvGrpSpPr/>
            <p:nvPr/>
          </p:nvGrpSpPr>
          <p:grpSpPr>
            <a:xfrm>
              <a:off x="0" y="0"/>
              <a:ext cx="6283392" cy="1192311"/>
              <a:chOff x="0" y="0"/>
              <a:chExt cx="6283391" cy="1192310"/>
            </a:xfrm>
          </p:grpSpPr>
          <p:sp>
            <p:nvSpPr>
              <p:cNvPr id="2472" name="形状"/>
              <p:cNvSpPr/>
              <p:nvPr/>
            </p:nvSpPr>
            <p:spPr>
              <a:xfrm>
                <a:off x="763036" y="66"/>
                <a:ext cx="5520356" cy="11922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18971" y="21600"/>
                    </a:lnTo>
                    <a:lnTo>
                      <a:pt x="21600" y="10800"/>
                    </a:lnTo>
                    <a:lnTo>
                      <a:pt x="189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484C9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457200">
                  <a:lnSpc>
                    <a:spcPct val="80000"/>
                  </a:lnSpc>
                  <a:spcBef>
                    <a:spcPts val="5500"/>
                  </a:spcBef>
                  <a:defRPr sz="5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2473" name="矩形"/>
              <p:cNvSpPr/>
              <p:nvPr/>
            </p:nvSpPr>
            <p:spPr>
              <a:xfrm>
                <a:off x="0" y="0"/>
                <a:ext cx="764097" cy="1192311"/>
              </a:xfrm>
              <a:prstGeom prst="rect">
                <a:avLst/>
              </a:prstGeom>
              <a:solidFill>
                <a:srgbClr val="2E73B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457200">
                  <a:lnSpc>
                    <a:spcPct val="80000"/>
                  </a:lnSpc>
                  <a:spcBef>
                    <a:spcPts val="5500"/>
                  </a:spcBef>
                  <a:defRPr sz="5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</p:grpSp>
        <p:grpSp>
          <p:nvGrpSpPr>
            <p:cNvPr id="2477" name="成组"/>
            <p:cNvGrpSpPr/>
            <p:nvPr/>
          </p:nvGrpSpPr>
          <p:grpSpPr>
            <a:xfrm>
              <a:off x="1098709" y="84119"/>
              <a:ext cx="4238253" cy="1024072"/>
              <a:chOff x="0" y="0"/>
              <a:chExt cx="4238252" cy="1024071"/>
            </a:xfrm>
          </p:grpSpPr>
          <p:sp>
            <p:nvSpPr>
              <p:cNvPr id="2475" name="01"/>
              <p:cNvSpPr txBox="1"/>
              <p:nvPr/>
            </p:nvSpPr>
            <p:spPr>
              <a:xfrm>
                <a:off x="2802392" y="2549"/>
                <a:ext cx="1435861" cy="1018974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 defTabSz="457200">
                  <a:lnSpc>
                    <a:spcPct val="90000"/>
                  </a:lnSpc>
                  <a:spcBef>
                    <a:spcPts val="5500"/>
                  </a:spcBef>
                  <a:defRPr sz="4000">
                    <a:solidFill>
                      <a:srgbClr val="FFFFFF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lvl1pPr>
              </a:lstStyle>
              <a:p>
                <a:pPr/>
                <a:r>
                  <a:t>01</a:t>
                </a:r>
              </a:p>
            </p:txBody>
          </p:sp>
          <p:sp>
            <p:nvSpPr>
              <p:cNvPr id="2476" name="运营物资供应商目录的管理"/>
              <p:cNvSpPr/>
              <p:nvPr/>
            </p:nvSpPr>
            <p:spPr>
              <a:xfrm>
                <a:off x="0" y="0"/>
                <a:ext cx="2709354" cy="1024072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584200">
                  <a:defRPr cap="all" sz="23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运营物资供应商目录的管理</a:t>
                </a:r>
              </a:p>
            </p:txBody>
          </p:sp>
        </p:grpSp>
      </p:grpSp>
      <p:grpSp>
        <p:nvGrpSpPr>
          <p:cNvPr id="2485" name="成组"/>
          <p:cNvGrpSpPr/>
          <p:nvPr/>
        </p:nvGrpSpPr>
        <p:grpSpPr>
          <a:xfrm>
            <a:off x="2341529" y="5153121"/>
            <a:ext cx="6283392" cy="1192312"/>
            <a:chOff x="0" y="0"/>
            <a:chExt cx="6283391" cy="1192310"/>
          </a:xfrm>
        </p:grpSpPr>
        <p:grpSp>
          <p:nvGrpSpPr>
            <p:cNvPr id="2481" name="成组"/>
            <p:cNvGrpSpPr/>
            <p:nvPr/>
          </p:nvGrpSpPr>
          <p:grpSpPr>
            <a:xfrm>
              <a:off x="0" y="0"/>
              <a:ext cx="6283392" cy="1192311"/>
              <a:chOff x="0" y="0"/>
              <a:chExt cx="6283391" cy="1192310"/>
            </a:xfrm>
          </p:grpSpPr>
          <p:sp>
            <p:nvSpPr>
              <p:cNvPr id="2479" name="形状"/>
              <p:cNvSpPr/>
              <p:nvPr/>
            </p:nvSpPr>
            <p:spPr>
              <a:xfrm>
                <a:off x="763036" y="66"/>
                <a:ext cx="5520356" cy="11922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18971" y="21600"/>
                    </a:lnTo>
                    <a:lnTo>
                      <a:pt x="21600" y="10800"/>
                    </a:lnTo>
                    <a:lnTo>
                      <a:pt x="189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197E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457200">
                  <a:lnSpc>
                    <a:spcPct val="80000"/>
                  </a:lnSpc>
                  <a:spcBef>
                    <a:spcPts val="5500"/>
                  </a:spcBef>
                  <a:defRPr sz="5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  <p:sp>
            <p:nvSpPr>
              <p:cNvPr id="2480" name="矩形"/>
              <p:cNvSpPr/>
              <p:nvPr/>
            </p:nvSpPr>
            <p:spPr>
              <a:xfrm>
                <a:off x="0" y="0"/>
                <a:ext cx="764097" cy="1192311"/>
              </a:xfrm>
              <a:prstGeom prst="rect">
                <a:avLst/>
              </a:prstGeom>
              <a:solidFill>
                <a:srgbClr val="2C86C7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457200">
                  <a:lnSpc>
                    <a:spcPct val="80000"/>
                  </a:lnSpc>
                  <a:spcBef>
                    <a:spcPts val="5500"/>
                  </a:spcBef>
                  <a:defRPr sz="500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</a:p>
            </p:txBody>
          </p:sp>
        </p:grpSp>
        <p:grpSp>
          <p:nvGrpSpPr>
            <p:cNvPr id="2484" name="成组"/>
            <p:cNvGrpSpPr/>
            <p:nvPr/>
          </p:nvGrpSpPr>
          <p:grpSpPr>
            <a:xfrm>
              <a:off x="1098709" y="40093"/>
              <a:ext cx="4251024" cy="1068575"/>
              <a:chOff x="0" y="0"/>
              <a:chExt cx="4251022" cy="1068573"/>
            </a:xfrm>
          </p:grpSpPr>
          <p:sp>
            <p:nvSpPr>
              <p:cNvPr id="2482" name="02"/>
              <p:cNvSpPr txBox="1"/>
              <p:nvPr/>
            </p:nvSpPr>
            <p:spPr>
              <a:xfrm>
                <a:off x="2802392" y="0"/>
                <a:ext cx="1448631" cy="1025454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 defTabSz="457200">
                  <a:lnSpc>
                    <a:spcPct val="90000"/>
                  </a:lnSpc>
                  <a:spcBef>
                    <a:spcPts val="5500"/>
                  </a:spcBef>
                  <a:defRPr sz="4000">
                    <a:solidFill>
                      <a:srgbClr val="FFFFFF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lvl1pPr>
              </a:lstStyle>
              <a:p>
                <a:pPr/>
                <a:r>
                  <a:t>02</a:t>
                </a:r>
              </a:p>
            </p:txBody>
          </p:sp>
          <p:sp>
            <p:nvSpPr>
              <p:cNvPr id="2483" name="设备（材料）优选供应商目录的管理"/>
              <p:cNvSpPr/>
              <p:nvPr/>
            </p:nvSpPr>
            <p:spPr>
              <a:xfrm>
                <a:off x="0" y="44078"/>
                <a:ext cx="2709354" cy="1024496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584200">
                  <a:defRPr cap="all" sz="23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设备（材料）优选供应商目录的管理</a:t>
                </a:r>
              </a:p>
            </p:txBody>
          </p:sp>
        </p:grpSp>
      </p:grpSp>
      <p:grpSp>
        <p:nvGrpSpPr>
          <p:cNvPr id="2488" name="成组"/>
          <p:cNvGrpSpPr/>
          <p:nvPr/>
        </p:nvGrpSpPr>
        <p:grpSpPr>
          <a:xfrm>
            <a:off x="10114897" y="5365178"/>
            <a:ext cx="8989945" cy="7031567"/>
            <a:chOff x="0" y="0"/>
            <a:chExt cx="8989944" cy="7031566"/>
          </a:xfrm>
        </p:grpSpPr>
        <p:sp>
          <p:nvSpPr>
            <p:cNvPr id="2486" name="设备（材料）的采购模式分为甲供设备（材料）和乙供设备（材料）；…"/>
            <p:cNvSpPr txBox="1"/>
            <p:nvPr/>
          </p:nvSpPr>
          <p:spPr>
            <a:xfrm>
              <a:off x="-1" y="1024213"/>
              <a:ext cx="8989946" cy="600735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370973" indent="-370973" defTabSz="584200">
                <a:lnSpc>
                  <a:spcPct val="120000"/>
                </a:lnSpc>
                <a:spcBef>
                  <a:spcPts val="1000"/>
                </a:spcBef>
                <a:buSzPct val="60000"/>
                <a:buBlip>
                  <a:blip r:embed="rId2"/>
                </a:buBlip>
                <a:defRPr sz="3700">
                  <a:solidFill>
                    <a:srgbClr val="4D4D4D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设备（材料）的采购模式分为甲供设备（材料）和乙供设备（材料）；</a:t>
              </a:r>
            </a:p>
            <a:p>
              <a:pPr marL="370973" indent="-370973" defTabSz="584200">
                <a:lnSpc>
                  <a:spcPct val="120000"/>
                </a:lnSpc>
                <a:spcBef>
                  <a:spcPts val="1000"/>
                </a:spcBef>
                <a:buSzPct val="60000"/>
                <a:buBlip>
                  <a:blip r:embed="rId2"/>
                </a:buBlip>
                <a:defRPr sz="3700">
                  <a:solidFill>
                    <a:srgbClr val="4D4D4D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t>对应设备（材料）供应商管理的监察要点是，各类供应商数量是否充分，各类供应商机会是否相对均衡，供应商动态评估是否到位（而非两年修订一次），是否合理退出</a:t>
              </a:r>
            </a:p>
          </p:txBody>
        </p:sp>
        <p:sp>
          <p:nvSpPr>
            <p:cNvPr id="2487" name="设备（材料）供应商"/>
            <p:cNvSpPr txBox="1"/>
            <p:nvPr/>
          </p:nvSpPr>
          <p:spPr>
            <a:xfrm>
              <a:off x="0" y="0"/>
              <a:ext cx="8989944" cy="78145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defTabSz="457200">
                <a:spcBef>
                  <a:spcPts val="5500"/>
                </a:spcBef>
                <a:defRPr sz="4800">
                  <a:solidFill>
                    <a:srgbClr val="333333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设备（材料）供应商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88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 upright="0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 upright="0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 upright="0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 upright="0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